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6"/>
  </p:notesMasterIdLst>
  <p:sldIdLst>
    <p:sldId id="265" r:id="rId5"/>
  </p:sldIdLst>
  <p:sldSz cx="10058400" cy="7772400"/>
  <p:notesSz cx="10693400" cy="75628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81"/>
    <p:restoredTop sz="94708"/>
  </p:normalViewPr>
  <p:slideViewPr>
    <p:cSldViewPr>
      <p:cViewPr varScale="1">
        <p:scale>
          <a:sx n="13" d="100"/>
          <a:sy n="13" d="100"/>
        </p:scale>
        <p:origin x="558" y="102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ffany Nesbey" userId="0bcdd2ad-bec2-4764-bacd-164b66bd75b7" providerId="ADAL" clId="{5A6A98E4-EF33-47B5-9338-AF793E7BB589}"/>
    <pc:docChg chg="modSld">
      <pc:chgData name="Tiffany Nesbey" userId="0bcdd2ad-bec2-4764-bacd-164b66bd75b7" providerId="ADAL" clId="{5A6A98E4-EF33-47B5-9338-AF793E7BB589}" dt="2026-02-12T15:29:07.996" v="0" actId="13926"/>
      <pc:docMkLst>
        <pc:docMk/>
      </pc:docMkLst>
      <pc:sldChg chg="modSp mod">
        <pc:chgData name="Tiffany Nesbey" userId="0bcdd2ad-bec2-4764-bacd-164b66bd75b7" providerId="ADAL" clId="{5A6A98E4-EF33-47B5-9338-AF793E7BB589}" dt="2026-02-12T15:29:07.996" v="0" actId="13926"/>
        <pc:sldMkLst>
          <pc:docMk/>
          <pc:sldMk cId="2480923324" sldId="265"/>
        </pc:sldMkLst>
        <pc:spChg chg="mod">
          <ac:chgData name="Tiffany Nesbey" userId="0bcdd2ad-bec2-4764-bacd-164b66bd75b7" providerId="ADAL" clId="{5A6A98E4-EF33-47B5-9338-AF793E7BB589}" dt="2026-02-12T15:29:07.996" v="0" actId="13926"/>
          <ac:spMkLst>
            <pc:docMk/>
            <pc:sldMk cId="2480923324" sldId="265"/>
            <ac:spMk id="5" creationId="{13B04442-5633-663B-2677-F2FFE4E9BEF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33913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057900" y="0"/>
            <a:ext cx="4632325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2A180E-B41D-4531-ADFF-98C67B91D030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695700" y="946150"/>
            <a:ext cx="3302000" cy="2551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69975" y="3640138"/>
            <a:ext cx="8553450" cy="29781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7183438"/>
            <a:ext cx="4633913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057900" y="7183438"/>
            <a:ext cx="4632325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0776C7-5371-403B-98CF-3F10B2D1A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6940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3388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23" b="0" i="0">
                <a:solidFill>
                  <a:srgbClr val="28377D"/>
                </a:solidFill>
                <a:latin typeface="Century Gothic"/>
                <a:cs typeface="Century Gothic"/>
              </a:defRPr>
            </a:lvl1pPr>
          </a:lstStyle>
          <a:p>
            <a:pPr marL="13737">
              <a:spcBef>
                <a:spcPts val="52"/>
              </a:spcBef>
            </a:pPr>
            <a:r>
              <a:rPr lang="en-US" spc="-5"/>
              <a:t>Amanda</a:t>
            </a:r>
            <a:r>
              <a:rPr lang="en-US" spc="-47"/>
              <a:t> </a:t>
            </a:r>
            <a:r>
              <a:rPr lang="en-US"/>
              <a:t>McMahon</a:t>
            </a:r>
          </a:p>
          <a:p>
            <a:pPr marL="698819" marR="4778" indent="-687470">
              <a:lnSpc>
                <a:spcPct val="111100"/>
              </a:lnSpc>
              <a:spcBef>
                <a:spcPts val="14"/>
              </a:spcBef>
            </a:pPr>
            <a:r>
              <a:rPr lang="en-US" sz="752" spc="19"/>
              <a:t>Director,</a:t>
            </a:r>
            <a:r>
              <a:rPr lang="en-US" sz="752" spc="-9"/>
              <a:t> </a:t>
            </a:r>
            <a:r>
              <a:rPr lang="en-US" sz="752" spc="-5"/>
              <a:t>College </a:t>
            </a:r>
            <a:r>
              <a:rPr lang="en-US" sz="752" spc="-56"/>
              <a:t>&amp;</a:t>
            </a:r>
            <a:r>
              <a:rPr lang="en-US" sz="752" spc="-9"/>
              <a:t> </a:t>
            </a:r>
            <a:r>
              <a:rPr lang="en-US" sz="752" spc="-5"/>
              <a:t>Career </a:t>
            </a:r>
            <a:r>
              <a:rPr lang="en-US" sz="752" spc="24"/>
              <a:t>Readiness </a:t>
            </a:r>
            <a:r>
              <a:rPr lang="en-US" sz="752" spc="-198"/>
              <a:t> </a:t>
            </a:r>
            <a:r>
              <a:rPr lang="en-US" sz="752" spc="89"/>
              <a:t>FHI</a:t>
            </a:r>
            <a:r>
              <a:rPr lang="en-US" sz="752" spc="-14"/>
              <a:t> </a:t>
            </a:r>
            <a:r>
              <a:rPr lang="en-US" sz="752" spc="47"/>
              <a:t>360</a:t>
            </a:r>
            <a:endParaRPr lang="en-US" sz="752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23" b="0" i="0">
                <a:solidFill>
                  <a:srgbClr val="28377D"/>
                </a:solidFill>
                <a:latin typeface="Century Gothic"/>
                <a:cs typeface="Century Gothic"/>
              </a:defRPr>
            </a:lvl1pPr>
          </a:lstStyle>
          <a:p>
            <a:pPr marL="11946">
              <a:spcBef>
                <a:spcPts val="52"/>
              </a:spcBef>
            </a:pPr>
            <a:r>
              <a:rPr lang="en-US" spc="71"/>
              <a:t>Lisa</a:t>
            </a:r>
            <a:r>
              <a:rPr lang="en-US" spc="-61"/>
              <a:t> </a:t>
            </a:r>
            <a:r>
              <a:rPr lang="en-US" spc="47"/>
              <a:t>Johnson</a:t>
            </a:r>
          </a:p>
          <a:p>
            <a:pPr marL="454530" marR="25086" indent="-160071">
              <a:lnSpc>
                <a:spcPct val="111100"/>
              </a:lnSpc>
              <a:spcBef>
                <a:spcPts val="14"/>
              </a:spcBef>
            </a:pPr>
            <a:r>
              <a:rPr lang="en-US" sz="752" spc="61"/>
              <a:t>D</a:t>
            </a:r>
            <a:r>
              <a:rPr lang="en-US" sz="752" spc="56"/>
              <a:t>i</a:t>
            </a:r>
            <a:r>
              <a:rPr lang="en-US" sz="752" spc="80"/>
              <a:t>r</a:t>
            </a:r>
            <a:r>
              <a:rPr lang="en-US" sz="752" spc="-33"/>
              <a:t>e</a:t>
            </a:r>
            <a:r>
              <a:rPr lang="en-US" sz="752" spc="-61"/>
              <a:t>c</a:t>
            </a:r>
            <a:r>
              <a:rPr lang="en-US" sz="752" spc="56"/>
              <a:t>t</a:t>
            </a:r>
            <a:r>
              <a:rPr lang="en-US" sz="752" spc="-19"/>
              <a:t>o</a:t>
            </a:r>
            <a:r>
              <a:rPr lang="en-US" sz="752" spc="80"/>
              <a:t>r</a:t>
            </a:r>
            <a:r>
              <a:rPr lang="en-US" sz="752" spc="-38"/>
              <a:t>,</a:t>
            </a:r>
            <a:r>
              <a:rPr lang="en-US" sz="752" spc="-9"/>
              <a:t> </a:t>
            </a:r>
            <a:r>
              <a:rPr lang="en-US" sz="752" spc="52"/>
              <a:t>N</a:t>
            </a:r>
            <a:r>
              <a:rPr lang="en-US" sz="752" spc="61"/>
              <a:t>I</a:t>
            </a:r>
            <a:r>
              <a:rPr lang="en-US" sz="752" spc="122"/>
              <a:t>W</a:t>
            </a:r>
            <a:r>
              <a:rPr lang="en-US" sz="752" spc="71"/>
              <a:t>L  </a:t>
            </a:r>
            <a:r>
              <a:rPr lang="en-US" sz="752" spc="89"/>
              <a:t>FHI</a:t>
            </a:r>
            <a:r>
              <a:rPr lang="en-US" sz="752" spc="-24"/>
              <a:t> </a:t>
            </a:r>
            <a:r>
              <a:rPr lang="en-US" sz="752" spc="47"/>
              <a:t>360</a:t>
            </a:r>
            <a:endParaRPr lang="en-US" sz="752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17263" y="1148891"/>
            <a:ext cx="9023874" cy="1259255"/>
          </a:xfrm>
        </p:spPr>
        <p:txBody>
          <a:bodyPr lIns="0" tIns="0" rIns="0" bIns="0"/>
          <a:lstStyle>
            <a:lvl1pPr>
              <a:defRPr sz="8183" b="0" i="0">
                <a:solidFill>
                  <a:srgbClr val="28377D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17263" y="3347050"/>
            <a:ext cx="6536765" cy="202684"/>
          </a:xfrm>
        </p:spPr>
        <p:txBody>
          <a:bodyPr lIns="0" tIns="0" rIns="0" bIns="0"/>
          <a:lstStyle>
            <a:lvl1pPr>
              <a:defRPr sz="1317" b="0" i="0">
                <a:solidFill>
                  <a:srgbClr val="28377D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23" b="0" i="0">
                <a:solidFill>
                  <a:srgbClr val="28377D"/>
                </a:solidFill>
                <a:latin typeface="Century Gothic"/>
                <a:cs typeface="Century Gothic"/>
              </a:defRPr>
            </a:lvl1pPr>
          </a:lstStyle>
          <a:p>
            <a:pPr marL="13737">
              <a:spcBef>
                <a:spcPts val="52"/>
              </a:spcBef>
            </a:pPr>
            <a:r>
              <a:rPr lang="en-US" spc="-5"/>
              <a:t>Amanda</a:t>
            </a:r>
            <a:r>
              <a:rPr lang="en-US" spc="-47"/>
              <a:t> </a:t>
            </a:r>
            <a:r>
              <a:rPr lang="en-US"/>
              <a:t>McMahon</a:t>
            </a:r>
          </a:p>
          <a:p>
            <a:pPr marL="698819" marR="4778" indent="-687470">
              <a:lnSpc>
                <a:spcPct val="111100"/>
              </a:lnSpc>
              <a:spcBef>
                <a:spcPts val="14"/>
              </a:spcBef>
            </a:pPr>
            <a:r>
              <a:rPr lang="en-US" sz="752" spc="19"/>
              <a:t>Director,</a:t>
            </a:r>
            <a:r>
              <a:rPr lang="en-US" sz="752" spc="-9"/>
              <a:t> </a:t>
            </a:r>
            <a:r>
              <a:rPr lang="en-US" sz="752" spc="-5"/>
              <a:t>College </a:t>
            </a:r>
            <a:r>
              <a:rPr lang="en-US" sz="752" spc="-56"/>
              <a:t>&amp;</a:t>
            </a:r>
            <a:r>
              <a:rPr lang="en-US" sz="752" spc="-9"/>
              <a:t> </a:t>
            </a:r>
            <a:r>
              <a:rPr lang="en-US" sz="752" spc="-5"/>
              <a:t>Career </a:t>
            </a:r>
            <a:r>
              <a:rPr lang="en-US" sz="752" spc="24"/>
              <a:t>Readiness </a:t>
            </a:r>
            <a:r>
              <a:rPr lang="en-US" sz="752" spc="-198"/>
              <a:t> </a:t>
            </a:r>
            <a:r>
              <a:rPr lang="en-US" sz="752" spc="89"/>
              <a:t>FHI</a:t>
            </a:r>
            <a:r>
              <a:rPr lang="en-US" sz="752" spc="-14"/>
              <a:t> </a:t>
            </a:r>
            <a:r>
              <a:rPr lang="en-US" sz="752" spc="47"/>
              <a:t>360</a:t>
            </a:r>
            <a:endParaRPr lang="en-US" sz="752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23" b="0" i="0">
                <a:solidFill>
                  <a:srgbClr val="28377D"/>
                </a:solidFill>
                <a:latin typeface="Century Gothic"/>
                <a:cs typeface="Century Gothic"/>
              </a:defRPr>
            </a:lvl1pPr>
          </a:lstStyle>
          <a:p>
            <a:pPr marL="11946">
              <a:spcBef>
                <a:spcPts val="52"/>
              </a:spcBef>
            </a:pPr>
            <a:r>
              <a:rPr lang="en-US" spc="71"/>
              <a:t>Lisa</a:t>
            </a:r>
            <a:r>
              <a:rPr lang="en-US" spc="-61"/>
              <a:t> </a:t>
            </a:r>
            <a:r>
              <a:rPr lang="en-US" spc="47"/>
              <a:t>Johnson</a:t>
            </a:r>
          </a:p>
          <a:p>
            <a:pPr marL="454530" marR="25086" indent="-160071">
              <a:lnSpc>
                <a:spcPct val="111100"/>
              </a:lnSpc>
              <a:spcBef>
                <a:spcPts val="14"/>
              </a:spcBef>
            </a:pPr>
            <a:r>
              <a:rPr lang="en-US" sz="752" spc="61"/>
              <a:t>D</a:t>
            </a:r>
            <a:r>
              <a:rPr lang="en-US" sz="752" spc="56"/>
              <a:t>i</a:t>
            </a:r>
            <a:r>
              <a:rPr lang="en-US" sz="752" spc="80"/>
              <a:t>r</a:t>
            </a:r>
            <a:r>
              <a:rPr lang="en-US" sz="752" spc="-33"/>
              <a:t>e</a:t>
            </a:r>
            <a:r>
              <a:rPr lang="en-US" sz="752" spc="-61"/>
              <a:t>c</a:t>
            </a:r>
            <a:r>
              <a:rPr lang="en-US" sz="752" spc="56"/>
              <a:t>t</a:t>
            </a:r>
            <a:r>
              <a:rPr lang="en-US" sz="752" spc="-19"/>
              <a:t>o</a:t>
            </a:r>
            <a:r>
              <a:rPr lang="en-US" sz="752" spc="80"/>
              <a:t>r</a:t>
            </a:r>
            <a:r>
              <a:rPr lang="en-US" sz="752" spc="-38"/>
              <a:t>,</a:t>
            </a:r>
            <a:r>
              <a:rPr lang="en-US" sz="752" spc="-9"/>
              <a:t> </a:t>
            </a:r>
            <a:r>
              <a:rPr lang="en-US" sz="752" spc="52"/>
              <a:t>N</a:t>
            </a:r>
            <a:r>
              <a:rPr lang="en-US" sz="752" spc="61"/>
              <a:t>I</a:t>
            </a:r>
            <a:r>
              <a:rPr lang="en-US" sz="752" spc="122"/>
              <a:t>W</a:t>
            </a:r>
            <a:r>
              <a:rPr lang="en-US" sz="752" spc="71"/>
              <a:t>L  </a:t>
            </a:r>
            <a:r>
              <a:rPr lang="en-US" sz="752" spc="89"/>
              <a:t>FHI</a:t>
            </a:r>
            <a:r>
              <a:rPr lang="en-US" sz="752" spc="-24"/>
              <a:t> </a:t>
            </a:r>
            <a:r>
              <a:rPr lang="en-US" sz="752" spc="47"/>
              <a:t>360</a:t>
            </a:r>
            <a:endParaRPr lang="en-US" sz="752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 userDrawn="1">
          <p15:clr>
            <a:srgbClr val="FBAE40"/>
          </p15:clr>
        </p15:guide>
        <p15:guide id="2" pos="316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17263" y="1148891"/>
            <a:ext cx="9023874" cy="1259255"/>
          </a:xfrm>
        </p:spPr>
        <p:txBody>
          <a:bodyPr lIns="0" tIns="0" rIns="0" bIns="0"/>
          <a:lstStyle>
            <a:lvl1pPr>
              <a:defRPr sz="8183" b="0" i="0">
                <a:solidFill>
                  <a:srgbClr val="28377D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23" b="0" i="0">
                <a:solidFill>
                  <a:srgbClr val="28377D"/>
                </a:solidFill>
                <a:latin typeface="Century Gothic"/>
                <a:cs typeface="Century Gothic"/>
              </a:defRPr>
            </a:lvl1pPr>
          </a:lstStyle>
          <a:p>
            <a:pPr marL="13737">
              <a:spcBef>
                <a:spcPts val="52"/>
              </a:spcBef>
            </a:pPr>
            <a:r>
              <a:rPr lang="en-US" spc="-5"/>
              <a:t>Amanda</a:t>
            </a:r>
            <a:r>
              <a:rPr lang="en-US" spc="-47"/>
              <a:t> </a:t>
            </a:r>
            <a:r>
              <a:rPr lang="en-US"/>
              <a:t>McMahon</a:t>
            </a:r>
          </a:p>
          <a:p>
            <a:pPr marL="698819" marR="4778" indent="-687470">
              <a:lnSpc>
                <a:spcPct val="111100"/>
              </a:lnSpc>
              <a:spcBef>
                <a:spcPts val="14"/>
              </a:spcBef>
            </a:pPr>
            <a:r>
              <a:rPr lang="en-US" sz="752" spc="19"/>
              <a:t>Director,</a:t>
            </a:r>
            <a:r>
              <a:rPr lang="en-US" sz="752" spc="-9"/>
              <a:t> </a:t>
            </a:r>
            <a:r>
              <a:rPr lang="en-US" sz="752" spc="-5"/>
              <a:t>College </a:t>
            </a:r>
            <a:r>
              <a:rPr lang="en-US" sz="752" spc="-56"/>
              <a:t>&amp;</a:t>
            </a:r>
            <a:r>
              <a:rPr lang="en-US" sz="752" spc="-9"/>
              <a:t> </a:t>
            </a:r>
            <a:r>
              <a:rPr lang="en-US" sz="752" spc="-5"/>
              <a:t>Career </a:t>
            </a:r>
            <a:r>
              <a:rPr lang="en-US" sz="752" spc="24"/>
              <a:t>Readiness </a:t>
            </a:r>
            <a:r>
              <a:rPr lang="en-US" sz="752" spc="-198"/>
              <a:t> </a:t>
            </a:r>
            <a:r>
              <a:rPr lang="en-US" sz="752" spc="89"/>
              <a:t>FHI</a:t>
            </a:r>
            <a:r>
              <a:rPr lang="en-US" sz="752" spc="-14"/>
              <a:t> </a:t>
            </a:r>
            <a:r>
              <a:rPr lang="en-US" sz="752" spc="47"/>
              <a:t>360</a:t>
            </a:r>
            <a:endParaRPr lang="en-US" sz="752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23" b="0" i="0">
                <a:solidFill>
                  <a:srgbClr val="28377D"/>
                </a:solidFill>
                <a:latin typeface="Century Gothic"/>
                <a:cs typeface="Century Gothic"/>
              </a:defRPr>
            </a:lvl1pPr>
          </a:lstStyle>
          <a:p>
            <a:pPr marL="11946">
              <a:spcBef>
                <a:spcPts val="52"/>
              </a:spcBef>
            </a:pPr>
            <a:r>
              <a:rPr lang="en-US" spc="71"/>
              <a:t>Lisa</a:t>
            </a:r>
            <a:r>
              <a:rPr lang="en-US" spc="-61"/>
              <a:t> </a:t>
            </a:r>
            <a:r>
              <a:rPr lang="en-US" spc="47"/>
              <a:t>Johnson</a:t>
            </a:r>
          </a:p>
          <a:p>
            <a:pPr marL="454530" marR="25086" indent="-160071">
              <a:lnSpc>
                <a:spcPct val="111100"/>
              </a:lnSpc>
              <a:spcBef>
                <a:spcPts val="14"/>
              </a:spcBef>
            </a:pPr>
            <a:r>
              <a:rPr lang="en-US" sz="752" spc="61"/>
              <a:t>D</a:t>
            </a:r>
            <a:r>
              <a:rPr lang="en-US" sz="752" spc="56"/>
              <a:t>i</a:t>
            </a:r>
            <a:r>
              <a:rPr lang="en-US" sz="752" spc="80"/>
              <a:t>r</a:t>
            </a:r>
            <a:r>
              <a:rPr lang="en-US" sz="752" spc="-33"/>
              <a:t>e</a:t>
            </a:r>
            <a:r>
              <a:rPr lang="en-US" sz="752" spc="-61"/>
              <a:t>c</a:t>
            </a:r>
            <a:r>
              <a:rPr lang="en-US" sz="752" spc="56"/>
              <a:t>t</a:t>
            </a:r>
            <a:r>
              <a:rPr lang="en-US" sz="752" spc="-19"/>
              <a:t>o</a:t>
            </a:r>
            <a:r>
              <a:rPr lang="en-US" sz="752" spc="80"/>
              <a:t>r</a:t>
            </a:r>
            <a:r>
              <a:rPr lang="en-US" sz="752" spc="-38"/>
              <a:t>,</a:t>
            </a:r>
            <a:r>
              <a:rPr lang="en-US" sz="752" spc="-9"/>
              <a:t> </a:t>
            </a:r>
            <a:r>
              <a:rPr lang="en-US" sz="752" spc="52"/>
              <a:t>N</a:t>
            </a:r>
            <a:r>
              <a:rPr lang="en-US" sz="752" spc="61"/>
              <a:t>I</a:t>
            </a:r>
            <a:r>
              <a:rPr lang="en-US" sz="752" spc="122"/>
              <a:t>W</a:t>
            </a:r>
            <a:r>
              <a:rPr lang="en-US" sz="752" spc="71"/>
              <a:t>L  </a:t>
            </a:r>
            <a:r>
              <a:rPr lang="en-US" sz="752" spc="89"/>
              <a:t>FHI</a:t>
            </a:r>
            <a:r>
              <a:rPr lang="en-US" sz="752" spc="-24"/>
              <a:t> </a:t>
            </a:r>
            <a:r>
              <a:rPr lang="en-US" sz="752" spc="47"/>
              <a:t>360</a:t>
            </a:r>
            <a:endParaRPr lang="en-US" sz="752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17263" y="1148891"/>
            <a:ext cx="9023874" cy="1259255"/>
          </a:xfrm>
        </p:spPr>
        <p:txBody>
          <a:bodyPr lIns="0" tIns="0" rIns="0" bIns="0"/>
          <a:lstStyle>
            <a:lvl1pPr>
              <a:defRPr sz="8183" b="0" i="0">
                <a:solidFill>
                  <a:srgbClr val="28377D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23" b="0" i="0">
                <a:solidFill>
                  <a:srgbClr val="28377D"/>
                </a:solidFill>
                <a:latin typeface="Century Gothic"/>
                <a:cs typeface="Century Gothic"/>
              </a:defRPr>
            </a:lvl1pPr>
          </a:lstStyle>
          <a:p>
            <a:pPr marL="13737">
              <a:spcBef>
                <a:spcPts val="52"/>
              </a:spcBef>
            </a:pPr>
            <a:r>
              <a:rPr lang="en-US" spc="-5"/>
              <a:t>Amanda</a:t>
            </a:r>
            <a:r>
              <a:rPr lang="en-US" spc="-47"/>
              <a:t> </a:t>
            </a:r>
            <a:r>
              <a:rPr lang="en-US"/>
              <a:t>McMahon</a:t>
            </a:r>
          </a:p>
          <a:p>
            <a:pPr marL="698819" marR="4778" indent="-687470">
              <a:lnSpc>
                <a:spcPct val="111100"/>
              </a:lnSpc>
              <a:spcBef>
                <a:spcPts val="14"/>
              </a:spcBef>
            </a:pPr>
            <a:r>
              <a:rPr lang="en-US" sz="752" spc="19"/>
              <a:t>Director,</a:t>
            </a:r>
            <a:r>
              <a:rPr lang="en-US" sz="752" spc="-9"/>
              <a:t> </a:t>
            </a:r>
            <a:r>
              <a:rPr lang="en-US" sz="752" spc="-5"/>
              <a:t>College </a:t>
            </a:r>
            <a:r>
              <a:rPr lang="en-US" sz="752" spc="-56"/>
              <a:t>&amp;</a:t>
            </a:r>
            <a:r>
              <a:rPr lang="en-US" sz="752" spc="-9"/>
              <a:t> </a:t>
            </a:r>
            <a:r>
              <a:rPr lang="en-US" sz="752" spc="-5"/>
              <a:t>Career </a:t>
            </a:r>
            <a:r>
              <a:rPr lang="en-US" sz="752" spc="24"/>
              <a:t>Readiness </a:t>
            </a:r>
            <a:r>
              <a:rPr lang="en-US" sz="752" spc="-198"/>
              <a:t> </a:t>
            </a:r>
            <a:r>
              <a:rPr lang="en-US" sz="752" spc="89"/>
              <a:t>FHI</a:t>
            </a:r>
            <a:r>
              <a:rPr lang="en-US" sz="752" spc="-14"/>
              <a:t> </a:t>
            </a:r>
            <a:r>
              <a:rPr lang="en-US" sz="752" spc="47"/>
              <a:t>360</a:t>
            </a:r>
            <a:endParaRPr lang="en-US" sz="752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23" b="0" i="0">
                <a:solidFill>
                  <a:srgbClr val="28377D"/>
                </a:solidFill>
                <a:latin typeface="Century Gothic"/>
                <a:cs typeface="Century Gothic"/>
              </a:defRPr>
            </a:lvl1pPr>
          </a:lstStyle>
          <a:p>
            <a:pPr marL="11946">
              <a:spcBef>
                <a:spcPts val="52"/>
              </a:spcBef>
            </a:pPr>
            <a:r>
              <a:rPr lang="en-US" spc="71"/>
              <a:t>Lisa</a:t>
            </a:r>
            <a:r>
              <a:rPr lang="en-US" spc="-61"/>
              <a:t> </a:t>
            </a:r>
            <a:r>
              <a:rPr lang="en-US" spc="47"/>
              <a:t>Johnson</a:t>
            </a:r>
          </a:p>
          <a:p>
            <a:pPr marL="454530" marR="25086" indent="-160071">
              <a:lnSpc>
                <a:spcPct val="111100"/>
              </a:lnSpc>
              <a:spcBef>
                <a:spcPts val="14"/>
              </a:spcBef>
            </a:pPr>
            <a:r>
              <a:rPr lang="en-US" sz="752" spc="61"/>
              <a:t>D</a:t>
            </a:r>
            <a:r>
              <a:rPr lang="en-US" sz="752" spc="56"/>
              <a:t>i</a:t>
            </a:r>
            <a:r>
              <a:rPr lang="en-US" sz="752" spc="80"/>
              <a:t>r</a:t>
            </a:r>
            <a:r>
              <a:rPr lang="en-US" sz="752" spc="-33"/>
              <a:t>e</a:t>
            </a:r>
            <a:r>
              <a:rPr lang="en-US" sz="752" spc="-61"/>
              <a:t>c</a:t>
            </a:r>
            <a:r>
              <a:rPr lang="en-US" sz="752" spc="56"/>
              <a:t>t</a:t>
            </a:r>
            <a:r>
              <a:rPr lang="en-US" sz="752" spc="-19"/>
              <a:t>o</a:t>
            </a:r>
            <a:r>
              <a:rPr lang="en-US" sz="752" spc="80"/>
              <a:t>r</a:t>
            </a:r>
            <a:r>
              <a:rPr lang="en-US" sz="752" spc="-38"/>
              <a:t>,</a:t>
            </a:r>
            <a:r>
              <a:rPr lang="en-US" sz="752" spc="-9"/>
              <a:t> </a:t>
            </a:r>
            <a:r>
              <a:rPr lang="en-US" sz="752" spc="52"/>
              <a:t>N</a:t>
            </a:r>
            <a:r>
              <a:rPr lang="en-US" sz="752" spc="61"/>
              <a:t>I</a:t>
            </a:r>
            <a:r>
              <a:rPr lang="en-US" sz="752" spc="122"/>
              <a:t>W</a:t>
            </a:r>
            <a:r>
              <a:rPr lang="en-US" sz="752" spc="71"/>
              <a:t>L  </a:t>
            </a:r>
            <a:r>
              <a:rPr lang="en-US" sz="752" spc="89"/>
              <a:t>FHI</a:t>
            </a:r>
            <a:r>
              <a:rPr lang="en-US" sz="752" spc="-24"/>
              <a:t> </a:t>
            </a:r>
            <a:r>
              <a:rPr lang="en-US" sz="752" spc="47"/>
              <a:t>360</a:t>
            </a:r>
            <a:endParaRPr lang="en-US" sz="752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23" b="0" i="0">
                <a:solidFill>
                  <a:srgbClr val="28377D"/>
                </a:solidFill>
                <a:latin typeface="Century Gothic"/>
                <a:cs typeface="Century Gothic"/>
              </a:defRPr>
            </a:lvl1pPr>
          </a:lstStyle>
          <a:p>
            <a:pPr marL="13737">
              <a:spcBef>
                <a:spcPts val="52"/>
              </a:spcBef>
            </a:pPr>
            <a:r>
              <a:rPr lang="en-US" spc="-5"/>
              <a:t>Amanda</a:t>
            </a:r>
            <a:r>
              <a:rPr lang="en-US" spc="-47"/>
              <a:t> </a:t>
            </a:r>
            <a:r>
              <a:rPr lang="en-US"/>
              <a:t>McMahon</a:t>
            </a:r>
          </a:p>
          <a:p>
            <a:pPr marL="698819" marR="4778" indent="-687470">
              <a:lnSpc>
                <a:spcPct val="111100"/>
              </a:lnSpc>
              <a:spcBef>
                <a:spcPts val="14"/>
              </a:spcBef>
            </a:pPr>
            <a:r>
              <a:rPr lang="en-US" sz="752" spc="19"/>
              <a:t>Director,</a:t>
            </a:r>
            <a:r>
              <a:rPr lang="en-US" sz="752" spc="-9"/>
              <a:t> </a:t>
            </a:r>
            <a:r>
              <a:rPr lang="en-US" sz="752" spc="-5"/>
              <a:t>College </a:t>
            </a:r>
            <a:r>
              <a:rPr lang="en-US" sz="752" spc="-56"/>
              <a:t>&amp;</a:t>
            </a:r>
            <a:r>
              <a:rPr lang="en-US" sz="752" spc="-9"/>
              <a:t> </a:t>
            </a:r>
            <a:r>
              <a:rPr lang="en-US" sz="752" spc="-5"/>
              <a:t>Career </a:t>
            </a:r>
            <a:r>
              <a:rPr lang="en-US" sz="752" spc="24"/>
              <a:t>Readiness </a:t>
            </a:r>
            <a:r>
              <a:rPr lang="en-US" sz="752" spc="-198"/>
              <a:t> </a:t>
            </a:r>
            <a:r>
              <a:rPr lang="en-US" sz="752" spc="89"/>
              <a:t>FHI</a:t>
            </a:r>
            <a:r>
              <a:rPr lang="en-US" sz="752" spc="-14"/>
              <a:t> </a:t>
            </a:r>
            <a:r>
              <a:rPr lang="en-US" sz="752" spc="47"/>
              <a:t>360</a:t>
            </a:r>
            <a:endParaRPr lang="en-US" sz="752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23" b="0" i="0">
                <a:solidFill>
                  <a:srgbClr val="28377D"/>
                </a:solidFill>
                <a:latin typeface="Century Gothic"/>
                <a:cs typeface="Century Gothic"/>
              </a:defRPr>
            </a:lvl1pPr>
          </a:lstStyle>
          <a:p>
            <a:pPr marL="11946">
              <a:spcBef>
                <a:spcPts val="52"/>
              </a:spcBef>
            </a:pPr>
            <a:r>
              <a:rPr lang="en-US" spc="71"/>
              <a:t>Lisa</a:t>
            </a:r>
            <a:r>
              <a:rPr lang="en-US" spc="-61"/>
              <a:t> </a:t>
            </a:r>
            <a:r>
              <a:rPr lang="en-US" spc="47"/>
              <a:t>Johnson</a:t>
            </a:r>
          </a:p>
          <a:p>
            <a:pPr marL="454530" marR="25086" indent="-160071">
              <a:lnSpc>
                <a:spcPct val="111100"/>
              </a:lnSpc>
              <a:spcBef>
                <a:spcPts val="14"/>
              </a:spcBef>
            </a:pPr>
            <a:r>
              <a:rPr lang="en-US" sz="752" spc="61"/>
              <a:t>D</a:t>
            </a:r>
            <a:r>
              <a:rPr lang="en-US" sz="752" spc="56"/>
              <a:t>i</a:t>
            </a:r>
            <a:r>
              <a:rPr lang="en-US" sz="752" spc="80"/>
              <a:t>r</a:t>
            </a:r>
            <a:r>
              <a:rPr lang="en-US" sz="752" spc="-33"/>
              <a:t>e</a:t>
            </a:r>
            <a:r>
              <a:rPr lang="en-US" sz="752" spc="-61"/>
              <a:t>c</a:t>
            </a:r>
            <a:r>
              <a:rPr lang="en-US" sz="752" spc="56"/>
              <a:t>t</a:t>
            </a:r>
            <a:r>
              <a:rPr lang="en-US" sz="752" spc="-19"/>
              <a:t>o</a:t>
            </a:r>
            <a:r>
              <a:rPr lang="en-US" sz="752" spc="80"/>
              <a:t>r</a:t>
            </a:r>
            <a:r>
              <a:rPr lang="en-US" sz="752" spc="-38"/>
              <a:t>,</a:t>
            </a:r>
            <a:r>
              <a:rPr lang="en-US" sz="752" spc="-9"/>
              <a:t> </a:t>
            </a:r>
            <a:r>
              <a:rPr lang="en-US" sz="752" spc="52"/>
              <a:t>N</a:t>
            </a:r>
            <a:r>
              <a:rPr lang="en-US" sz="752" spc="61"/>
              <a:t>I</a:t>
            </a:r>
            <a:r>
              <a:rPr lang="en-US" sz="752" spc="122"/>
              <a:t>W</a:t>
            </a:r>
            <a:r>
              <a:rPr lang="en-US" sz="752" spc="71"/>
              <a:t>L  </a:t>
            </a:r>
            <a:r>
              <a:rPr lang="en-US" sz="752" spc="89"/>
              <a:t>FHI</a:t>
            </a:r>
            <a:r>
              <a:rPr lang="en-US" sz="752" spc="-24"/>
              <a:t> </a:t>
            </a:r>
            <a:r>
              <a:rPr lang="en-US" sz="752" spc="47"/>
              <a:t>360</a:t>
            </a:r>
            <a:endParaRPr lang="en-US" sz="752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17263" y="1148891"/>
            <a:ext cx="9023874" cy="13388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700" b="0" i="0">
                <a:solidFill>
                  <a:srgbClr val="28377D"/>
                </a:solidFill>
                <a:latin typeface="Palatino Linotype"/>
                <a:cs typeface="Palatino Linotype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17263" y="3347050"/>
            <a:ext cx="6536765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28377D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937127" y="7116813"/>
            <a:ext cx="1794863" cy="44645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23" b="0" i="0">
                <a:solidFill>
                  <a:srgbClr val="28377D"/>
                </a:solidFill>
                <a:latin typeface="Century Gothic"/>
                <a:cs typeface="Century Gothic"/>
              </a:defRPr>
            </a:lvl1pPr>
          </a:lstStyle>
          <a:p>
            <a:pPr marL="13737">
              <a:spcBef>
                <a:spcPts val="52"/>
              </a:spcBef>
            </a:pPr>
            <a:r>
              <a:rPr lang="en-US" spc="-5"/>
              <a:t>Amanda</a:t>
            </a:r>
            <a:r>
              <a:rPr lang="en-US" spc="-47"/>
              <a:t> </a:t>
            </a:r>
            <a:r>
              <a:rPr lang="en-US"/>
              <a:t>McMahon</a:t>
            </a:r>
          </a:p>
          <a:p>
            <a:pPr marL="698819" marR="4778" indent="-687470">
              <a:lnSpc>
                <a:spcPct val="111100"/>
              </a:lnSpc>
              <a:spcBef>
                <a:spcPts val="14"/>
              </a:spcBef>
            </a:pPr>
            <a:r>
              <a:rPr lang="en-US" sz="752" spc="19"/>
              <a:t>Director,</a:t>
            </a:r>
            <a:r>
              <a:rPr lang="en-US" sz="752" spc="-9"/>
              <a:t> </a:t>
            </a:r>
            <a:r>
              <a:rPr lang="en-US" sz="752" spc="-5"/>
              <a:t>College </a:t>
            </a:r>
            <a:r>
              <a:rPr lang="en-US" sz="752" spc="-56"/>
              <a:t>&amp;</a:t>
            </a:r>
            <a:r>
              <a:rPr lang="en-US" sz="752" spc="-9"/>
              <a:t> </a:t>
            </a:r>
            <a:r>
              <a:rPr lang="en-US" sz="752" spc="-5"/>
              <a:t>Career </a:t>
            </a:r>
            <a:r>
              <a:rPr lang="en-US" sz="752" spc="24"/>
              <a:t>Readiness </a:t>
            </a:r>
            <a:r>
              <a:rPr lang="en-US" sz="752" spc="-198"/>
              <a:t> </a:t>
            </a:r>
            <a:r>
              <a:rPr lang="en-US" sz="752" spc="89"/>
              <a:t>FHI</a:t>
            </a:r>
            <a:r>
              <a:rPr lang="en-US" sz="752" spc="-14"/>
              <a:t> </a:t>
            </a:r>
            <a:r>
              <a:rPr lang="en-US" sz="752" spc="47"/>
              <a:t>360</a:t>
            </a:r>
            <a:endParaRPr lang="en-US" sz="752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76510" y="7116813"/>
            <a:ext cx="1043469" cy="44645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23" b="0" i="0">
                <a:solidFill>
                  <a:srgbClr val="28377D"/>
                </a:solidFill>
                <a:latin typeface="Century Gothic"/>
                <a:cs typeface="Century Gothic"/>
              </a:defRPr>
            </a:lvl1pPr>
          </a:lstStyle>
          <a:p>
            <a:pPr marL="11946">
              <a:spcBef>
                <a:spcPts val="52"/>
              </a:spcBef>
            </a:pPr>
            <a:r>
              <a:rPr lang="en-US" spc="71"/>
              <a:t>Lisa</a:t>
            </a:r>
            <a:r>
              <a:rPr lang="en-US" spc="-61"/>
              <a:t> </a:t>
            </a:r>
            <a:r>
              <a:rPr lang="en-US" spc="47"/>
              <a:t>Johnson</a:t>
            </a:r>
          </a:p>
          <a:p>
            <a:pPr marL="454530" marR="25086" indent="-160071">
              <a:lnSpc>
                <a:spcPct val="111100"/>
              </a:lnSpc>
              <a:spcBef>
                <a:spcPts val="14"/>
              </a:spcBef>
            </a:pPr>
            <a:r>
              <a:rPr lang="en-US" sz="752" spc="61"/>
              <a:t>D</a:t>
            </a:r>
            <a:r>
              <a:rPr lang="en-US" sz="752" spc="56"/>
              <a:t>i</a:t>
            </a:r>
            <a:r>
              <a:rPr lang="en-US" sz="752" spc="80"/>
              <a:t>r</a:t>
            </a:r>
            <a:r>
              <a:rPr lang="en-US" sz="752" spc="-33"/>
              <a:t>e</a:t>
            </a:r>
            <a:r>
              <a:rPr lang="en-US" sz="752" spc="-61"/>
              <a:t>c</a:t>
            </a:r>
            <a:r>
              <a:rPr lang="en-US" sz="752" spc="56"/>
              <a:t>t</a:t>
            </a:r>
            <a:r>
              <a:rPr lang="en-US" sz="752" spc="-19"/>
              <a:t>o</a:t>
            </a:r>
            <a:r>
              <a:rPr lang="en-US" sz="752" spc="80"/>
              <a:t>r</a:t>
            </a:r>
            <a:r>
              <a:rPr lang="en-US" sz="752" spc="-38"/>
              <a:t>,</a:t>
            </a:r>
            <a:r>
              <a:rPr lang="en-US" sz="752" spc="-9"/>
              <a:t> </a:t>
            </a:r>
            <a:r>
              <a:rPr lang="en-US" sz="752" spc="52"/>
              <a:t>N</a:t>
            </a:r>
            <a:r>
              <a:rPr lang="en-US" sz="752" spc="61"/>
              <a:t>I</a:t>
            </a:r>
            <a:r>
              <a:rPr lang="en-US" sz="752" spc="122"/>
              <a:t>W</a:t>
            </a:r>
            <a:r>
              <a:rPr lang="en-US" sz="752" spc="71"/>
              <a:t>L  </a:t>
            </a:r>
            <a:r>
              <a:rPr lang="en-US" sz="752" spc="89"/>
              <a:t>FHI</a:t>
            </a:r>
            <a:r>
              <a:rPr lang="en-US" sz="752" spc="-24"/>
              <a:t> </a:t>
            </a:r>
            <a:r>
              <a:rPr lang="en-US" sz="752" spc="47"/>
              <a:t>360</a:t>
            </a:r>
            <a:endParaRPr lang="en-US" sz="752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30042">
        <a:defRPr>
          <a:latin typeface="+mn-lt"/>
          <a:ea typeface="+mn-ea"/>
          <a:cs typeface="+mn-cs"/>
        </a:defRPr>
      </a:lvl2pPr>
      <a:lvl3pPr marL="860085">
        <a:defRPr>
          <a:latin typeface="+mn-lt"/>
          <a:ea typeface="+mn-ea"/>
          <a:cs typeface="+mn-cs"/>
        </a:defRPr>
      </a:lvl3pPr>
      <a:lvl4pPr marL="1290127">
        <a:defRPr>
          <a:latin typeface="+mn-lt"/>
          <a:ea typeface="+mn-ea"/>
          <a:cs typeface="+mn-cs"/>
        </a:defRPr>
      </a:lvl4pPr>
      <a:lvl5pPr marL="1720169">
        <a:defRPr>
          <a:latin typeface="+mn-lt"/>
          <a:ea typeface="+mn-ea"/>
          <a:cs typeface="+mn-cs"/>
        </a:defRPr>
      </a:lvl5pPr>
      <a:lvl6pPr marL="2150212">
        <a:defRPr>
          <a:latin typeface="+mn-lt"/>
          <a:ea typeface="+mn-ea"/>
          <a:cs typeface="+mn-cs"/>
        </a:defRPr>
      </a:lvl6pPr>
      <a:lvl7pPr marL="2580254">
        <a:defRPr>
          <a:latin typeface="+mn-lt"/>
          <a:ea typeface="+mn-ea"/>
          <a:cs typeface="+mn-cs"/>
        </a:defRPr>
      </a:lvl7pPr>
      <a:lvl8pPr marL="3010296">
        <a:defRPr>
          <a:latin typeface="+mn-lt"/>
          <a:ea typeface="+mn-ea"/>
          <a:cs typeface="+mn-cs"/>
        </a:defRPr>
      </a:lvl8pPr>
      <a:lvl9pPr marL="344033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30042">
        <a:defRPr>
          <a:latin typeface="+mn-lt"/>
          <a:ea typeface="+mn-ea"/>
          <a:cs typeface="+mn-cs"/>
        </a:defRPr>
      </a:lvl2pPr>
      <a:lvl3pPr marL="860085">
        <a:defRPr>
          <a:latin typeface="+mn-lt"/>
          <a:ea typeface="+mn-ea"/>
          <a:cs typeface="+mn-cs"/>
        </a:defRPr>
      </a:lvl3pPr>
      <a:lvl4pPr marL="1290127">
        <a:defRPr>
          <a:latin typeface="+mn-lt"/>
          <a:ea typeface="+mn-ea"/>
          <a:cs typeface="+mn-cs"/>
        </a:defRPr>
      </a:lvl4pPr>
      <a:lvl5pPr marL="1720169">
        <a:defRPr>
          <a:latin typeface="+mn-lt"/>
          <a:ea typeface="+mn-ea"/>
          <a:cs typeface="+mn-cs"/>
        </a:defRPr>
      </a:lvl5pPr>
      <a:lvl6pPr marL="2150212">
        <a:defRPr>
          <a:latin typeface="+mn-lt"/>
          <a:ea typeface="+mn-ea"/>
          <a:cs typeface="+mn-cs"/>
        </a:defRPr>
      </a:lvl6pPr>
      <a:lvl7pPr marL="2580254">
        <a:defRPr>
          <a:latin typeface="+mn-lt"/>
          <a:ea typeface="+mn-ea"/>
          <a:cs typeface="+mn-cs"/>
        </a:defRPr>
      </a:lvl7pPr>
      <a:lvl8pPr marL="3010296">
        <a:defRPr>
          <a:latin typeface="+mn-lt"/>
          <a:ea typeface="+mn-ea"/>
          <a:cs typeface="+mn-cs"/>
        </a:defRPr>
      </a:lvl8pPr>
      <a:lvl9pPr marL="344033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45CDBB-5EAC-5841-92EA-8158C02BA8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>
            <a:extLst>
              <a:ext uri="{FF2B5EF4-FFF2-40B4-BE49-F238E27FC236}">
                <a16:creationId xmlns:a16="http://schemas.microsoft.com/office/drawing/2014/main" id="{93B05487-34E1-6FDF-D5EC-0B4E1600B354}"/>
              </a:ext>
            </a:extLst>
          </p:cNvPr>
          <p:cNvGrpSpPr/>
          <p:nvPr/>
        </p:nvGrpSpPr>
        <p:grpSpPr>
          <a:xfrm>
            <a:off x="7677490" y="-11877"/>
            <a:ext cx="2416046" cy="7796154"/>
            <a:chOff x="189852" y="228600"/>
            <a:chExt cx="2207928" cy="7124594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0F880175-E2CE-49AA-72ED-0476CF583CAB}"/>
                </a:ext>
              </a:extLst>
            </p:cNvPr>
            <p:cNvSpPr/>
            <p:nvPr/>
          </p:nvSpPr>
          <p:spPr>
            <a:xfrm>
              <a:off x="193041" y="228600"/>
              <a:ext cx="2184326" cy="712459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6" name="Picture 35" descr="A colorful circle with black background&#10;&#10;AI-generated content may be incorrect.">
              <a:extLst>
                <a:ext uri="{FF2B5EF4-FFF2-40B4-BE49-F238E27FC236}">
                  <a16:creationId xmlns:a16="http://schemas.microsoft.com/office/drawing/2014/main" id="{26EE568C-3E56-0D28-595A-0EB0ACAB0EA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4239" r="1737" b="51160"/>
            <a:stretch>
              <a:fillRect/>
            </a:stretch>
          </p:blipFill>
          <p:spPr>
            <a:xfrm>
              <a:off x="189852" y="4332498"/>
              <a:ext cx="2195122" cy="3020696"/>
            </a:xfrm>
            <a:custGeom>
              <a:avLst/>
              <a:gdLst>
                <a:gd name="csX0" fmla="*/ 0 w 2195122"/>
                <a:gd name="csY0" fmla="*/ 0 h 3020696"/>
                <a:gd name="csX1" fmla="*/ 2195122 w 2195122"/>
                <a:gd name="csY1" fmla="*/ 0 h 3020696"/>
                <a:gd name="csX2" fmla="*/ 2195122 w 2195122"/>
                <a:gd name="csY2" fmla="*/ 3020696 h 3020696"/>
                <a:gd name="csX3" fmla="*/ 0 w 2195122"/>
                <a:gd name="csY3" fmla="*/ 3020696 h 3020696"/>
                <a:gd name="csX4" fmla="*/ 0 w 2195122"/>
                <a:gd name="csY4" fmla="*/ 0 h 302069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195122" h="3020696">
                  <a:moveTo>
                    <a:pt x="0" y="0"/>
                  </a:moveTo>
                  <a:lnTo>
                    <a:pt x="2195122" y="0"/>
                  </a:lnTo>
                  <a:lnTo>
                    <a:pt x="2195122" y="3020696"/>
                  </a:lnTo>
                  <a:lnTo>
                    <a:pt x="0" y="3020696"/>
                  </a:lnTo>
                  <a:lnTo>
                    <a:pt x="0" y="0"/>
                  </a:lnTo>
                  <a:close/>
                </a:path>
              </a:pathLst>
            </a:custGeom>
          </p:spPr>
        </p:pic>
        <p:pic>
          <p:nvPicPr>
            <p:cNvPr id="37" name="Picture 36" descr="A colorful circle with black background&#10;&#10;AI-generated content may be incorrect.">
              <a:extLst>
                <a:ext uri="{FF2B5EF4-FFF2-40B4-BE49-F238E27FC236}">
                  <a16:creationId xmlns:a16="http://schemas.microsoft.com/office/drawing/2014/main" id="{B4C1A6B2-9312-E2D1-0025-6DF3A1DFE1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4239" t="-2677" r="1737" b="100000"/>
            <a:stretch>
              <a:fillRect/>
            </a:stretch>
          </p:blipFill>
          <p:spPr>
            <a:xfrm>
              <a:off x="202658" y="4133352"/>
              <a:ext cx="2195122" cy="165598"/>
            </a:xfrm>
            <a:custGeom>
              <a:avLst/>
              <a:gdLst>
                <a:gd name="csX0" fmla="*/ 0 w 2195122"/>
                <a:gd name="csY0" fmla="*/ 0 h 165598"/>
                <a:gd name="csX1" fmla="*/ 2195122 w 2195122"/>
                <a:gd name="csY1" fmla="*/ 0 h 165598"/>
                <a:gd name="csX2" fmla="*/ 2195122 w 2195122"/>
                <a:gd name="csY2" fmla="*/ 165598 h 165598"/>
                <a:gd name="csX3" fmla="*/ 0 w 2195122"/>
                <a:gd name="csY3" fmla="*/ 165598 h 165598"/>
                <a:gd name="csX4" fmla="*/ 0 w 2195122"/>
                <a:gd name="csY4" fmla="*/ 0 h 16559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195122" h="165598">
                  <a:moveTo>
                    <a:pt x="0" y="0"/>
                  </a:moveTo>
                  <a:lnTo>
                    <a:pt x="2195122" y="0"/>
                  </a:lnTo>
                  <a:lnTo>
                    <a:pt x="2195122" y="165598"/>
                  </a:lnTo>
                  <a:lnTo>
                    <a:pt x="0" y="165598"/>
                  </a:lnTo>
                  <a:lnTo>
                    <a:pt x="0" y="0"/>
                  </a:lnTo>
                  <a:close/>
                </a:path>
              </a:pathLst>
            </a:custGeom>
          </p:spPr>
        </p:pic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361E0F9E-1BEA-76E5-AB6E-30D4468F8762}"/>
                </a:ext>
              </a:extLst>
            </p:cNvPr>
            <p:cNvSpPr/>
            <p:nvPr/>
          </p:nvSpPr>
          <p:spPr>
            <a:xfrm>
              <a:off x="414888" y="451309"/>
              <a:ext cx="202684" cy="202684"/>
            </a:xfrm>
            <a:prstGeom prst="ellipse">
              <a:avLst/>
            </a:prstGeom>
            <a:noFill/>
            <a:ln w="41275">
              <a:solidFill>
                <a:schemeClr val="accent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1C5300B9-06CD-AB17-2455-BF3CFCB2400B}"/>
                </a:ext>
              </a:extLst>
            </p:cNvPr>
            <p:cNvSpPr/>
            <p:nvPr/>
          </p:nvSpPr>
          <p:spPr>
            <a:xfrm>
              <a:off x="1958859" y="1401761"/>
              <a:ext cx="81874" cy="81874"/>
            </a:xfrm>
            <a:prstGeom prst="ellipse">
              <a:avLst/>
            </a:prstGeom>
            <a:solidFill>
              <a:schemeClr val="accent5"/>
            </a:solidFill>
            <a:ln w="4127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98B1B869-0930-B44D-409E-FE66F0D0C56A}"/>
                </a:ext>
              </a:extLst>
            </p:cNvPr>
            <p:cNvSpPr/>
            <p:nvPr/>
          </p:nvSpPr>
          <p:spPr>
            <a:xfrm>
              <a:off x="1533226" y="894330"/>
              <a:ext cx="363823" cy="363823"/>
            </a:xfrm>
            <a:prstGeom prst="ellipse">
              <a:avLst/>
            </a:prstGeom>
            <a:solidFill>
              <a:schemeClr val="accent1"/>
            </a:solidFill>
            <a:ln w="41275">
              <a:solidFill>
                <a:schemeClr val="accent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4766BA91-CBC0-6AD3-ECC4-DB993C3086F6}"/>
                </a:ext>
              </a:extLst>
            </p:cNvPr>
            <p:cNvSpPr/>
            <p:nvPr/>
          </p:nvSpPr>
          <p:spPr>
            <a:xfrm>
              <a:off x="1735969" y="4406791"/>
              <a:ext cx="218524" cy="218524"/>
            </a:xfrm>
            <a:prstGeom prst="ellipse">
              <a:avLst/>
            </a:prstGeom>
            <a:solidFill>
              <a:schemeClr val="accent4"/>
            </a:solidFill>
            <a:ln w="4127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BE844431-ED7B-C7E8-EFFB-5AD313CD0750}"/>
              </a:ext>
            </a:extLst>
          </p:cNvPr>
          <p:cNvSpPr/>
          <p:nvPr/>
        </p:nvSpPr>
        <p:spPr>
          <a:xfrm>
            <a:off x="3339917" y="0"/>
            <a:ext cx="4070881" cy="27950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bject 13">
            <a:extLst>
              <a:ext uri="{FF2B5EF4-FFF2-40B4-BE49-F238E27FC236}">
                <a16:creationId xmlns:a16="http://schemas.microsoft.com/office/drawing/2014/main" id="{A46EB33C-CC4E-1BCD-C849-7D8E88185993}"/>
              </a:ext>
            </a:extLst>
          </p:cNvPr>
          <p:cNvSpPr txBox="1"/>
          <p:nvPr/>
        </p:nvSpPr>
        <p:spPr>
          <a:xfrm>
            <a:off x="3165454" y="2438400"/>
            <a:ext cx="1325391" cy="227506"/>
          </a:xfrm>
          <a:prstGeom prst="rect">
            <a:avLst/>
          </a:prstGeom>
        </p:spPr>
        <p:txBody>
          <a:bodyPr vert="horz" wrap="square" lIns="0" tIns="11946" rIns="0" bIns="0" rtlCol="0">
            <a:spAutoFit/>
          </a:bodyPr>
          <a:lstStyle/>
          <a:p>
            <a:pPr marL="11946" algn="ctr">
              <a:spcBef>
                <a:spcPts val="94"/>
              </a:spcBef>
            </a:pPr>
            <a:r>
              <a:rPr sz="1400" spc="155" dirty="0">
                <a:solidFill>
                  <a:srgbClr val="28377D"/>
                </a:solidFill>
                <a:latin typeface="Aptos" panose="020B0004020202020204" pitchFamily="34" charset="0"/>
                <a:cs typeface="Century Gothic"/>
              </a:rPr>
              <a:t>AWARDED</a:t>
            </a:r>
            <a:r>
              <a:rPr sz="1400" spc="61" dirty="0">
                <a:solidFill>
                  <a:srgbClr val="28377D"/>
                </a:solidFill>
                <a:latin typeface="Aptos" panose="020B0004020202020204" pitchFamily="34" charset="0"/>
                <a:cs typeface="Century Gothic"/>
              </a:rPr>
              <a:t> </a:t>
            </a:r>
            <a:r>
              <a:rPr sz="1400" spc="118" dirty="0">
                <a:solidFill>
                  <a:srgbClr val="28377D"/>
                </a:solidFill>
                <a:latin typeface="Aptos" panose="020B0004020202020204" pitchFamily="34" charset="0"/>
                <a:cs typeface="Century Gothic"/>
              </a:rPr>
              <a:t>TO</a:t>
            </a:r>
            <a:endParaRPr sz="1400" dirty="0">
              <a:latin typeface="Aptos" panose="020B0004020202020204" pitchFamily="34" charset="0"/>
              <a:cs typeface="Century Gothic"/>
            </a:endParaRPr>
          </a:p>
        </p:txBody>
      </p:sp>
      <p:sp>
        <p:nvSpPr>
          <p:cNvPr id="5" name="object 14">
            <a:extLst>
              <a:ext uri="{FF2B5EF4-FFF2-40B4-BE49-F238E27FC236}">
                <a16:creationId xmlns:a16="http://schemas.microsoft.com/office/drawing/2014/main" id="{13B04442-5633-663B-2677-F2FFE4E9BEF2}"/>
              </a:ext>
            </a:extLst>
          </p:cNvPr>
          <p:cNvSpPr txBox="1"/>
          <p:nvPr/>
        </p:nvSpPr>
        <p:spPr>
          <a:xfrm>
            <a:off x="544751" y="2727742"/>
            <a:ext cx="6566797" cy="627013"/>
          </a:xfrm>
          <a:prstGeom prst="rect">
            <a:avLst/>
          </a:prstGeom>
        </p:spPr>
        <p:txBody>
          <a:bodyPr vert="horz" wrap="square" lIns="0" tIns="11349" rIns="0" bIns="0" rtlCol="0">
            <a:spAutoFit/>
          </a:bodyPr>
          <a:lstStyle/>
          <a:p>
            <a:pPr marL="11946" algn="ctr">
              <a:spcBef>
                <a:spcPts val="89"/>
              </a:spcBef>
            </a:pPr>
            <a:r>
              <a:rPr lang="en-US" sz="4000" b="1" spc="-61" dirty="0">
                <a:solidFill>
                  <a:srgbClr val="28377D"/>
                </a:solidFill>
                <a:highlight>
                  <a:srgbClr val="FFFF00"/>
                </a:highlight>
                <a:latin typeface="Aptos" panose="020B0004020202020204" pitchFamily="34" charset="0"/>
                <a:cs typeface="Palatino Linotype"/>
              </a:rPr>
              <a:t>STUDENT NAME</a:t>
            </a:r>
            <a:endParaRPr sz="4000" b="1" dirty="0">
              <a:highlight>
                <a:srgbClr val="FFFF00"/>
              </a:highlight>
              <a:latin typeface="Aptos" panose="020B0004020202020204" pitchFamily="34" charset="0"/>
              <a:cs typeface="Palatino Linotype"/>
            </a:endParaRPr>
          </a:p>
        </p:txBody>
      </p:sp>
      <p:pic>
        <p:nvPicPr>
          <p:cNvPr id="22" name="Picture 21" descr="A logo with a circle and numbers&#10;&#10;Description automatically generated with medium confidence">
            <a:extLst>
              <a:ext uri="{FF2B5EF4-FFF2-40B4-BE49-F238E27FC236}">
                <a16:creationId xmlns:a16="http://schemas.microsoft.com/office/drawing/2014/main" id="{4288644B-19E3-DE9A-E079-C97D5F3EF4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9188" y="6807713"/>
            <a:ext cx="926678" cy="696413"/>
          </a:xfrm>
          <a:prstGeom prst="rect">
            <a:avLst/>
          </a:prstGeom>
          <a:solidFill>
            <a:schemeClr val="accent1">
              <a:lumMod val="60000"/>
              <a:lumOff val="40000"/>
              <a:alpha val="0"/>
            </a:schemeClr>
          </a:solidFill>
        </p:spPr>
      </p:pic>
      <p:pic>
        <p:nvPicPr>
          <p:cNvPr id="23" name="Picture 22" descr="Bridge to Employment">
            <a:extLst>
              <a:ext uri="{FF2B5EF4-FFF2-40B4-BE49-F238E27FC236}">
                <a16:creationId xmlns:a16="http://schemas.microsoft.com/office/drawing/2014/main" id="{5C737B48-60C6-95D6-5CC8-F128581E6A3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116" y="6765313"/>
            <a:ext cx="1346623" cy="772746"/>
          </a:xfrm>
          <a:prstGeom prst="rect">
            <a:avLst/>
          </a:prstGeom>
        </p:spPr>
      </p:pic>
      <p:sp>
        <p:nvSpPr>
          <p:cNvPr id="24" name="object 14">
            <a:extLst>
              <a:ext uri="{FF2B5EF4-FFF2-40B4-BE49-F238E27FC236}">
                <a16:creationId xmlns:a16="http://schemas.microsoft.com/office/drawing/2014/main" id="{C673F3DF-D2E8-32B0-7DD0-0401457359FF}"/>
              </a:ext>
            </a:extLst>
          </p:cNvPr>
          <p:cNvSpPr txBox="1"/>
          <p:nvPr/>
        </p:nvSpPr>
        <p:spPr>
          <a:xfrm>
            <a:off x="544751" y="3545821"/>
            <a:ext cx="6566797" cy="494734"/>
          </a:xfrm>
          <a:prstGeom prst="rect">
            <a:avLst/>
          </a:prstGeom>
        </p:spPr>
        <p:txBody>
          <a:bodyPr vert="horz" wrap="square" lIns="0" tIns="11349" rIns="0" bIns="0" rtlCol="0">
            <a:spAutoFit/>
          </a:bodyPr>
          <a:lstStyle/>
          <a:p>
            <a:pPr marL="20308" marR="4778" algn="ctr">
              <a:lnSpc>
                <a:spcPct val="114500"/>
              </a:lnSpc>
              <a:spcBef>
                <a:spcPts val="1839"/>
              </a:spcBef>
            </a:pPr>
            <a:r>
              <a:rPr lang="en-US" sz="1400" spc="24" dirty="0">
                <a:solidFill>
                  <a:srgbClr val="28377D"/>
                </a:solidFill>
                <a:latin typeface="Aptos" panose="020B0004020202020204" pitchFamily="34" charset="0"/>
                <a:cs typeface="Century Gothic"/>
              </a:rPr>
              <a:t>on this </a:t>
            </a:r>
            <a:r>
              <a:rPr lang="en-US" sz="1400" spc="24" dirty="0">
                <a:solidFill>
                  <a:srgbClr val="28377D"/>
                </a:solidFill>
                <a:highlight>
                  <a:srgbClr val="FFFF00"/>
                </a:highlight>
                <a:latin typeface="Aptos" panose="020B0004020202020204" pitchFamily="34" charset="0"/>
                <a:cs typeface="Century Gothic"/>
              </a:rPr>
              <a:t>Date of Graduation</a:t>
            </a:r>
            <a:r>
              <a:rPr lang="en-US" sz="1400" spc="24" dirty="0">
                <a:solidFill>
                  <a:srgbClr val="28377D"/>
                </a:solidFill>
                <a:latin typeface="Aptos" panose="020B0004020202020204" pitchFamily="34" charset="0"/>
                <a:cs typeface="Century Gothic"/>
              </a:rPr>
              <a:t>, for successfully completing the Global Bridge to Employment (BTE) Program in </a:t>
            </a:r>
            <a:r>
              <a:rPr lang="en-US" sz="1400" spc="24" dirty="0">
                <a:solidFill>
                  <a:srgbClr val="28377D"/>
                </a:solidFill>
                <a:highlight>
                  <a:srgbClr val="FFFF00"/>
                </a:highlight>
                <a:latin typeface="Aptos" panose="020B0004020202020204" pitchFamily="34" charset="0"/>
                <a:cs typeface="Century Gothic"/>
              </a:rPr>
              <a:t>[Program Location]</a:t>
            </a:r>
            <a:r>
              <a:rPr lang="en-US" sz="1400" spc="24" dirty="0">
                <a:solidFill>
                  <a:srgbClr val="28377D"/>
                </a:solidFill>
                <a:latin typeface="Aptos" panose="020B0004020202020204" pitchFamily="34" charset="0"/>
                <a:cs typeface="Century Gothic"/>
              </a:rPr>
              <a:t>.</a:t>
            </a:r>
          </a:p>
        </p:txBody>
      </p:sp>
      <p:pic>
        <p:nvPicPr>
          <p:cNvPr id="29" name="Picture 28" descr="A colorful circle with black background&#10;&#10;AI-generated content may be incorrect.">
            <a:extLst>
              <a:ext uri="{FF2B5EF4-FFF2-40B4-BE49-F238E27FC236}">
                <a16:creationId xmlns:a16="http://schemas.microsoft.com/office/drawing/2014/main" id="{2CE377FB-5264-ADBA-C7DD-9E3AFC76D9E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239" t="-2677" r="1737" b="100000"/>
          <a:stretch>
            <a:fillRect/>
          </a:stretch>
        </p:blipFill>
        <p:spPr>
          <a:xfrm>
            <a:off x="7598350" y="4133352"/>
            <a:ext cx="2195122" cy="165598"/>
          </a:xfrm>
          <a:custGeom>
            <a:avLst/>
            <a:gdLst>
              <a:gd name="csX0" fmla="*/ 0 w 2195122"/>
              <a:gd name="csY0" fmla="*/ 0 h 165598"/>
              <a:gd name="csX1" fmla="*/ 2195122 w 2195122"/>
              <a:gd name="csY1" fmla="*/ 0 h 165598"/>
              <a:gd name="csX2" fmla="*/ 2195122 w 2195122"/>
              <a:gd name="csY2" fmla="*/ 165598 h 165598"/>
              <a:gd name="csX3" fmla="*/ 0 w 2195122"/>
              <a:gd name="csY3" fmla="*/ 165598 h 165598"/>
              <a:gd name="csX4" fmla="*/ 0 w 2195122"/>
              <a:gd name="csY4" fmla="*/ 0 h 16559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2195122" h="165598">
                <a:moveTo>
                  <a:pt x="0" y="0"/>
                </a:moveTo>
                <a:lnTo>
                  <a:pt x="2195122" y="0"/>
                </a:lnTo>
                <a:lnTo>
                  <a:pt x="2195122" y="165598"/>
                </a:lnTo>
                <a:lnTo>
                  <a:pt x="0" y="165598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3" name="object 15">
            <a:extLst>
              <a:ext uri="{FF2B5EF4-FFF2-40B4-BE49-F238E27FC236}">
                <a16:creationId xmlns:a16="http://schemas.microsoft.com/office/drawing/2014/main" id="{BC7BCB74-488A-329B-C141-854D025C06C6}"/>
              </a:ext>
            </a:extLst>
          </p:cNvPr>
          <p:cNvSpPr txBox="1">
            <a:spLocks/>
          </p:cNvSpPr>
          <p:nvPr/>
        </p:nvSpPr>
        <p:spPr>
          <a:xfrm>
            <a:off x="1274428" y="570148"/>
            <a:ext cx="6002958" cy="1461985"/>
          </a:xfrm>
          <a:prstGeom prst="rect">
            <a:avLst/>
          </a:prstGeom>
        </p:spPr>
        <p:txBody>
          <a:bodyPr vert="horz" wrap="square" lIns="0" tIns="11349" rIns="0" bIns="0" rtlCol="0">
            <a:spAutoFit/>
          </a:bodyPr>
          <a:lstStyle>
            <a:lvl1pPr>
              <a:defRPr sz="8183" b="0" i="0">
                <a:solidFill>
                  <a:srgbClr val="28377D"/>
                </a:solidFill>
                <a:latin typeface="Palatino Linotype"/>
                <a:ea typeface="+mj-ea"/>
                <a:cs typeface="Palatino Linotype"/>
              </a:defRPr>
            </a:lvl1pPr>
          </a:lstStyle>
          <a:p>
            <a:pPr>
              <a:lnSpc>
                <a:spcPct val="80000"/>
              </a:lnSpc>
            </a:pPr>
            <a:r>
              <a:rPr lang="en-US" sz="7200" b="1" dirty="0">
                <a:solidFill>
                  <a:schemeClr val="accent1"/>
                </a:solidFill>
                <a:latin typeface="Aptos Display" panose="020B0004020202020204" pitchFamily="34" charset="0"/>
                <a:cs typeface="Arial" panose="020B0604020202020204" pitchFamily="34" charset="0"/>
              </a:rPr>
              <a:t>   CERTIFICATE </a:t>
            </a:r>
            <a:endParaRPr lang="en-US" sz="7200" b="1" kern="0" spc="-306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4400" b="1" i="1" kern="0" spc="500" dirty="0">
                <a:solidFill>
                  <a:schemeClr val="accent1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of </a:t>
            </a:r>
            <a:r>
              <a:rPr lang="en-US" sz="4400" b="1" kern="0" spc="200" dirty="0">
                <a:solidFill>
                  <a:schemeClr val="accent1"/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ACHIEVEMENT</a:t>
            </a:r>
            <a:endParaRPr lang="en-US" sz="3200" b="1" kern="0" spc="200" dirty="0">
              <a:solidFill>
                <a:schemeClr val="accent1"/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67" name="Group 66">
            <a:extLst>
              <a:ext uri="{FF2B5EF4-FFF2-40B4-BE49-F238E27FC236}">
                <a16:creationId xmlns:a16="http://schemas.microsoft.com/office/drawing/2014/main" id="{6B710125-04A6-46B1-61BA-3A12079E8452}"/>
              </a:ext>
            </a:extLst>
          </p:cNvPr>
          <p:cNvGrpSpPr/>
          <p:nvPr/>
        </p:nvGrpSpPr>
        <p:grpSpPr>
          <a:xfrm>
            <a:off x="6905414" y="1635842"/>
            <a:ext cx="2095226" cy="2095226"/>
            <a:chOff x="6848612" y="1516114"/>
            <a:chExt cx="2095226" cy="2095226"/>
          </a:xfrm>
        </p:grpSpPr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53302EB6-7ED8-FB9C-6E72-FDAC766A3BAB}"/>
                </a:ext>
              </a:extLst>
            </p:cNvPr>
            <p:cNvGrpSpPr/>
            <p:nvPr/>
          </p:nvGrpSpPr>
          <p:grpSpPr>
            <a:xfrm>
              <a:off x="6848612" y="1516114"/>
              <a:ext cx="2095226" cy="2095226"/>
              <a:chOff x="6781800" y="1447800"/>
              <a:chExt cx="2095226" cy="2095226"/>
            </a:xfrm>
          </p:grpSpPr>
          <p:pic>
            <p:nvPicPr>
              <p:cNvPr id="43" name="Graphic 42">
                <a:extLst>
                  <a:ext uri="{FF2B5EF4-FFF2-40B4-BE49-F238E27FC236}">
                    <a16:creationId xmlns:a16="http://schemas.microsoft.com/office/drawing/2014/main" id="{8B2756EC-B1CC-C332-F9E7-D3DB084A154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>
              <a:xfrm>
                <a:off x="6781800" y="1447800"/>
                <a:ext cx="2095226" cy="2095226"/>
              </a:xfrm>
              <a:prstGeom prst="rect">
                <a:avLst/>
              </a:prstGeom>
            </p:spPr>
          </p:pic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4EBAAFA2-D8D9-4CFA-EB83-8E97B4A1C103}"/>
                  </a:ext>
                </a:extLst>
              </p:cNvPr>
              <p:cNvSpPr/>
              <p:nvPr/>
            </p:nvSpPr>
            <p:spPr>
              <a:xfrm>
                <a:off x="7039340" y="1705340"/>
                <a:ext cx="1571260" cy="1571260"/>
              </a:xfrm>
              <a:prstGeom prst="ellipse">
                <a:avLst/>
              </a:prstGeom>
              <a:noFill/>
              <a:ln w="2222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946F89D3-4D49-F5C7-9654-749B5B4CCAFB}"/>
                </a:ext>
              </a:extLst>
            </p:cNvPr>
            <p:cNvSpPr txBox="1"/>
            <p:nvPr/>
          </p:nvSpPr>
          <p:spPr>
            <a:xfrm>
              <a:off x="7178360" y="1981200"/>
              <a:ext cx="1499052" cy="1152088"/>
            </a:xfrm>
            <a:prstGeom prst="rect">
              <a:avLst/>
            </a:prstGeom>
            <a:noFill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600" b="1" spc="400" dirty="0">
                  <a:solidFill>
                    <a:schemeClr val="bg1"/>
                  </a:solidFill>
                  <a:uFill>
                    <a:solidFill>
                      <a:schemeClr val="accent2"/>
                    </a:solidFill>
                  </a:uFill>
                  <a:latin typeface="Garamond" panose="02020404030301010803" pitchFamily="18" charset="0"/>
                </a:rPr>
                <a:t>CLASS OF </a:t>
              </a:r>
            </a:p>
            <a:p>
              <a:pPr algn="ctr"/>
              <a:r>
                <a:rPr lang="en-US" sz="2800" b="1" spc="400" dirty="0">
                  <a:solidFill>
                    <a:schemeClr val="bg1"/>
                  </a:solidFill>
                  <a:highlight>
                    <a:srgbClr val="FFFF00"/>
                  </a:highlight>
                  <a:uFill>
                    <a:solidFill>
                      <a:schemeClr val="accent2"/>
                    </a:solidFill>
                  </a:uFill>
                  <a:latin typeface="Garamond" panose="02020404030301010803" pitchFamily="18" charset="0"/>
                </a:rPr>
                <a:t>2026</a:t>
              </a:r>
              <a:endParaRPr lang="en-US" sz="2000" b="1" spc="400" dirty="0">
                <a:solidFill>
                  <a:schemeClr val="bg1"/>
                </a:solidFill>
                <a:highlight>
                  <a:srgbClr val="FFFF00"/>
                </a:highlight>
                <a:uFill>
                  <a:solidFill>
                    <a:schemeClr val="accent2"/>
                  </a:solidFill>
                </a:uFill>
                <a:latin typeface="Garamond" panose="02020404030301010803" pitchFamily="18" charset="0"/>
              </a:endParaRPr>
            </a:p>
          </p:txBody>
        </p:sp>
      </p:grpSp>
      <p:pic>
        <p:nvPicPr>
          <p:cNvPr id="45" name="Picture 44" descr="A red curved line on a black background&#10;&#10;AI-generated content may be incorrect.">
            <a:extLst>
              <a:ext uri="{FF2B5EF4-FFF2-40B4-BE49-F238E27FC236}">
                <a16:creationId xmlns:a16="http://schemas.microsoft.com/office/drawing/2014/main" id="{A1CBB282-85FE-5FFA-A258-C048B58EDA74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1" y="-11877"/>
            <a:ext cx="1414246" cy="1859806"/>
          </a:xfrm>
          <a:prstGeom prst="rect">
            <a:avLst/>
          </a:prstGeom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E7F2779F-003E-A4A0-05DD-98EF3600A0D1}"/>
              </a:ext>
            </a:extLst>
          </p:cNvPr>
          <p:cNvGrpSpPr/>
          <p:nvPr/>
        </p:nvGrpSpPr>
        <p:grpSpPr>
          <a:xfrm>
            <a:off x="26717" y="4576477"/>
            <a:ext cx="3058851" cy="1321654"/>
            <a:chOff x="2868007" y="4132087"/>
            <a:chExt cx="3468367" cy="1498599"/>
          </a:xfrm>
        </p:grpSpPr>
        <p:pic>
          <p:nvPicPr>
            <p:cNvPr id="27" name="Picture 26">
              <a:extLst>
                <a:ext uri="{FF2B5EF4-FFF2-40B4-BE49-F238E27FC236}">
                  <a16:creationId xmlns:a16="http://schemas.microsoft.com/office/drawing/2014/main" id="{325DB085-A54D-75BD-65D6-A35568A2F244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3480081" y="4132087"/>
              <a:ext cx="2340113" cy="1080054"/>
            </a:xfrm>
            <a:prstGeom prst="rect">
              <a:avLst/>
            </a:prstGeom>
          </p:spPr>
        </p:pic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886AEBC5-4DA9-BE85-FEAD-F72717099589}"/>
                </a:ext>
              </a:extLst>
            </p:cNvPr>
            <p:cNvCxnSpPr>
              <a:cxnSpLocks/>
            </p:cNvCxnSpPr>
            <p:nvPr/>
          </p:nvCxnSpPr>
          <p:spPr>
            <a:xfrm>
              <a:off x="3606053" y="4845476"/>
              <a:ext cx="1792770" cy="0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B64F4E3E-EAB4-E77A-EEEA-612EBAA9EA2A}"/>
                </a:ext>
              </a:extLst>
            </p:cNvPr>
            <p:cNvSpPr txBox="1"/>
            <p:nvPr/>
          </p:nvSpPr>
          <p:spPr>
            <a:xfrm>
              <a:off x="2868007" y="4845476"/>
              <a:ext cx="3468367" cy="7852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accent1"/>
                  </a:solidFill>
                  <a:latin typeface="Aptos" panose="020B0004020202020204" pitchFamily="34" charset="0"/>
                  <a:cs typeface="Arial" panose="020B0604020202020204" pitchFamily="34" charset="0"/>
                </a:rPr>
                <a:t>Laura Chase</a:t>
              </a:r>
            </a:p>
            <a:p>
              <a:pPr algn="ctr"/>
              <a:r>
                <a:rPr lang="en-US" sz="1050" i="1" dirty="0">
                  <a:solidFill>
                    <a:schemeClr val="accent1"/>
                  </a:solidFill>
                  <a:latin typeface="Aptos" panose="020B0004020202020204" pitchFamily="34" charset="0"/>
                  <a:cs typeface="Arial" panose="020B0604020202020204" pitchFamily="34" charset="0"/>
                </a:rPr>
                <a:t>Talent Access Leader, </a:t>
              </a:r>
              <a:r>
                <a:rPr lang="en-US" sz="1050" dirty="0">
                  <a:solidFill>
                    <a:schemeClr val="accent1"/>
                  </a:solidFill>
                  <a:latin typeface="Aptos" panose="020B0004020202020204" pitchFamily="34" charset="0"/>
                  <a:cs typeface="Arial" panose="020B0604020202020204" pitchFamily="34" charset="0"/>
                </a:rPr>
                <a:t>Global Talent Management</a:t>
              </a:r>
            </a:p>
            <a:p>
              <a:pPr algn="ctr"/>
              <a:r>
                <a:rPr lang="en-US" sz="1050" dirty="0">
                  <a:solidFill>
                    <a:schemeClr val="accent1"/>
                  </a:solidFill>
                  <a:latin typeface="Aptos" panose="020B0004020202020204" pitchFamily="34" charset="0"/>
                  <a:cs typeface="Arial" panose="020B0604020202020204" pitchFamily="34" charset="0"/>
                </a:rPr>
                <a:t>Johnson &amp; Johnson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7D4CB7CD-76C4-AE38-C10C-2A2423B34E5E}"/>
              </a:ext>
            </a:extLst>
          </p:cNvPr>
          <p:cNvGrpSpPr/>
          <p:nvPr/>
        </p:nvGrpSpPr>
        <p:grpSpPr>
          <a:xfrm>
            <a:off x="3170748" y="4878839"/>
            <a:ext cx="1581091" cy="1061162"/>
            <a:chOff x="2723801" y="5678078"/>
            <a:chExt cx="1792770" cy="1203233"/>
          </a:xfrm>
        </p:grpSpPr>
        <p:pic>
          <p:nvPicPr>
            <p:cNvPr id="33" name="Picture 32" descr="A close up of a sign&#10;&#10;AI-generated content may be incorrect.">
              <a:extLst>
                <a:ext uri="{FF2B5EF4-FFF2-40B4-BE49-F238E27FC236}">
                  <a16:creationId xmlns:a16="http://schemas.microsoft.com/office/drawing/2014/main" id="{004578C8-A2B3-903B-ED03-B793B8E2B2FD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43118" y="5678078"/>
              <a:ext cx="1580954" cy="388758"/>
            </a:xfrm>
            <a:prstGeom prst="rect">
              <a:avLst/>
            </a:prstGeom>
          </p:spPr>
        </p:pic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1594B97C-0912-7305-E1EA-04FB646DDFDE}"/>
                </a:ext>
              </a:extLst>
            </p:cNvPr>
            <p:cNvCxnSpPr>
              <a:cxnSpLocks/>
            </p:cNvCxnSpPr>
            <p:nvPr/>
          </p:nvCxnSpPr>
          <p:spPr>
            <a:xfrm>
              <a:off x="2723801" y="6048478"/>
              <a:ext cx="1792770" cy="0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517F92A0-55CE-66BD-B821-D9A495AD4D66}"/>
                </a:ext>
              </a:extLst>
            </p:cNvPr>
            <p:cNvSpPr txBox="1"/>
            <p:nvPr/>
          </p:nvSpPr>
          <p:spPr>
            <a:xfrm>
              <a:off x="2811974" y="6096100"/>
              <a:ext cx="1654394" cy="78521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accent1"/>
                  </a:solidFill>
                  <a:latin typeface="Aptos" panose="020B0004020202020204" pitchFamily="34" charset="0"/>
                  <a:cs typeface="Arial" panose="020B0604020202020204" pitchFamily="34" charset="0"/>
                </a:rPr>
                <a:t>Lisa Johnson</a:t>
              </a:r>
            </a:p>
            <a:p>
              <a:pPr algn="ctr"/>
              <a:r>
                <a:rPr lang="en-US" sz="1050" i="1" dirty="0">
                  <a:solidFill>
                    <a:schemeClr val="accent1"/>
                  </a:solidFill>
                  <a:latin typeface="Aptos" panose="020B0004020202020204" pitchFamily="34" charset="0"/>
                  <a:cs typeface="Arial" panose="020B0604020202020204" pitchFamily="34" charset="0"/>
                </a:rPr>
                <a:t>Director, </a:t>
              </a:r>
              <a:r>
                <a:rPr lang="en-US" sz="1050" dirty="0">
                  <a:solidFill>
                    <a:schemeClr val="accent1"/>
                  </a:solidFill>
                  <a:latin typeface="Aptos" panose="020B0004020202020204" pitchFamily="34" charset="0"/>
                  <a:cs typeface="Arial" panose="020B0604020202020204" pitchFamily="34" charset="0"/>
                </a:rPr>
                <a:t>NIWL</a:t>
              </a:r>
            </a:p>
            <a:p>
              <a:pPr algn="ctr"/>
              <a:r>
                <a:rPr lang="en-US" sz="1050" dirty="0">
                  <a:solidFill>
                    <a:schemeClr val="accent1"/>
                  </a:solidFill>
                  <a:latin typeface="Aptos" panose="020B0004020202020204" pitchFamily="34" charset="0"/>
                  <a:cs typeface="Arial" panose="020B0604020202020204" pitchFamily="34" charset="0"/>
                </a:rPr>
                <a:t>FHI 360</a:t>
              </a:r>
              <a:endParaRPr lang="en-US" sz="900" dirty="0">
                <a:solidFill>
                  <a:schemeClr val="accent1"/>
                </a:solidFill>
                <a:latin typeface="Aptos" panose="020B00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36648012-2360-A6F5-445D-C659472FD3EA}"/>
              </a:ext>
            </a:extLst>
          </p:cNvPr>
          <p:cNvGrpSpPr/>
          <p:nvPr/>
        </p:nvGrpSpPr>
        <p:grpSpPr>
          <a:xfrm>
            <a:off x="4914781" y="4971346"/>
            <a:ext cx="2776722" cy="968653"/>
            <a:chOff x="4655499" y="5782969"/>
            <a:chExt cx="3148476" cy="1098338"/>
          </a:xfrm>
        </p:grpSpPr>
        <p:pic>
          <p:nvPicPr>
            <p:cNvPr id="39" name="Picture 38">
              <a:extLst>
                <a:ext uri="{FF2B5EF4-FFF2-40B4-BE49-F238E27FC236}">
                  <a16:creationId xmlns:a16="http://schemas.microsoft.com/office/drawing/2014/main" id="{3E8CA72B-E340-C45A-D853-6CE724131217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94515" y="5782969"/>
              <a:ext cx="1894162" cy="313208"/>
            </a:xfrm>
            <a:prstGeom prst="rect">
              <a:avLst/>
            </a:prstGeom>
          </p:spPr>
        </p:pic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3B1CBAED-224A-C4A4-1FF5-AA25CE83CE2B}"/>
                </a:ext>
              </a:extLst>
            </p:cNvPr>
            <p:cNvCxnSpPr>
              <a:cxnSpLocks/>
            </p:cNvCxnSpPr>
            <p:nvPr/>
          </p:nvCxnSpPr>
          <p:spPr>
            <a:xfrm>
              <a:off x="5270721" y="6048478"/>
              <a:ext cx="1792770" cy="0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B116437C-AB6A-391C-7634-202BEB033809}"/>
                </a:ext>
              </a:extLst>
            </p:cNvPr>
            <p:cNvSpPr txBox="1"/>
            <p:nvPr/>
          </p:nvSpPr>
          <p:spPr>
            <a:xfrm>
              <a:off x="4655499" y="6096097"/>
              <a:ext cx="3148476" cy="7852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accent1"/>
                  </a:solidFill>
                  <a:latin typeface="Aptos" panose="020B0004020202020204" pitchFamily="34" charset="0"/>
                  <a:cs typeface="Arial" panose="020B0604020202020204" pitchFamily="34" charset="0"/>
                </a:rPr>
                <a:t>Amanda McMahon</a:t>
              </a:r>
            </a:p>
            <a:p>
              <a:pPr algn="ctr"/>
              <a:r>
                <a:rPr lang="en-US" sz="1050" i="1" dirty="0">
                  <a:solidFill>
                    <a:schemeClr val="accent1"/>
                  </a:solidFill>
                  <a:latin typeface="Aptos" panose="020B0004020202020204" pitchFamily="34" charset="0"/>
                  <a:cs typeface="Arial" panose="020B0604020202020204" pitchFamily="34" charset="0"/>
                </a:rPr>
                <a:t>Director, </a:t>
              </a:r>
              <a:r>
                <a:rPr lang="en-US" sz="1050" dirty="0">
                  <a:solidFill>
                    <a:schemeClr val="accent1"/>
                  </a:solidFill>
                  <a:latin typeface="Aptos" panose="020B0004020202020204" pitchFamily="34" charset="0"/>
                  <a:cs typeface="Arial" panose="020B0604020202020204" pitchFamily="34" charset="0"/>
                </a:rPr>
                <a:t>Learning &amp; Workforce Development</a:t>
              </a:r>
            </a:p>
            <a:p>
              <a:pPr algn="ctr"/>
              <a:r>
                <a:rPr lang="en-US" sz="1050" dirty="0">
                  <a:solidFill>
                    <a:schemeClr val="accent1"/>
                  </a:solidFill>
                  <a:latin typeface="Aptos" panose="020B0004020202020204" pitchFamily="34" charset="0"/>
                  <a:cs typeface="Arial" panose="020B0604020202020204" pitchFamily="34" charset="0"/>
                </a:rPr>
                <a:t>FHI 360</a:t>
              </a:r>
            </a:p>
          </p:txBody>
        </p:sp>
      </p:grpSp>
      <p:pic>
        <p:nvPicPr>
          <p:cNvPr id="49" name="Picture 48">
            <a:extLst>
              <a:ext uri="{FF2B5EF4-FFF2-40B4-BE49-F238E27FC236}">
                <a16:creationId xmlns:a16="http://schemas.microsoft.com/office/drawing/2014/main" id="{578CA586-27D5-AEC0-58C2-AE9BB1D63E41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0335" y="6821757"/>
            <a:ext cx="2398866" cy="756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9233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TE Theme 1">
      <a:dk1>
        <a:srgbClr val="000000"/>
      </a:dk1>
      <a:lt1>
        <a:srgbClr val="FFFFFF"/>
      </a:lt1>
      <a:dk2>
        <a:srgbClr val="0C2340"/>
      </a:dk2>
      <a:lt2>
        <a:srgbClr val="B3C5DC"/>
      </a:lt2>
      <a:accent1>
        <a:srgbClr val="283A80"/>
      </a:accent1>
      <a:accent2>
        <a:srgbClr val="EB1700"/>
      </a:accent2>
      <a:accent3>
        <a:srgbClr val="F69242"/>
      </a:accent3>
      <a:accent4>
        <a:srgbClr val="6087B5"/>
      </a:accent4>
      <a:accent5>
        <a:srgbClr val="00A3B6"/>
      </a:accent5>
      <a:accent6>
        <a:srgbClr val="071243"/>
      </a:accent6>
      <a:hlink>
        <a:srgbClr val="00A4B5"/>
      </a:hlink>
      <a:folHlink>
        <a:srgbClr val="1D438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6B55B79D50F8148A4DB6D9108BD6B56" ma:contentTypeVersion="27" ma:contentTypeDescription="Create a new document." ma:contentTypeScope="" ma:versionID="cfc9e620d82477fdcf541de3097cff53">
  <xsd:schema xmlns:xsd="http://www.w3.org/2001/XMLSchema" xmlns:xs="http://www.w3.org/2001/XMLSchema" xmlns:p="http://schemas.microsoft.com/office/2006/metadata/properties" xmlns:ns2="db233ec2-66d3-4ef5-8807-a2c006e69374" xmlns:ns3="22f06dfc-89d6-4ef5-9df8-ef4dcff005cd" targetNamespace="http://schemas.microsoft.com/office/2006/metadata/properties" ma:root="true" ma:fieldsID="47bacd3629e0da57fc385bb95c0f92ef" ns2:_="" ns3:_="">
    <xsd:import namespace="db233ec2-66d3-4ef5-8807-a2c006e69374"/>
    <xsd:import namespace="22f06dfc-89d6-4ef5-9df8-ef4dcff005cd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Final" minOccurs="0"/>
                <xsd:element ref="ns3:MediaServiceSearchProperties" minOccurs="0"/>
                <xsd:element ref="ns3:Open_x0020_with_x0020_Seclore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233ec2-66d3-4ef5-8807-a2c006e6937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  <xsd:element name="TaxCatchAll" ma:index="25" nillable="true" ma:displayName="Taxonomy Catch All Column" ma:hidden="true" ma:list="{344dae29-85ca-4d34-a989-72f99e160290}" ma:internalName="TaxCatchAll" ma:showField="CatchAllData" ma:web="db233ec2-66d3-4ef5-8807-a2c006e6937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f06dfc-89d6-4ef5-9df8-ef4dcff005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5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6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a955067c-4844-4e4f-970b-73b17f1117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Final" ma:index="27" nillable="true" ma:displayName="Final" ma:default="0" ma:format="Dropdown" ma:internalName="Final">
      <xsd:simpleType>
        <xsd:restriction base="dms:Boolean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Open_x0020_with_x0020_Seclore" ma:index="29" nillable="true" ma:displayName="Open with Seclore" ma:hidden="true" ma:internalName="Open_x0020_with_x0020_Seclore">
      <xsd:simpleType>
        <xsd:restriction base="dms:Text"/>
      </xsd:simpleType>
    </xsd:element>
    <xsd:element name="MediaServiceBillingMetadata" ma:index="3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2f06dfc-89d6-4ef5-9df8-ef4dcff005cd">
      <Terms xmlns="http://schemas.microsoft.com/office/infopath/2007/PartnerControls"/>
    </lcf76f155ced4ddcb4097134ff3c332f>
    <TaxCatchAll xmlns="db233ec2-66d3-4ef5-8807-a2c006e69374" xsi:nil="true"/>
    <Final xmlns="22f06dfc-89d6-4ef5-9df8-ef4dcff005cd">false</Final>
    <Open_x0020_with_x0020_Seclore xmlns="22f06dfc-89d6-4ef5-9df8-ef4dcff005cd" xsi:nil="true"/>
  </documentManagement>
</p:properties>
</file>

<file path=customXml/itemProps1.xml><?xml version="1.0" encoding="utf-8"?>
<ds:datastoreItem xmlns:ds="http://schemas.openxmlformats.org/officeDocument/2006/customXml" ds:itemID="{1DB0E123-F649-4015-8AA5-413E944BF32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b233ec2-66d3-4ef5-8807-a2c006e69374"/>
    <ds:schemaRef ds:uri="22f06dfc-89d6-4ef5-9df8-ef4dcff005c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E0E4849-284B-4864-899E-32F216EDC9F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0F2C28A-CF5C-46C8-9486-F0CAEE97F111}">
  <ds:schemaRefs>
    <ds:schemaRef ds:uri="http://schemas.microsoft.com/office/infopath/2007/PartnerControls"/>
    <ds:schemaRef ds:uri="http://schemas.microsoft.com/office/2006/documentManagement/types"/>
    <ds:schemaRef ds:uri="22f06dfc-89d6-4ef5-9df8-ef4dcff005cd"/>
    <ds:schemaRef ds:uri="http://schemas.microsoft.com/office/2006/metadata/properties"/>
    <ds:schemaRef ds:uri="http://schemas.openxmlformats.org/package/2006/metadata/core-properties"/>
    <ds:schemaRef ds:uri="http://purl.org/dc/dcmitype/"/>
    <ds:schemaRef ds:uri="http://purl.org/dc/terms/"/>
    <ds:schemaRef ds:uri="db233ec2-66d3-4ef5-8807-a2c006e69374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BTE-Pres-Example-QuarterlyDash2022-v1</Template>
  <TotalTime>1987</TotalTime>
  <Words>63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Century Gothic</vt:lpstr>
      <vt:lpstr>Garamond</vt:lpstr>
      <vt:lpstr>Palatino Linotype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Modern Red Certificate of Appreciation</dc:title>
  <dc:creator>Tiffany Nesbey</dc:creator>
  <cp:keywords>DAEsbQR8oq4,BAEp5OOIvaw</cp:keywords>
  <cp:lastModifiedBy>Tiffany Nesbey</cp:lastModifiedBy>
  <cp:revision>40</cp:revision>
  <dcterms:created xsi:type="dcterms:W3CDTF">2021-10-10T14:39:45Z</dcterms:created>
  <dcterms:modified xsi:type="dcterms:W3CDTF">2026-02-12T15:29:11Z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2021-10-10T00:00:00Z</vt:filetime>
  </property>
  <property fmtid="{D5CDD505-2E9C-101B-9397-08002B2CF9AE}" pid="3" name="Creator">
    <vt:lpwstr>Canva</vt:lpwstr>
  </property>
  <property fmtid="{D5CDD505-2E9C-101B-9397-08002B2CF9AE}" pid="4" name="LastSaved">
    <vt:filetime>2021-10-10T00:00:00Z</vt:filetime>
  </property>
  <property fmtid="{D5CDD505-2E9C-101B-9397-08002B2CF9AE}" pid="5" name="ContentTypeId">
    <vt:lpwstr>0x01010006B55B79D50F8148A4DB6D9108BD6B56</vt:lpwstr>
  </property>
  <property fmtid="{D5CDD505-2E9C-101B-9397-08002B2CF9AE}" pid="6" name="MediaServiceImageTags">
    <vt:lpwstr/>
  </property>
</Properties>
</file>