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5A294-EF21-4085-8BC0-152A233A8ACA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0932D-842E-408B-8B78-3FC3303D0C5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8370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5286243-F412-4847-98B2-0EF9F5A94D3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6991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97C5C-90DC-E23E-CFEC-1A07CBC62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A9AA0-7297-6106-9F0D-6A0FF509C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4DDF1-2DE3-D45B-C2B5-A8B4E077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937FB-FC34-B5B3-DC6B-3861818D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44696-E102-ABCE-46B4-932C7B55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8003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618E3-9A8C-7D31-F07B-9FE404FE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D44B8-CA25-00E1-AAFD-94E2C0F27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B65F6-69A2-BEDD-8232-20D65D56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04A4-0D36-B029-A7CC-FE27F8B37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FF53D-69BE-658C-9913-7FAFF6F3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6755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55920-3DBB-FD54-1954-DD335B054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CCBDC-B3EA-1DB0-9ADF-2E34C36A1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51C9F-1F9B-77B3-26DE-1C01E516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18DCE-4030-5C40-5433-40021709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8E846-2F92-D632-DE54-CE2347D08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6300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B579-22A2-7DAE-6B04-E44450C74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7284-772B-02EC-FC14-1265FC62F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A2159-60C6-1A30-57E8-DD0550E8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D28F-CC1E-49FC-9103-273C4CB9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62648-D5C4-6A72-905D-153CC06E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6435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4523E-0A43-BBDE-89CE-857A09CD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B0D2C-3F18-115A-B090-1DD06A7F7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B9438-1D72-AD41-50FC-07D0D960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56407-EC26-24D7-AC92-86FB70A9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926E1-359E-4AEB-19FB-1A01B1211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477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D633-D587-187E-5E92-D8AD39BC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0FFF8-533A-CCB3-75CA-32E1FE92C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AD3BD-3ABA-6C80-86C9-6EE87BA5C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7D8A2-F762-040A-E0AB-ED334E4B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17D89-F64F-B52F-DC43-FF22A786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725C7-93AD-EEC6-27FB-A2A8AA8A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8040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70F3D-E540-966B-5963-281C9AF1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458F7-780B-7C36-5782-B4C71C9D1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33604-CDB3-3C9D-C5C1-2CC62C6B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60C9F-161A-CDC0-19DF-D6A2EDE33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181A4-1F42-69CB-52BE-770512C1A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4B7CE2-00C5-4BB4-3DDD-4EE27C9B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8C823-37A6-9229-1544-F09C83C5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78A34-C5CE-9BE5-06C8-C4533F7F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7212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6EC4-5E5E-8C39-46DF-EC1BB820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216B6C-3890-FE45-825D-B3276EB4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A9C6BB-0F06-DBFB-AEFC-67CCC352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86867-BE07-EDF7-D849-1A05F98E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9470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A71210-8B8D-A733-1076-1B9A13F7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2451E9-557E-3CB8-3988-CCCD7582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2421B-D9CC-E734-639F-A420611F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7557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853B2-DA3A-1CB9-1A69-8EEC1F7C1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A72D-C5A3-FA41-FBE9-57335D754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93E91-7DF6-FA8C-A7B4-502F5AF34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73A40-2D11-8DF0-AD91-E6A960254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FEC0B-CA19-8B41-263F-C7BFF143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CEA7A-BE29-FDB9-FE32-84245447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4560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CDC7B-4197-A176-5263-C6446D05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B55C2-8311-85B8-A97E-170EC3FCD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780C5-4A5C-2F42-C59F-306178D54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14885-A6A6-2D91-44AD-4119DC4B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6E241-BB04-44B8-48DF-73569900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2831F-D8EA-BE45-3E47-0E55C428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1702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9C3D28-6177-5EC8-1DEA-95D793D1D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5B434-833B-6244-ED62-4B6DA0995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3D4C-7133-EFD0-427B-82478F96E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6A4A4-7479-47DF-A9AB-96C6D6F72E68}" type="datetimeFigureOut">
              <a:rPr lang="es-419" smtClean="0"/>
              <a:t>9/6/2023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33F9B-0520-A7B7-C63E-C91CECCA3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A4960-5B96-F2DA-B9A4-39AE54624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308C-ABBD-4B1A-BB90-4C157130829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17204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4"/>
          <p:cNvSpPr txBox="1">
            <a:spLocks noChangeArrowheads="1"/>
          </p:cNvSpPr>
          <p:nvPr/>
        </p:nvSpPr>
        <p:spPr bwMode="auto">
          <a:xfrm>
            <a:off x="1631504" y="1455849"/>
            <a:ext cx="1097280" cy="1424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4338" name="Text Box 55"/>
          <p:cNvSpPr txBox="1">
            <a:spLocks noChangeArrowheads="1"/>
          </p:cNvSpPr>
          <p:nvPr/>
        </p:nvSpPr>
        <p:spPr bwMode="auto">
          <a:xfrm>
            <a:off x="2783726" y="1744571"/>
            <a:ext cx="1188720" cy="1424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US" sz="800" b="1" dirty="0" err="1">
                <a:solidFill>
                  <a:schemeClr val="bg1"/>
                </a:solidFill>
                <a:cs typeface="Calibri" charset="0"/>
              </a:rPr>
              <a:t>Type</a:t>
            </a:r>
            <a:endParaRPr lang="es-US" sz="800" b="1" dirty="0">
              <a:solidFill>
                <a:schemeClr val="bg1"/>
              </a:solidFill>
              <a:cs typeface="Calibri" charset="0"/>
            </a:endParaRPr>
          </a:p>
        </p:txBody>
      </p:sp>
      <p:sp>
        <p:nvSpPr>
          <p:cNvPr id="14339" name="Text Box 57"/>
          <p:cNvSpPr txBox="1">
            <a:spLocks noChangeArrowheads="1"/>
          </p:cNvSpPr>
          <p:nvPr/>
        </p:nvSpPr>
        <p:spPr bwMode="auto">
          <a:xfrm>
            <a:off x="7851578" y="1455849"/>
            <a:ext cx="1463040" cy="1424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>
                <a:solidFill>
                  <a:schemeClr val="bg1"/>
                </a:solidFill>
              </a:rPr>
              <a:t>End-of-grant Outcomes</a:t>
            </a:r>
          </a:p>
        </p:txBody>
      </p:sp>
      <p:sp>
        <p:nvSpPr>
          <p:cNvPr id="14340" name="Text Box 58"/>
          <p:cNvSpPr txBox="1">
            <a:spLocks noChangeArrowheads="1"/>
          </p:cNvSpPr>
          <p:nvPr/>
        </p:nvSpPr>
        <p:spPr bwMode="auto">
          <a:xfrm>
            <a:off x="9376296" y="1455849"/>
            <a:ext cx="1188720" cy="1424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14341" name="Text Box 97"/>
          <p:cNvSpPr txBox="1">
            <a:spLocks noChangeArrowheads="1"/>
          </p:cNvSpPr>
          <p:nvPr/>
        </p:nvSpPr>
        <p:spPr bwMode="auto">
          <a:xfrm>
            <a:off x="4070623" y="430213"/>
            <a:ext cx="3890185" cy="45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 b="1" dirty="0"/>
              <a:t>BTE Buenos Aires, Argentina</a:t>
            </a:r>
          </a:p>
          <a:p>
            <a:pPr eaLnBrk="1" hangingPunct="1"/>
            <a:r>
              <a:rPr lang="en-US" altLang="en-US" sz="1400" b="1" dirty="0"/>
              <a:t>Program Model</a:t>
            </a:r>
          </a:p>
        </p:txBody>
      </p:sp>
      <p:sp>
        <p:nvSpPr>
          <p:cNvPr id="14343" name="Text Box 105"/>
          <p:cNvSpPr txBox="1">
            <a:spLocks noChangeArrowheads="1"/>
          </p:cNvSpPr>
          <p:nvPr/>
        </p:nvSpPr>
        <p:spPr bwMode="auto">
          <a:xfrm>
            <a:off x="1828800" y="1143779"/>
            <a:ext cx="838200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700" b="1" u="sng" dirty="0">
                <a:latin typeface="Arial" panose="020B0604020202020204" pitchFamily="34" charset="0"/>
                <a:cs typeface="Arial" panose="020B0604020202020204" pitchFamily="34" charset="0"/>
              </a:rPr>
              <a:t>Target Population</a:t>
            </a:r>
            <a:r>
              <a:rPr lang="en-US" alt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 students attending </a:t>
            </a:r>
            <a:r>
              <a:rPr lang="en-US" sz="700" dirty="0">
                <a:solidFill>
                  <a:srgbClr val="21212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Nº 33 General Pacheco and enrolled </a:t>
            </a:r>
            <a:r>
              <a:rPr lang="en-US" sz="700">
                <a:solidFill>
                  <a:srgbClr val="21212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 4</a:t>
            </a:r>
            <a:r>
              <a:rPr lang="en-US" sz="700" baseline="30000">
                <a:solidFill>
                  <a:srgbClr val="21212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</a:t>
            </a:r>
            <a:r>
              <a:rPr lang="en-US" sz="700">
                <a:solidFill>
                  <a:srgbClr val="21212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Year in </a:t>
            </a:r>
            <a:r>
              <a:rPr lang="en-US" sz="700" dirty="0">
                <a:solidFill>
                  <a:srgbClr val="21212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School Year 2023.</a:t>
            </a:r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345" name="Object 2"/>
          <p:cNvGraphicFramePr>
            <a:graphicFrameLocks noChangeAspect="1"/>
          </p:cNvGraphicFramePr>
          <p:nvPr/>
        </p:nvGraphicFramePr>
        <p:xfrm>
          <a:off x="1524000" y="1"/>
          <a:ext cx="13589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971429" imgH="4495238" progId="Word.Document.8">
                  <p:embed/>
                </p:oleObj>
              </mc:Choice>
              <mc:Fallback>
                <p:oleObj name="Document" r:id="rId3" imgW="6971429" imgH="4495238" progId="Word.Document.8">
                  <p:embed/>
                  <p:pic>
                    <p:nvPicPr>
                      <p:cNvPr id="1434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"/>
                        <a:ext cx="1358900" cy="8747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56"/>
          <p:cNvSpPr txBox="1">
            <a:spLocks noChangeArrowheads="1"/>
          </p:cNvSpPr>
          <p:nvPr/>
        </p:nvSpPr>
        <p:spPr bwMode="auto">
          <a:xfrm>
            <a:off x="6609276" y="1743881"/>
            <a:ext cx="1188720" cy="1424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>
                <a:solidFill>
                  <a:schemeClr val="bg1"/>
                </a:solidFill>
              </a:rPr>
              <a:t>Year 2 Outcomes</a:t>
            </a:r>
          </a:p>
        </p:txBody>
      </p:sp>
      <p:sp>
        <p:nvSpPr>
          <p:cNvPr id="14347" name="Text Box 56"/>
          <p:cNvSpPr txBox="1">
            <a:spLocks noChangeArrowheads="1"/>
          </p:cNvSpPr>
          <p:nvPr/>
        </p:nvSpPr>
        <p:spPr bwMode="auto">
          <a:xfrm>
            <a:off x="5321020" y="1743881"/>
            <a:ext cx="1188720" cy="1424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>
                <a:solidFill>
                  <a:schemeClr val="bg1"/>
                </a:solidFill>
              </a:rPr>
              <a:t>Year 1 Outcomes</a:t>
            </a:r>
          </a:p>
        </p:txBody>
      </p:sp>
      <p:pic>
        <p:nvPicPr>
          <p:cNvPr id="14348" name="Picture 3" descr="Description: FHI360_FinalLogo_Horizona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991" y="271232"/>
            <a:ext cx="966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Text Box 56"/>
          <p:cNvSpPr txBox="1">
            <a:spLocks noChangeArrowheads="1"/>
          </p:cNvSpPr>
          <p:nvPr/>
        </p:nvSpPr>
        <p:spPr bwMode="auto">
          <a:xfrm>
            <a:off x="7851578" y="1743881"/>
            <a:ext cx="1463040" cy="1424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>
                <a:solidFill>
                  <a:schemeClr val="bg1"/>
                </a:solidFill>
              </a:rPr>
              <a:t>Year  3 Outcomes</a:t>
            </a:r>
          </a:p>
        </p:txBody>
      </p:sp>
      <p:sp>
        <p:nvSpPr>
          <p:cNvPr id="14350" name="Text Box 55"/>
          <p:cNvSpPr txBox="1">
            <a:spLocks noChangeArrowheads="1"/>
          </p:cNvSpPr>
          <p:nvPr/>
        </p:nvSpPr>
        <p:spPr bwMode="auto">
          <a:xfrm>
            <a:off x="5321020" y="1455849"/>
            <a:ext cx="2468880" cy="1424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>
                <a:solidFill>
                  <a:schemeClr val="bg1"/>
                </a:solidFill>
              </a:rPr>
              <a:t>Short Term Outcomes</a:t>
            </a:r>
          </a:p>
        </p:txBody>
      </p:sp>
      <p:sp>
        <p:nvSpPr>
          <p:cNvPr id="14353" name="Rectangle 83"/>
          <p:cNvSpPr>
            <a:spLocks noChangeArrowheads="1"/>
          </p:cNvSpPr>
          <p:nvPr/>
        </p:nvSpPr>
        <p:spPr bwMode="auto">
          <a:xfrm>
            <a:off x="9376296" y="2053270"/>
            <a:ext cx="1188720" cy="685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Increase in the </a:t>
            </a:r>
          </a:p>
          <a:p>
            <a:pPr eaLnBrk="1" hangingPunct="1"/>
            <a:r>
              <a:rPr lang="en-US" altLang="en-US" sz="700" dirty="0"/>
              <a:t>number of youth </a:t>
            </a:r>
          </a:p>
          <a:p>
            <a:pPr eaLnBrk="1" hangingPunct="1"/>
            <a:r>
              <a:rPr lang="en-US" altLang="en-US" sz="700" dirty="0"/>
              <a:t>enrolling in post-</a:t>
            </a:r>
          </a:p>
          <a:p>
            <a:pPr eaLnBrk="1" hangingPunct="1"/>
            <a:r>
              <a:rPr lang="en-US" altLang="en-US" sz="700" dirty="0"/>
              <a:t>secondary education</a:t>
            </a:r>
          </a:p>
        </p:txBody>
      </p:sp>
      <p:sp>
        <p:nvSpPr>
          <p:cNvPr id="14354" name="Rectangle 83"/>
          <p:cNvSpPr>
            <a:spLocks noChangeArrowheads="1"/>
          </p:cNvSpPr>
          <p:nvPr/>
        </p:nvSpPr>
        <p:spPr bwMode="auto">
          <a:xfrm>
            <a:off x="9376296" y="2925596"/>
            <a:ext cx="1188720" cy="685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Increase in the </a:t>
            </a:r>
          </a:p>
          <a:p>
            <a:pPr eaLnBrk="1" hangingPunct="1"/>
            <a:r>
              <a:rPr lang="en-US" altLang="en-US" sz="700" dirty="0"/>
              <a:t>number of youth pursuing</a:t>
            </a:r>
          </a:p>
          <a:p>
            <a:pPr eaLnBrk="1" hangingPunct="1"/>
            <a:r>
              <a:rPr lang="en-US" altLang="en-US" sz="700" dirty="0"/>
              <a:t>STEM</a:t>
            </a:r>
            <a:r>
              <a:rPr lang="en-US" altLang="en-US" sz="700" baseline="30000" dirty="0"/>
              <a:t>2</a:t>
            </a:r>
            <a:r>
              <a:rPr lang="en-US" altLang="en-US" sz="700" dirty="0"/>
              <a:t>D careers</a:t>
            </a:r>
          </a:p>
        </p:txBody>
      </p:sp>
      <p:sp>
        <p:nvSpPr>
          <p:cNvPr id="14378" name="Rectangle 20"/>
          <p:cNvSpPr>
            <a:spLocks noChangeArrowheads="1"/>
          </p:cNvSpPr>
          <p:nvPr/>
        </p:nvSpPr>
        <p:spPr bwMode="auto">
          <a:xfrm>
            <a:off x="6596209" y="2663211"/>
            <a:ext cx="1188720" cy="64008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85% of BTE participants are committed to the BTE program (attending 80% of activities) and plan to participate in Year 3. </a:t>
            </a:r>
          </a:p>
        </p:txBody>
      </p:sp>
      <p:sp>
        <p:nvSpPr>
          <p:cNvPr id="14384" name="Rectangle 104"/>
          <p:cNvSpPr>
            <a:spLocks noChangeArrowheads="1"/>
          </p:cNvSpPr>
          <p:nvPr/>
        </p:nvSpPr>
        <p:spPr bwMode="auto">
          <a:xfrm>
            <a:off x="2783726" y="1961337"/>
            <a:ext cx="1188720" cy="36576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Academic Planning/ </a:t>
            </a:r>
          </a:p>
          <a:p>
            <a:pPr eaLnBrk="1" hangingPunct="1"/>
            <a:r>
              <a:rPr lang="en-US" altLang="en-US" sz="700" dirty="0"/>
              <a:t>Enrichment</a:t>
            </a:r>
          </a:p>
        </p:txBody>
      </p:sp>
      <p:sp>
        <p:nvSpPr>
          <p:cNvPr id="14387" name="Rectangle 5"/>
          <p:cNvSpPr>
            <a:spLocks noChangeArrowheads="1"/>
          </p:cNvSpPr>
          <p:nvPr/>
        </p:nvSpPr>
        <p:spPr bwMode="auto">
          <a:xfrm>
            <a:off x="2774540" y="4609647"/>
            <a:ext cx="1188720" cy="36576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763" indent="-4763" eaLnBrk="1" hangingPunct="1"/>
            <a:r>
              <a:rPr lang="en-US" altLang="en-US" sz="700" dirty="0"/>
              <a:t>Career Awareness &amp; Readiness </a:t>
            </a:r>
          </a:p>
        </p:txBody>
      </p:sp>
      <p:sp>
        <p:nvSpPr>
          <p:cNvPr id="14394" name="Rectangle 104"/>
          <p:cNvSpPr>
            <a:spLocks noChangeArrowheads="1"/>
          </p:cNvSpPr>
          <p:nvPr/>
        </p:nvSpPr>
        <p:spPr bwMode="auto">
          <a:xfrm>
            <a:off x="2797903" y="3007379"/>
            <a:ext cx="1188720" cy="457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indent="17463" eaLnBrk="1" hangingPunct="1"/>
            <a:r>
              <a:rPr lang="en-US" altLang="en-US" sz="700" dirty="0"/>
              <a:t>Higher Education </a:t>
            </a:r>
          </a:p>
          <a:p>
            <a:pPr marL="7938" lvl="1" indent="17463" eaLnBrk="1" hangingPunct="1"/>
            <a:r>
              <a:rPr lang="en-US" altLang="en-US" sz="700" dirty="0"/>
              <a:t>Exploration </a:t>
            </a:r>
          </a:p>
          <a:p>
            <a:pPr marL="7938" lvl="1" indent="17463" eaLnBrk="1" hangingPunct="1"/>
            <a:r>
              <a:rPr lang="en-US" altLang="en-US" sz="700" dirty="0"/>
              <a:t>&amp; Preparation</a:t>
            </a:r>
          </a:p>
        </p:txBody>
      </p:sp>
      <p:sp>
        <p:nvSpPr>
          <p:cNvPr id="66" name="Text Box 58"/>
          <p:cNvSpPr txBox="1">
            <a:spLocks noChangeArrowheads="1"/>
          </p:cNvSpPr>
          <p:nvPr/>
        </p:nvSpPr>
        <p:spPr bwMode="auto">
          <a:xfrm>
            <a:off x="9398337" y="4498267"/>
            <a:ext cx="1188720" cy="1424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lIns="19157" tIns="9578" rIns="19157" bIns="9578" anchor="ctr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b="1" dirty="0">
                <a:solidFill>
                  <a:schemeClr val="bg1"/>
                </a:solidFill>
              </a:rPr>
              <a:t>Secondary Outcomes</a:t>
            </a:r>
          </a:p>
        </p:txBody>
      </p:sp>
      <p:sp>
        <p:nvSpPr>
          <p:cNvPr id="67" name="Text Box 55"/>
          <p:cNvSpPr txBox="1">
            <a:spLocks noChangeArrowheads="1"/>
          </p:cNvSpPr>
          <p:nvPr/>
        </p:nvSpPr>
        <p:spPr bwMode="auto">
          <a:xfrm>
            <a:off x="2790462" y="1455849"/>
            <a:ext cx="2468880" cy="1424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US" sz="800" b="1" dirty="0" err="1">
                <a:solidFill>
                  <a:schemeClr val="bg1"/>
                </a:solidFill>
                <a:latin typeface="Arial"/>
                <a:cs typeface="Arial"/>
              </a:rPr>
              <a:t>Activities</a:t>
            </a:r>
            <a:endParaRPr lang="es-US" sz="800" b="1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4070622" y="1743882"/>
            <a:ext cx="1188720" cy="1424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9157" tIns="9578" rIns="19157" bIns="9578" anchor="ctr" anchorCtr="0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69" name="Rectangle 104"/>
          <p:cNvSpPr>
            <a:spLocks noChangeArrowheads="1"/>
          </p:cNvSpPr>
          <p:nvPr/>
        </p:nvSpPr>
        <p:spPr bwMode="auto">
          <a:xfrm>
            <a:off x="4070622" y="1961337"/>
            <a:ext cx="1188720" cy="89033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Time Management and study strategies (Y1) 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Digital tools (Y1-Y3)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Academic writing (Y2)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Lab activities (Y2-Y3)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Data Science (Y2)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Digital tools III (Y3)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6A70FF7-B688-E94E-BA7E-499F21B457FE}"/>
              </a:ext>
            </a:extLst>
          </p:cNvPr>
          <p:cNvSpPr/>
          <p:nvPr/>
        </p:nvSpPr>
        <p:spPr>
          <a:xfrm>
            <a:off x="9417460" y="4792528"/>
            <a:ext cx="1188720" cy="138499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 numCol="1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700" dirty="0"/>
              <a:t>Engaged parents.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700" dirty="0"/>
              <a:t>Increased  number of J&amp;J employees volunteering and engaging with the local community.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700" dirty="0"/>
              <a:t>Employees feel more connected to the company.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700" dirty="0"/>
              <a:t>A sustainable and/or replicable business-education partnership.</a:t>
            </a:r>
          </a:p>
        </p:txBody>
      </p:sp>
      <p:sp>
        <p:nvSpPr>
          <p:cNvPr id="81" name="Rectangle 5">
            <a:extLst>
              <a:ext uri="{FF2B5EF4-FFF2-40B4-BE49-F238E27FC236}">
                <a16:creationId xmlns:a16="http://schemas.microsoft.com/office/drawing/2014/main" id="{9B732F54-AAED-1043-9D84-D3A7188D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726" y="5805264"/>
            <a:ext cx="1188720" cy="36576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763" indent="-4763" eaLnBrk="1" hangingPunct="1"/>
            <a:r>
              <a:rPr lang="en-US" altLang="en-US" sz="700" dirty="0"/>
              <a:t>Youth Leadership &amp; Community Building</a:t>
            </a:r>
          </a:p>
        </p:txBody>
      </p:sp>
      <p:sp>
        <p:nvSpPr>
          <p:cNvPr id="93" name="Rectangle 104">
            <a:extLst>
              <a:ext uri="{FF2B5EF4-FFF2-40B4-BE49-F238E27FC236}">
                <a16:creationId xmlns:a16="http://schemas.microsoft.com/office/drawing/2014/main" id="{1CD2BCA2-3701-7441-9AC8-0266DF3ED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760" y="2982819"/>
            <a:ext cx="1188720" cy="149567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Introduction to programming (Y1)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Socio-emotional skills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Career Counseling (Y1)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Academic offer (Y2)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STEM2D careers (Y2)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Visit CUT (Centro Universitario Tigre-Y2)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Professional areas (Y3)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Socio-labor skills (Y3)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Visit UTN (Universidad </a:t>
            </a:r>
            <a:r>
              <a:rPr lang="en-US" altLang="en-US" sz="700" dirty="0" err="1"/>
              <a:t>Tecnologica</a:t>
            </a:r>
            <a:r>
              <a:rPr lang="en-US" altLang="en-US" sz="700" dirty="0"/>
              <a:t> Nacional-Y3)</a:t>
            </a:r>
          </a:p>
          <a:p>
            <a:pPr algn="l" eaLnBrk="1" hangingPunct="1"/>
            <a:endParaRPr lang="en-US" altLang="en-US" sz="7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</p:txBody>
      </p:sp>
      <p:sp>
        <p:nvSpPr>
          <p:cNvPr id="94" name="Rectangle 104">
            <a:extLst>
              <a:ext uri="{FF2B5EF4-FFF2-40B4-BE49-F238E27FC236}">
                <a16:creationId xmlns:a16="http://schemas.microsoft.com/office/drawing/2014/main" id="{B7B9CD80-2431-5B4C-9172-15DAF6D8F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760" y="4609648"/>
            <a:ext cx="1188720" cy="100831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Individual &amp; group identity – self-knowledge (Y1)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 Emotional management (Y1)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Visit J&amp;J offices (Y2)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Job interview preparation (Y3)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Job search (Y3)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CV Design (Y3)</a:t>
            </a:r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  <a:p>
            <a:pPr marL="115888" indent="-115888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</p:txBody>
      </p:sp>
      <p:sp>
        <p:nvSpPr>
          <p:cNvPr id="95" name="Rectangle 104">
            <a:extLst>
              <a:ext uri="{FF2B5EF4-FFF2-40B4-BE49-F238E27FC236}">
                <a16:creationId xmlns:a16="http://schemas.microsoft.com/office/drawing/2014/main" id="{CA183746-0A82-7041-AFBA-2FD2F6893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622" y="5805264"/>
            <a:ext cx="1188720" cy="100831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157" tIns="9578" rIns="19157" bIns="9578" anchor="t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Volunteer activity: Science </a:t>
            </a:r>
            <a:r>
              <a:rPr lang="en-US" altLang="en-US" sz="700" dirty="0" err="1"/>
              <a:t>Kermesse</a:t>
            </a:r>
            <a:r>
              <a:rPr lang="en-US" altLang="en-US" sz="700" dirty="0"/>
              <a:t> (Y1)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Local community mapping and community identity (Y2)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/>
              <a:t>Volunteer </a:t>
            </a:r>
            <a:r>
              <a:rPr lang="en-US" altLang="en-US" sz="700" dirty="0"/>
              <a:t>activity (Y2-Y3)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700" dirty="0"/>
              <a:t>Visit J&amp;J Plant (Y3)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sz="700" dirty="0"/>
          </a:p>
        </p:txBody>
      </p:sp>
      <p:sp>
        <p:nvSpPr>
          <p:cNvPr id="58" name="Rectangle 104">
            <a:extLst>
              <a:ext uri="{FF2B5EF4-FFF2-40B4-BE49-F238E27FC236}">
                <a16:creationId xmlns:a16="http://schemas.microsoft.com/office/drawing/2014/main" id="{D3EFB05B-5EE9-1C46-A5C5-3D5B069BC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64" y="1961337"/>
            <a:ext cx="1097280" cy="3159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Johnson &amp; Johnson</a:t>
            </a:r>
          </a:p>
          <a:p>
            <a:pPr lvl="0"/>
            <a:r>
              <a:rPr lang="en-US" sz="700" dirty="0"/>
              <a:t>Corporate </a:t>
            </a:r>
          </a:p>
        </p:txBody>
      </p:sp>
      <p:sp>
        <p:nvSpPr>
          <p:cNvPr id="59" name="Rectangle 104">
            <a:extLst>
              <a:ext uri="{FF2B5EF4-FFF2-40B4-BE49-F238E27FC236}">
                <a16:creationId xmlns:a16="http://schemas.microsoft.com/office/drawing/2014/main" id="{1668CBA0-230D-7A43-B705-752BEA16C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64" y="3205647"/>
            <a:ext cx="1097280" cy="32004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 err="1"/>
              <a:t>Asociación</a:t>
            </a:r>
            <a:r>
              <a:rPr lang="en-US" sz="700" dirty="0"/>
              <a:t> </a:t>
            </a:r>
            <a:r>
              <a:rPr lang="en-US" sz="700" dirty="0" err="1"/>
              <a:t>Conciencia</a:t>
            </a:r>
            <a:endParaRPr lang="en-US" sz="700" dirty="0"/>
          </a:p>
        </p:txBody>
      </p:sp>
      <p:sp>
        <p:nvSpPr>
          <p:cNvPr id="63" name="Rectangle 106">
            <a:extLst>
              <a:ext uri="{FF2B5EF4-FFF2-40B4-BE49-F238E27FC236}">
                <a16:creationId xmlns:a16="http://schemas.microsoft.com/office/drawing/2014/main" id="{1D23EDEC-06FE-234C-BDF2-FAD302F2F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64" y="4454085"/>
            <a:ext cx="1097280" cy="32004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Centro Universitario de</a:t>
            </a:r>
          </a:p>
          <a:p>
            <a:pPr lvl="0"/>
            <a:r>
              <a:rPr lang="en-US" sz="700" dirty="0"/>
              <a:t> Tigre</a:t>
            </a:r>
          </a:p>
        </p:txBody>
      </p:sp>
      <p:sp>
        <p:nvSpPr>
          <p:cNvPr id="64" name="Rectangle 104">
            <a:extLst>
              <a:ext uri="{FF2B5EF4-FFF2-40B4-BE49-F238E27FC236}">
                <a16:creationId xmlns:a16="http://schemas.microsoft.com/office/drawing/2014/main" id="{5C7F65C9-0BB2-2E40-9C7A-E89CC0151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64" y="2581428"/>
            <a:ext cx="1097280" cy="32004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Johnson &amp; Johnson </a:t>
            </a:r>
          </a:p>
          <a:p>
            <a:pPr lvl="0"/>
            <a:r>
              <a:rPr lang="en-US" sz="700" dirty="0"/>
              <a:t>Argentina</a:t>
            </a:r>
          </a:p>
        </p:txBody>
      </p:sp>
      <p:sp>
        <p:nvSpPr>
          <p:cNvPr id="65" name="Rectangle 106">
            <a:extLst>
              <a:ext uri="{FF2B5EF4-FFF2-40B4-BE49-F238E27FC236}">
                <a16:creationId xmlns:a16="http://schemas.microsoft.com/office/drawing/2014/main" id="{44B1ABF2-1D93-8544-9B94-049504A09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64" y="5839685"/>
            <a:ext cx="1097280" cy="32004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FHI 360</a:t>
            </a:r>
          </a:p>
        </p:txBody>
      </p:sp>
      <p:sp>
        <p:nvSpPr>
          <p:cNvPr id="70" name="Rectangle 104">
            <a:extLst>
              <a:ext uri="{FF2B5EF4-FFF2-40B4-BE49-F238E27FC236}">
                <a16:creationId xmlns:a16="http://schemas.microsoft.com/office/drawing/2014/main" id="{E68D33BB-B09A-C542-85F2-B0D6EAA9E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64" y="5078304"/>
            <a:ext cx="1097280" cy="4572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Julie Solomon </a:t>
            </a:r>
          </a:p>
          <a:p>
            <a:pPr eaLnBrk="1" hangingPunct="1"/>
            <a:r>
              <a:rPr lang="en-US" altLang="en-US" sz="700" dirty="0"/>
              <a:t>Consulting, LLC </a:t>
            </a:r>
          </a:p>
          <a:p>
            <a:pPr eaLnBrk="1" hangingPunct="1"/>
            <a:r>
              <a:rPr lang="en-US" altLang="en-US" sz="700" dirty="0"/>
              <a:t>(Independent </a:t>
            </a:r>
          </a:p>
          <a:p>
            <a:pPr eaLnBrk="1" hangingPunct="1"/>
            <a:r>
              <a:rPr lang="en-US" altLang="en-US" sz="700" dirty="0"/>
              <a:t>Evaluator)</a:t>
            </a:r>
          </a:p>
        </p:txBody>
      </p:sp>
      <p:sp>
        <p:nvSpPr>
          <p:cNvPr id="71" name="Rectangle 106">
            <a:extLst>
              <a:ext uri="{FF2B5EF4-FFF2-40B4-BE49-F238E27FC236}">
                <a16:creationId xmlns:a16="http://schemas.microsoft.com/office/drawing/2014/main" id="{9B2CFD4C-7DDA-6840-AF9E-47038A2C7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64" y="3829866"/>
            <a:ext cx="1097280" cy="32004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en-US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 33 </a:t>
            </a:r>
            <a:r>
              <a:rPr lang="en-US" sz="700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 Pacheco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CE3BAE-D03F-EDB0-2530-D534289A5DDA}"/>
              </a:ext>
            </a:extLst>
          </p:cNvPr>
          <p:cNvSpPr txBox="1"/>
          <p:nvPr/>
        </p:nvSpPr>
        <p:spPr>
          <a:xfrm>
            <a:off x="5324900" y="3837355"/>
            <a:ext cx="1188720" cy="4154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s-419" sz="700" dirty="0"/>
              <a:t>80% of BTE participants are confident in their social-emotional skills.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1554E3-27C1-ECCF-8081-3CC164B37F40}"/>
              </a:ext>
            </a:extLst>
          </p:cNvPr>
          <p:cNvSpPr txBox="1"/>
          <p:nvPr/>
        </p:nvSpPr>
        <p:spPr>
          <a:xfrm>
            <a:off x="5324900" y="4594763"/>
            <a:ext cx="1188720" cy="7386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/>
              <a:t>65% of the BTE participants are confident that they can set their education or career goals and determine the steps to attain these goals</a:t>
            </a:r>
            <a:endParaRPr lang="es-419" sz="7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5C3950-715C-1D69-EAAF-5873D7168D06}"/>
              </a:ext>
            </a:extLst>
          </p:cNvPr>
          <p:cNvSpPr txBox="1"/>
          <p:nvPr/>
        </p:nvSpPr>
        <p:spPr>
          <a:xfrm>
            <a:off x="5324900" y="5675338"/>
            <a:ext cx="1188720" cy="63094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/>
              <a:t>80% </a:t>
            </a:r>
            <a:r>
              <a:rPr lang="en-US" sz="700" dirty="0">
                <a:latin typeface="Arial"/>
                <a:ea typeface="ＭＳ Ｐゴシック"/>
                <a:cs typeface="Arial"/>
              </a:rPr>
              <a:t>of BTE participants volunteer in their community and </a:t>
            </a:r>
          </a:p>
          <a:p>
            <a:r>
              <a:rPr lang="en-US" sz="700" dirty="0">
                <a:latin typeface="Arial"/>
                <a:ea typeface="ＭＳ Ｐゴシック"/>
                <a:cs typeface="Arial"/>
              </a:rPr>
              <a:t>complete one hour of community service.</a:t>
            </a:r>
            <a:endParaRPr lang="es-419" sz="7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7E19A3-02A5-0E23-44ED-937E1C509D48}"/>
              </a:ext>
            </a:extLst>
          </p:cNvPr>
          <p:cNvSpPr txBox="1"/>
          <p:nvPr/>
        </p:nvSpPr>
        <p:spPr>
          <a:xfrm rot="10800000" flipV="1">
            <a:off x="6596210" y="4012261"/>
            <a:ext cx="1188720" cy="4154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/>
              <a:t>90% of BTE participants are aware STEM</a:t>
            </a:r>
            <a:r>
              <a:rPr lang="en-US" sz="700" baseline="30000" dirty="0"/>
              <a:t>2</a:t>
            </a:r>
            <a:r>
              <a:rPr lang="en-US" sz="700" dirty="0"/>
              <a:t>D careers in Argentina.</a:t>
            </a:r>
            <a:endParaRPr lang="es-419" sz="7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01B430-4E8E-58FE-F736-00C496F1CB89}"/>
              </a:ext>
            </a:extLst>
          </p:cNvPr>
          <p:cNvSpPr txBox="1"/>
          <p:nvPr/>
        </p:nvSpPr>
        <p:spPr>
          <a:xfrm>
            <a:off x="7865002" y="3886647"/>
            <a:ext cx="146304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/>
              <a:t>70% of BTE graduates plan to attend college or another </a:t>
            </a:r>
          </a:p>
          <a:p>
            <a:r>
              <a:rPr lang="en-US" sz="700" dirty="0"/>
              <a:t>post-secondary school study program.</a:t>
            </a:r>
            <a:endParaRPr lang="es-419" sz="7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A80501-8C86-E4F0-E2A3-A8A2D66DE894}"/>
              </a:ext>
            </a:extLst>
          </p:cNvPr>
          <p:cNvSpPr txBox="1"/>
          <p:nvPr/>
        </p:nvSpPr>
        <p:spPr>
          <a:xfrm>
            <a:off x="7865002" y="5222738"/>
            <a:ext cx="1463040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/>
              <a:t>30% of BTE graduates plan to pursue STEM</a:t>
            </a:r>
            <a:r>
              <a:rPr lang="en-US" sz="700" baseline="30000" dirty="0"/>
              <a:t>2</a:t>
            </a:r>
            <a:r>
              <a:rPr lang="en-US" sz="700" dirty="0"/>
              <a:t>D careers</a:t>
            </a:r>
            <a:endParaRPr lang="es-419" sz="7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6F51CF-7F05-2EC9-C3CD-0D16B8533417}"/>
              </a:ext>
            </a:extLst>
          </p:cNvPr>
          <p:cNvSpPr txBox="1"/>
          <p:nvPr/>
        </p:nvSpPr>
        <p:spPr>
          <a:xfrm>
            <a:off x="7865002" y="4554692"/>
            <a:ext cx="146304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/>
              <a:t>70% of BTE graduates are confident in their employability and job readiness (resume and interview process) skills.</a:t>
            </a:r>
            <a:endParaRPr lang="es-419" sz="7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8AEF6B-B64D-2A22-2DEE-54EFE1C0331D}"/>
              </a:ext>
            </a:extLst>
          </p:cNvPr>
          <p:cNvSpPr txBox="1"/>
          <p:nvPr/>
        </p:nvSpPr>
        <p:spPr>
          <a:xfrm>
            <a:off x="7865002" y="2658280"/>
            <a:ext cx="1463040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/>
              <a:t>75% of BTE participants complete the full three-year program</a:t>
            </a:r>
            <a:endParaRPr lang="es-419" sz="7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39E381-A468-3899-74EB-C5BACB930859}"/>
              </a:ext>
            </a:extLst>
          </p:cNvPr>
          <p:cNvSpPr txBox="1"/>
          <p:nvPr/>
        </p:nvSpPr>
        <p:spPr>
          <a:xfrm>
            <a:off x="6596210" y="3450027"/>
            <a:ext cx="1183683" cy="4154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s-419" sz="700" dirty="0"/>
              <a:t>85% </a:t>
            </a:r>
            <a:r>
              <a:rPr lang="en-US" sz="700" dirty="0"/>
              <a:t>of BTE graduates are aware of the post-secondary options. </a:t>
            </a:r>
            <a:endParaRPr lang="es-419" sz="7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E819CBB-9902-30D8-CF62-B8561DEF1FA9}"/>
              </a:ext>
            </a:extLst>
          </p:cNvPr>
          <p:cNvSpPr txBox="1"/>
          <p:nvPr/>
        </p:nvSpPr>
        <p:spPr>
          <a:xfrm>
            <a:off x="7865002" y="5675338"/>
            <a:ext cx="1463040" cy="6309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>
                <a:latin typeface="Arial"/>
                <a:ea typeface="ＭＳ Ｐゴシック"/>
                <a:cs typeface="Arial"/>
              </a:rPr>
              <a:t>80% of BTE participants volunteer in their community and complete one hour of community service </a:t>
            </a:r>
          </a:p>
          <a:p>
            <a:r>
              <a:rPr lang="en-US" sz="700" dirty="0">
                <a:latin typeface="Arial"/>
                <a:ea typeface="ＭＳ Ｐゴシック"/>
                <a:cs typeface="Arial"/>
              </a:rPr>
              <a:t>(3 hours total).</a:t>
            </a:r>
            <a:endParaRPr lang="es-419" sz="700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A452A6-149D-07E8-4D14-C6A9D57E1564}"/>
              </a:ext>
            </a:extLst>
          </p:cNvPr>
          <p:cNvSpPr txBox="1"/>
          <p:nvPr/>
        </p:nvSpPr>
        <p:spPr>
          <a:xfrm>
            <a:off x="6596210" y="5675338"/>
            <a:ext cx="1193815" cy="63094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>
                <a:latin typeface="Arial"/>
                <a:ea typeface="ＭＳ Ｐゴシック"/>
                <a:cs typeface="Arial"/>
              </a:rPr>
              <a:t>90% of BTE participants volunteer in their community and complete one hour of community service (2 hours total).</a:t>
            </a:r>
            <a:endParaRPr lang="es-419" sz="700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5CAEAB9-3241-FBC6-8825-9C8AA51C6C05}"/>
              </a:ext>
            </a:extLst>
          </p:cNvPr>
          <p:cNvSpPr txBox="1"/>
          <p:nvPr/>
        </p:nvSpPr>
        <p:spPr>
          <a:xfrm>
            <a:off x="6596209" y="4574495"/>
            <a:ext cx="1188720" cy="8463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700" dirty="0"/>
              <a:t>70% of BTE participants are confident in their future, can choose a career that fits their interests, and can take the steps need to </a:t>
            </a:r>
          </a:p>
          <a:p>
            <a:r>
              <a:rPr lang="en-US" sz="700" dirty="0"/>
              <a:t>attain their education or career goals.</a:t>
            </a:r>
          </a:p>
        </p:txBody>
      </p:sp>
      <p:sp>
        <p:nvSpPr>
          <p:cNvPr id="73" name="Rectangle 20">
            <a:extLst>
              <a:ext uri="{FF2B5EF4-FFF2-40B4-BE49-F238E27FC236}">
                <a16:creationId xmlns:a16="http://schemas.microsoft.com/office/drawing/2014/main" id="{18407422-373C-464A-ACCF-26FA90C03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209" y="2056291"/>
            <a:ext cx="1188720" cy="460184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90% of BTE participants are successful in secondary school and go on to 6</a:t>
            </a:r>
            <a:r>
              <a:rPr lang="en-US" sz="700" baseline="30000" dirty="0"/>
              <a:t>th</a:t>
            </a:r>
            <a:r>
              <a:rPr lang="en-US" sz="700" dirty="0"/>
              <a:t> Year. </a:t>
            </a:r>
          </a:p>
        </p:txBody>
      </p:sp>
      <p:sp>
        <p:nvSpPr>
          <p:cNvPr id="74" name="Rectangle 20">
            <a:extLst>
              <a:ext uri="{FF2B5EF4-FFF2-40B4-BE49-F238E27FC236}">
                <a16:creationId xmlns:a16="http://schemas.microsoft.com/office/drawing/2014/main" id="{4ABDD592-F4B3-B44A-8215-AC1CBC9C7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900" y="2053270"/>
            <a:ext cx="1188720" cy="460184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90% of BTE participants are successful in secondary school and go on to 5</a:t>
            </a:r>
            <a:r>
              <a:rPr lang="en-US" sz="700" baseline="30000" dirty="0"/>
              <a:t>th</a:t>
            </a:r>
            <a:r>
              <a:rPr lang="en-US" sz="700" dirty="0"/>
              <a:t> Year. </a:t>
            </a:r>
          </a:p>
        </p:txBody>
      </p:sp>
      <p:sp>
        <p:nvSpPr>
          <p:cNvPr id="78" name="Rectangle 20">
            <a:extLst>
              <a:ext uri="{FF2B5EF4-FFF2-40B4-BE49-F238E27FC236}">
                <a16:creationId xmlns:a16="http://schemas.microsoft.com/office/drawing/2014/main" id="{47BB19A4-B5AA-ED49-81F1-F1B5F21DD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706" y="2053270"/>
            <a:ext cx="1450336" cy="46018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90% of BTE participants graduate / complete secondary school. </a:t>
            </a:r>
          </a:p>
        </p:txBody>
      </p:sp>
      <p:sp>
        <p:nvSpPr>
          <p:cNvPr id="79" name="Rectangle 20">
            <a:extLst>
              <a:ext uri="{FF2B5EF4-FFF2-40B4-BE49-F238E27FC236}">
                <a16:creationId xmlns:a16="http://schemas.microsoft.com/office/drawing/2014/main" id="{6ED547EC-F335-B944-A9A3-11461DE06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900" y="2855365"/>
            <a:ext cx="1188720" cy="64008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90% of BTE participants are committed to the BTE program (attending 80% of activities) and plan to participate in Year 2.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B307227-B498-E64E-B2FE-E298A18E807C}"/>
              </a:ext>
            </a:extLst>
          </p:cNvPr>
          <p:cNvSpPr txBox="1"/>
          <p:nvPr/>
        </p:nvSpPr>
        <p:spPr>
          <a:xfrm>
            <a:off x="7865002" y="3218602"/>
            <a:ext cx="146304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s-419" sz="700" dirty="0"/>
              <a:t>85% </a:t>
            </a:r>
            <a:r>
              <a:rPr lang="en-US" sz="700" dirty="0"/>
              <a:t>of BTE graduates are aware of post-secondary entrance requirements and application process. </a:t>
            </a:r>
            <a:endParaRPr lang="es-419" sz="700" dirty="0"/>
          </a:p>
        </p:txBody>
      </p:sp>
    </p:spTree>
    <p:extLst>
      <p:ext uri="{BB962C8B-B14F-4D97-AF65-F5344CB8AC3E}">
        <p14:creationId xmlns:p14="http://schemas.microsoft.com/office/powerpoint/2010/main" val="146270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627</Words>
  <Application>Microsoft Office PowerPoint</Application>
  <PresentationFormat>Widescreen</PresentationFormat>
  <Paragraphs>96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Albright</dc:creator>
  <cp:lastModifiedBy>Diana Albright</cp:lastModifiedBy>
  <cp:revision>2</cp:revision>
  <dcterms:created xsi:type="dcterms:W3CDTF">2023-06-09T15:53:59Z</dcterms:created>
  <dcterms:modified xsi:type="dcterms:W3CDTF">2023-06-09T15:56:11Z</dcterms:modified>
</cp:coreProperties>
</file>