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56" r:id="rId5"/>
    <p:sldId id="293" r:id="rId6"/>
    <p:sldId id="292" r:id="rId7"/>
    <p:sldId id="281" r:id="rId8"/>
    <p:sldId id="283" r:id="rId9"/>
    <p:sldId id="266" r:id="rId10"/>
    <p:sldId id="263" r:id="rId11"/>
    <p:sldId id="290" r:id="rId12"/>
    <p:sldId id="282" r:id="rId13"/>
    <p:sldId id="257" r:id="rId14"/>
    <p:sldId id="259" r:id="rId15"/>
    <p:sldId id="273" r:id="rId16"/>
    <p:sldId id="264" r:id="rId17"/>
    <p:sldId id="261" r:id="rId18"/>
    <p:sldId id="262" r:id="rId19"/>
    <p:sldId id="265" r:id="rId20"/>
    <p:sldId id="267" r:id="rId21"/>
    <p:sldId id="268" r:id="rId22"/>
    <p:sldId id="269" r:id="rId23"/>
    <p:sldId id="270" r:id="rId24"/>
    <p:sldId id="271" r:id="rId25"/>
    <p:sldId id="272" r:id="rId26"/>
    <p:sldId id="274" r:id="rId27"/>
    <p:sldId id="277" r:id="rId28"/>
    <p:sldId id="278" r:id="rId29"/>
    <p:sldId id="276" r:id="rId30"/>
    <p:sldId id="275" r:id="rId31"/>
    <p:sldId id="279" r:id="rId32"/>
    <p:sldId id="258" r:id="rId33"/>
    <p:sldId id="260" r:id="rId34"/>
    <p:sldId id="280" r:id="rId35"/>
    <p:sldId id="291" r:id="rId36"/>
    <p:sldId id="28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F51333-24CF-4923-B242-F2A24E25CEC7}" v="14" dt="2020-11-05T22:55:43.1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3" autoAdjust="0"/>
    <p:restoredTop sz="95232" autoAdjust="0"/>
  </p:normalViewPr>
  <p:slideViewPr>
    <p:cSldViewPr snapToGrid="0">
      <p:cViewPr varScale="1">
        <p:scale>
          <a:sx n="105" d="100"/>
          <a:sy n="105" d="100"/>
        </p:scale>
        <p:origin x="46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ffany Nesbey" userId="0bcdd2ad-bec2-4764-bacd-164b66bd75b7" providerId="ADAL" clId="{19F51333-24CF-4923-B242-F2A24E25CEC7}"/>
    <pc:docChg chg="undo custSel addSld delSld modSld delMainMaster">
      <pc:chgData name="Tiffany Nesbey" userId="0bcdd2ad-bec2-4764-bacd-164b66bd75b7" providerId="ADAL" clId="{19F51333-24CF-4923-B242-F2A24E25CEC7}" dt="2020-11-05T22:56:53.481" v="562" actId="1076"/>
      <pc:docMkLst>
        <pc:docMk/>
      </pc:docMkLst>
      <pc:sldChg chg="modSp mod">
        <pc:chgData name="Tiffany Nesbey" userId="0bcdd2ad-bec2-4764-bacd-164b66bd75b7" providerId="ADAL" clId="{19F51333-24CF-4923-B242-F2A24E25CEC7}" dt="2020-11-05T22:41:46.551" v="446" actId="404"/>
        <pc:sldMkLst>
          <pc:docMk/>
          <pc:sldMk cId="480139743" sldId="256"/>
        </pc:sldMkLst>
        <pc:spChg chg="mod">
          <ac:chgData name="Tiffany Nesbey" userId="0bcdd2ad-bec2-4764-bacd-164b66bd75b7" providerId="ADAL" clId="{19F51333-24CF-4923-B242-F2A24E25CEC7}" dt="2020-11-05T22:41:46.551" v="446" actId="404"/>
          <ac:spMkLst>
            <pc:docMk/>
            <pc:sldMk cId="480139743" sldId="256"/>
            <ac:spMk id="5" creationId="{00000000-0000-0000-0000-000000000000}"/>
          </ac:spMkLst>
        </pc:spChg>
        <pc:picChg chg="mod">
          <ac:chgData name="Tiffany Nesbey" userId="0bcdd2ad-bec2-4764-bacd-164b66bd75b7" providerId="ADAL" clId="{19F51333-24CF-4923-B242-F2A24E25CEC7}" dt="2020-11-05T22:41:02.148" v="366" actId="14826"/>
          <ac:picMkLst>
            <pc:docMk/>
            <pc:sldMk cId="480139743" sldId="256"/>
            <ac:picMk id="4" creationId="{00000000-0000-0000-0000-000000000000}"/>
          </ac:picMkLst>
        </pc:picChg>
      </pc:sldChg>
      <pc:sldChg chg="modSp mod">
        <pc:chgData name="Tiffany Nesbey" userId="0bcdd2ad-bec2-4764-bacd-164b66bd75b7" providerId="ADAL" clId="{19F51333-24CF-4923-B242-F2A24E25CEC7}" dt="2020-11-05T20:28:26.100" v="12" actId="20577"/>
        <pc:sldMkLst>
          <pc:docMk/>
          <pc:sldMk cId="1959550656" sldId="283"/>
        </pc:sldMkLst>
        <pc:spChg chg="mod">
          <ac:chgData name="Tiffany Nesbey" userId="0bcdd2ad-bec2-4764-bacd-164b66bd75b7" providerId="ADAL" clId="{19F51333-24CF-4923-B242-F2A24E25CEC7}" dt="2020-11-05T20:28:26.100" v="12" actId="20577"/>
          <ac:spMkLst>
            <pc:docMk/>
            <pc:sldMk cId="1959550656" sldId="283"/>
            <ac:spMk id="2" creationId="{70C87B0E-E447-4C8B-8A51-E2DC7BB7312C}"/>
          </ac:spMkLst>
        </pc:spChg>
      </pc:sldChg>
      <pc:sldChg chg="del">
        <pc:chgData name="Tiffany Nesbey" userId="0bcdd2ad-bec2-4764-bacd-164b66bd75b7" providerId="ADAL" clId="{19F51333-24CF-4923-B242-F2A24E25CEC7}" dt="2020-11-05T20:28:32.154" v="14" actId="47"/>
        <pc:sldMkLst>
          <pc:docMk/>
          <pc:sldMk cId="2256363669" sldId="284"/>
        </pc:sldMkLst>
      </pc:sldChg>
      <pc:sldChg chg="del">
        <pc:chgData name="Tiffany Nesbey" userId="0bcdd2ad-bec2-4764-bacd-164b66bd75b7" providerId="ADAL" clId="{19F51333-24CF-4923-B242-F2A24E25CEC7}" dt="2020-11-05T20:28:28.675" v="13" actId="47"/>
        <pc:sldMkLst>
          <pc:docMk/>
          <pc:sldMk cId="3470690548" sldId="285"/>
        </pc:sldMkLst>
      </pc:sldChg>
      <pc:sldChg chg="del">
        <pc:chgData name="Tiffany Nesbey" userId="0bcdd2ad-bec2-4764-bacd-164b66bd75b7" providerId="ADAL" clId="{19F51333-24CF-4923-B242-F2A24E25CEC7}" dt="2020-11-05T20:28:32.498" v="15" actId="47"/>
        <pc:sldMkLst>
          <pc:docMk/>
          <pc:sldMk cId="4083597051" sldId="286"/>
        </pc:sldMkLst>
      </pc:sldChg>
      <pc:sldChg chg="del">
        <pc:chgData name="Tiffany Nesbey" userId="0bcdd2ad-bec2-4764-bacd-164b66bd75b7" providerId="ADAL" clId="{19F51333-24CF-4923-B242-F2A24E25CEC7}" dt="2020-11-05T20:28:32.851" v="16" actId="47"/>
        <pc:sldMkLst>
          <pc:docMk/>
          <pc:sldMk cId="3709320432" sldId="287"/>
        </pc:sldMkLst>
      </pc:sldChg>
      <pc:sldChg chg="del">
        <pc:chgData name="Tiffany Nesbey" userId="0bcdd2ad-bec2-4764-bacd-164b66bd75b7" providerId="ADAL" clId="{19F51333-24CF-4923-B242-F2A24E25CEC7}" dt="2020-11-05T20:28:33.246" v="17" actId="47"/>
        <pc:sldMkLst>
          <pc:docMk/>
          <pc:sldMk cId="1104490123" sldId="288"/>
        </pc:sldMkLst>
      </pc:sldChg>
      <pc:sldChg chg="addSp delSp modSp mod">
        <pc:chgData name="Tiffany Nesbey" userId="0bcdd2ad-bec2-4764-bacd-164b66bd75b7" providerId="ADAL" clId="{19F51333-24CF-4923-B242-F2A24E25CEC7}" dt="2020-11-05T22:38:33.918" v="364" actId="20577"/>
        <pc:sldMkLst>
          <pc:docMk/>
          <pc:sldMk cId="859349011" sldId="291"/>
        </pc:sldMkLst>
        <pc:spChg chg="add mod">
          <ac:chgData name="Tiffany Nesbey" userId="0bcdd2ad-bec2-4764-bacd-164b66bd75b7" providerId="ADAL" clId="{19F51333-24CF-4923-B242-F2A24E25CEC7}" dt="2020-11-05T22:36:09.100" v="358" actId="1076"/>
          <ac:spMkLst>
            <pc:docMk/>
            <pc:sldMk cId="859349011" sldId="291"/>
            <ac:spMk id="2" creationId="{DFED8ECE-EBAC-4F9D-BA0E-324B5B9152AC}"/>
          </ac:spMkLst>
        </pc:spChg>
        <pc:spChg chg="add mod">
          <ac:chgData name="Tiffany Nesbey" userId="0bcdd2ad-bec2-4764-bacd-164b66bd75b7" providerId="ADAL" clId="{19F51333-24CF-4923-B242-F2A24E25CEC7}" dt="2020-11-05T22:36:28.625" v="360" actId="207"/>
          <ac:spMkLst>
            <pc:docMk/>
            <pc:sldMk cId="859349011" sldId="291"/>
            <ac:spMk id="3" creationId="{5FA59DCC-FEC1-4D88-BBCA-CC57F69E39A9}"/>
          </ac:spMkLst>
        </pc:spChg>
        <pc:spChg chg="mod">
          <ac:chgData name="Tiffany Nesbey" userId="0bcdd2ad-bec2-4764-bacd-164b66bd75b7" providerId="ADAL" clId="{19F51333-24CF-4923-B242-F2A24E25CEC7}" dt="2020-11-05T22:38:33.918" v="364" actId="20577"/>
          <ac:spMkLst>
            <pc:docMk/>
            <pc:sldMk cId="859349011" sldId="291"/>
            <ac:spMk id="4" creationId="{B7225661-C06F-4100-8A89-9C0D83B68CD5}"/>
          </ac:spMkLst>
        </pc:spChg>
        <pc:spChg chg="add del mod">
          <ac:chgData name="Tiffany Nesbey" userId="0bcdd2ad-bec2-4764-bacd-164b66bd75b7" providerId="ADAL" clId="{19F51333-24CF-4923-B242-F2A24E25CEC7}" dt="2020-11-05T22:35:08.032" v="340" actId="33987"/>
          <ac:spMkLst>
            <pc:docMk/>
            <pc:sldMk cId="859349011" sldId="291"/>
            <ac:spMk id="6" creationId="{25320EFB-47E1-4B5D-B395-30AF94D7554B}"/>
          </ac:spMkLst>
        </pc:spChg>
        <pc:spChg chg="mod">
          <ac:chgData name="Tiffany Nesbey" userId="0bcdd2ad-bec2-4764-bacd-164b66bd75b7" providerId="ADAL" clId="{19F51333-24CF-4923-B242-F2A24E25CEC7}" dt="2020-11-05T22:36:05.349" v="357" actId="1076"/>
          <ac:spMkLst>
            <pc:docMk/>
            <pc:sldMk cId="859349011" sldId="291"/>
            <ac:spMk id="8" creationId="{32606B47-6030-44E9-8F7E-81B5FCA65070}"/>
          </ac:spMkLst>
        </pc:spChg>
        <pc:picChg chg="mod">
          <ac:chgData name="Tiffany Nesbey" userId="0bcdd2ad-bec2-4764-bacd-164b66bd75b7" providerId="ADAL" clId="{19F51333-24CF-4923-B242-F2A24E25CEC7}" dt="2020-11-05T22:32:31.330" v="178" actId="14826"/>
          <ac:picMkLst>
            <pc:docMk/>
            <pc:sldMk cId="859349011" sldId="291"/>
            <ac:picMk id="5" creationId="{05E09150-B54C-4FA5-BEE8-573CBCBAA610}"/>
          </ac:picMkLst>
        </pc:picChg>
      </pc:sldChg>
      <pc:sldChg chg="add">
        <pc:chgData name="Tiffany Nesbey" userId="0bcdd2ad-bec2-4764-bacd-164b66bd75b7" providerId="ADAL" clId="{19F51333-24CF-4923-B242-F2A24E25CEC7}" dt="2020-11-05T22:39:04.492" v="365" actId="2890"/>
        <pc:sldMkLst>
          <pc:docMk/>
          <pc:sldMk cId="2116232282" sldId="292"/>
        </pc:sldMkLst>
      </pc:sldChg>
      <pc:sldChg chg="addSp modSp add mod">
        <pc:chgData name="Tiffany Nesbey" userId="0bcdd2ad-bec2-4764-bacd-164b66bd75b7" providerId="ADAL" clId="{19F51333-24CF-4923-B242-F2A24E25CEC7}" dt="2020-11-05T22:56:53.481" v="562" actId="1076"/>
        <pc:sldMkLst>
          <pc:docMk/>
          <pc:sldMk cId="4055324395" sldId="293"/>
        </pc:sldMkLst>
        <pc:spChg chg="add mod">
          <ac:chgData name="Tiffany Nesbey" userId="0bcdd2ad-bec2-4764-bacd-164b66bd75b7" providerId="ADAL" clId="{19F51333-24CF-4923-B242-F2A24E25CEC7}" dt="2020-11-05T22:56:53.481" v="562" actId="1076"/>
          <ac:spMkLst>
            <pc:docMk/>
            <pc:sldMk cId="4055324395" sldId="293"/>
            <ac:spMk id="3" creationId="{ED07C78B-5E4E-4778-A565-D805E7FBC447}"/>
          </ac:spMkLst>
        </pc:spChg>
        <pc:spChg chg="mod">
          <ac:chgData name="Tiffany Nesbey" userId="0bcdd2ad-bec2-4764-bacd-164b66bd75b7" providerId="ADAL" clId="{19F51333-24CF-4923-B242-F2A24E25CEC7}" dt="2020-11-05T22:44:31.345" v="470" actId="20577"/>
          <ac:spMkLst>
            <pc:docMk/>
            <pc:sldMk cId="4055324395" sldId="293"/>
            <ac:spMk id="5" creationId="{00000000-0000-0000-0000-000000000000}"/>
          </ac:spMkLst>
        </pc:spChg>
        <pc:spChg chg="add mod">
          <ac:chgData name="Tiffany Nesbey" userId="0bcdd2ad-bec2-4764-bacd-164b66bd75b7" providerId="ADAL" clId="{19F51333-24CF-4923-B242-F2A24E25CEC7}" dt="2020-11-05T22:56:39.647" v="559" actId="1076"/>
          <ac:spMkLst>
            <pc:docMk/>
            <pc:sldMk cId="4055324395" sldId="293"/>
            <ac:spMk id="6" creationId="{3456A8B5-44B7-4B2A-A35D-60C486E27B4C}"/>
          </ac:spMkLst>
        </pc:spChg>
        <pc:spChg chg="add mod">
          <ac:chgData name="Tiffany Nesbey" userId="0bcdd2ad-bec2-4764-bacd-164b66bd75b7" providerId="ADAL" clId="{19F51333-24CF-4923-B242-F2A24E25CEC7}" dt="2020-11-05T22:56:50.151" v="561" actId="1076"/>
          <ac:spMkLst>
            <pc:docMk/>
            <pc:sldMk cId="4055324395" sldId="293"/>
            <ac:spMk id="7" creationId="{DB034764-9E81-4A7F-BD4C-6E8DBAD40445}"/>
          </ac:spMkLst>
        </pc:spChg>
        <pc:spChg chg="add mod">
          <ac:chgData name="Tiffany Nesbey" userId="0bcdd2ad-bec2-4764-bacd-164b66bd75b7" providerId="ADAL" clId="{19F51333-24CF-4923-B242-F2A24E25CEC7}" dt="2020-11-05T22:56:45.941" v="560" actId="1076"/>
          <ac:spMkLst>
            <pc:docMk/>
            <pc:sldMk cId="4055324395" sldId="293"/>
            <ac:spMk id="9" creationId="{EB8E58A9-484E-4845-AB8C-B99E1FB3295F}"/>
          </ac:spMkLst>
        </pc:spChg>
        <pc:picChg chg="mod">
          <ac:chgData name="Tiffany Nesbey" userId="0bcdd2ad-bec2-4764-bacd-164b66bd75b7" providerId="ADAL" clId="{19F51333-24CF-4923-B242-F2A24E25CEC7}" dt="2020-11-05T22:55:18.229" v="522" actId="1076"/>
          <ac:picMkLst>
            <pc:docMk/>
            <pc:sldMk cId="4055324395" sldId="293"/>
            <ac:picMk id="4" creationId="{00000000-0000-0000-0000-000000000000}"/>
          </ac:picMkLst>
        </pc:picChg>
      </pc:sldChg>
      <pc:sldChg chg="add del">
        <pc:chgData name="Tiffany Nesbey" userId="0bcdd2ad-bec2-4764-bacd-164b66bd75b7" providerId="ADAL" clId="{19F51333-24CF-4923-B242-F2A24E25CEC7}" dt="2020-11-05T22:44:21.427" v="449" actId="47"/>
        <pc:sldMkLst>
          <pc:docMk/>
          <pc:sldMk cId="257717639" sldId="2550"/>
        </pc:sldMkLst>
      </pc:sldChg>
      <pc:sldMasterChg chg="del delSldLayout">
        <pc:chgData name="Tiffany Nesbey" userId="0bcdd2ad-bec2-4764-bacd-164b66bd75b7" providerId="ADAL" clId="{19F51333-24CF-4923-B242-F2A24E25CEC7}" dt="2020-11-05T22:44:21.427" v="449" actId="47"/>
        <pc:sldMasterMkLst>
          <pc:docMk/>
          <pc:sldMasterMk cId="2416090148" sldId="2147483660"/>
        </pc:sldMasterMkLst>
        <pc:sldLayoutChg chg="del">
          <pc:chgData name="Tiffany Nesbey" userId="0bcdd2ad-bec2-4764-bacd-164b66bd75b7" providerId="ADAL" clId="{19F51333-24CF-4923-B242-F2A24E25CEC7}" dt="2020-11-05T22:44:21.427" v="449" actId="47"/>
          <pc:sldLayoutMkLst>
            <pc:docMk/>
            <pc:sldMasterMk cId="2416090148" sldId="2147483660"/>
            <pc:sldLayoutMk cId="646880430" sldId="2147483661"/>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A9E4BA-DF5C-4A20-AAFD-144FE021F3D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8FC6CD28-A336-4E11-A5B8-ECCEEE7621ED}">
      <dgm:prSet phldrT="[Text]"/>
      <dgm:spPr/>
      <dgm:t>
        <a:bodyPr/>
        <a:lstStyle/>
        <a:p>
          <a:r>
            <a:rPr lang="en-US" dirty="0"/>
            <a:t>Test as a threatening event</a:t>
          </a:r>
        </a:p>
      </dgm:t>
    </dgm:pt>
    <dgm:pt modelId="{E190DA0E-03CF-45C4-A935-31627B5D9366}" type="parTrans" cxnId="{2334FEE8-1546-404A-9334-3669854C5164}">
      <dgm:prSet/>
      <dgm:spPr/>
      <dgm:t>
        <a:bodyPr/>
        <a:lstStyle/>
        <a:p>
          <a:endParaRPr lang="en-US"/>
        </a:p>
      </dgm:t>
    </dgm:pt>
    <dgm:pt modelId="{66E3F437-8A19-48B2-8B1A-C2DBF2E2CAEA}" type="sibTrans" cxnId="{2334FEE8-1546-404A-9334-3669854C5164}">
      <dgm:prSet/>
      <dgm:spPr/>
      <dgm:t>
        <a:bodyPr/>
        <a:lstStyle/>
        <a:p>
          <a:endParaRPr lang="en-US"/>
        </a:p>
      </dgm:t>
    </dgm:pt>
    <dgm:pt modelId="{22B840E4-DEA3-4D92-A938-B764C1639D51}">
      <dgm:prSet phldrT="[Text]"/>
      <dgm:spPr/>
      <dgm:t>
        <a:bodyPr/>
        <a:lstStyle/>
        <a:p>
          <a:r>
            <a:rPr lang="en-US" dirty="0"/>
            <a:t>Anxiety lowers performance</a:t>
          </a:r>
        </a:p>
      </dgm:t>
    </dgm:pt>
    <dgm:pt modelId="{6748C815-5552-4598-996C-1F42D3ECD65A}" type="parTrans" cxnId="{C84F0F6F-4DEA-4824-A98C-9F69DAC38FAE}">
      <dgm:prSet/>
      <dgm:spPr/>
      <dgm:t>
        <a:bodyPr/>
        <a:lstStyle/>
        <a:p>
          <a:endParaRPr lang="en-US"/>
        </a:p>
      </dgm:t>
    </dgm:pt>
    <dgm:pt modelId="{B72A8902-2A16-4C10-8E2B-35E21757BCDC}" type="sibTrans" cxnId="{C84F0F6F-4DEA-4824-A98C-9F69DAC38FAE}">
      <dgm:prSet/>
      <dgm:spPr/>
      <dgm:t>
        <a:bodyPr/>
        <a:lstStyle/>
        <a:p>
          <a:endParaRPr lang="en-US"/>
        </a:p>
      </dgm:t>
    </dgm:pt>
    <dgm:pt modelId="{F3627422-6F35-4C99-A4BE-7FAD10A5E5F0}">
      <dgm:prSet phldrT="[Text]"/>
      <dgm:spPr/>
      <dgm:t>
        <a:bodyPr/>
        <a:lstStyle/>
        <a:p>
          <a:r>
            <a:rPr lang="en-US" dirty="0"/>
            <a:t>Poor outcome confirms the perception of threat</a:t>
          </a:r>
        </a:p>
      </dgm:t>
    </dgm:pt>
    <dgm:pt modelId="{EC996B76-7AF6-4D69-A084-72B0A045802F}" type="parTrans" cxnId="{36B0E656-9A4C-4A39-BF90-327E452EE0BE}">
      <dgm:prSet/>
      <dgm:spPr/>
      <dgm:t>
        <a:bodyPr/>
        <a:lstStyle/>
        <a:p>
          <a:endParaRPr lang="en-US"/>
        </a:p>
      </dgm:t>
    </dgm:pt>
    <dgm:pt modelId="{87B32A59-5E87-4D0D-9908-7525283256F7}" type="sibTrans" cxnId="{36B0E656-9A4C-4A39-BF90-327E452EE0BE}">
      <dgm:prSet/>
      <dgm:spPr/>
      <dgm:t>
        <a:bodyPr/>
        <a:lstStyle/>
        <a:p>
          <a:endParaRPr lang="en-US"/>
        </a:p>
      </dgm:t>
    </dgm:pt>
    <dgm:pt modelId="{8400C83E-1B69-4CBA-BB8E-180D8048FC46}">
      <dgm:prSet phldrT="[Text]"/>
      <dgm:spPr/>
      <dgm:t>
        <a:bodyPr/>
        <a:lstStyle/>
        <a:p>
          <a:r>
            <a:rPr lang="en-US" dirty="0"/>
            <a:t>Lack of confidence in ability </a:t>
          </a:r>
        </a:p>
      </dgm:t>
    </dgm:pt>
    <dgm:pt modelId="{705CC3C5-63D2-4B31-9775-E4871EF99724}" type="parTrans" cxnId="{57A4E794-8228-4ED3-B6CC-CA23C815E05D}">
      <dgm:prSet/>
      <dgm:spPr/>
      <dgm:t>
        <a:bodyPr/>
        <a:lstStyle/>
        <a:p>
          <a:endParaRPr lang="en-US"/>
        </a:p>
      </dgm:t>
    </dgm:pt>
    <dgm:pt modelId="{64E2FA6A-1669-4B82-BF8D-F8C3F9E517E6}" type="sibTrans" cxnId="{57A4E794-8228-4ED3-B6CC-CA23C815E05D}">
      <dgm:prSet/>
      <dgm:spPr/>
      <dgm:t>
        <a:bodyPr/>
        <a:lstStyle/>
        <a:p>
          <a:endParaRPr lang="en-US"/>
        </a:p>
      </dgm:t>
    </dgm:pt>
    <dgm:pt modelId="{8C0CB25E-AD49-47F6-B979-373969987592}">
      <dgm:prSet phldrT="[Text]"/>
      <dgm:spPr/>
      <dgm:t>
        <a:bodyPr/>
        <a:lstStyle/>
        <a:p>
          <a:r>
            <a:rPr lang="en-US" dirty="0"/>
            <a:t>Stronger feeling that the test is threatening</a:t>
          </a:r>
        </a:p>
      </dgm:t>
    </dgm:pt>
    <dgm:pt modelId="{109F3C91-D6AE-4A6C-8662-4C8C141B4170}" type="parTrans" cxnId="{51A8194C-53C3-4204-8297-12FA9EF16DAC}">
      <dgm:prSet/>
      <dgm:spPr/>
      <dgm:t>
        <a:bodyPr/>
        <a:lstStyle/>
        <a:p>
          <a:endParaRPr lang="en-US"/>
        </a:p>
      </dgm:t>
    </dgm:pt>
    <dgm:pt modelId="{304D67F6-758C-499B-B14D-ABA99D051023}" type="sibTrans" cxnId="{51A8194C-53C3-4204-8297-12FA9EF16DAC}">
      <dgm:prSet/>
      <dgm:spPr/>
      <dgm:t>
        <a:bodyPr/>
        <a:lstStyle/>
        <a:p>
          <a:endParaRPr lang="en-US"/>
        </a:p>
      </dgm:t>
    </dgm:pt>
    <dgm:pt modelId="{8544C9CB-AEC2-4D2F-9FEB-E6715BCEBCFD}" type="pres">
      <dgm:prSet presAssocID="{A3A9E4BA-DF5C-4A20-AAFD-144FE021F3D8}" presName="cycle" presStyleCnt="0">
        <dgm:presLayoutVars>
          <dgm:dir/>
          <dgm:resizeHandles val="exact"/>
        </dgm:presLayoutVars>
      </dgm:prSet>
      <dgm:spPr/>
    </dgm:pt>
    <dgm:pt modelId="{73205249-733F-4466-AAD5-4BEB4028C087}" type="pres">
      <dgm:prSet presAssocID="{8FC6CD28-A336-4E11-A5B8-ECCEEE7621ED}" presName="dummy" presStyleCnt="0"/>
      <dgm:spPr/>
    </dgm:pt>
    <dgm:pt modelId="{A87999D9-970A-4B10-BA5C-042D5AC79A66}" type="pres">
      <dgm:prSet presAssocID="{8FC6CD28-A336-4E11-A5B8-ECCEEE7621ED}" presName="node" presStyleLbl="revTx" presStyleIdx="0" presStyleCnt="5">
        <dgm:presLayoutVars>
          <dgm:bulletEnabled val="1"/>
        </dgm:presLayoutVars>
      </dgm:prSet>
      <dgm:spPr/>
    </dgm:pt>
    <dgm:pt modelId="{B0ED904A-F969-4C24-9F43-1D3BF2524889}" type="pres">
      <dgm:prSet presAssocID="{66E3F437-8A19-48B2-8B1A-C2DBF2E2CAEA}" presName="sibTrans" presStyleLbl="node1" presStyleIdx="0" presStyleCnt="5"/>
      <dgm:spPr/>
    </dgm:pt>
    <dgm:pt modelId="{AADD8907-6710-473D-A78D-828B938138BB}" type="pres">
      <dgm:prSet presAssocID="{22B840E4-DEA3-4D92-A938-B764C1639D51}" presName="dummy" presStyleCnt="0"/>
      <dgm:spPr/>
    </dgm:pt>
    <dgm:pt modelId="{6752FCCC-81BD-45F7-B424-319D4BB4E591}" type="pres">
      <dgm:prSet presAssocID="{22B840E4-DEA3-4D92-A938-B764C1639D51}" presName="node" presStyleLbl="revTx" presStyleIdx="1" presStyleCnt="5">
        <dgm:presLayoutVars>
          <dgm:bulletEnabled val="1"/>
        </dgm:presLayoutVars>
      </dgm:prSet>
      <dgm:spPr/>
    </dgm:pt>
    <dgm:pt modelId="{BC44B885-3264-414C-94E2-5F774C825740}" type="pres">
      <dgm:prSet presAssocID="{B72A8902-2A16-4C10-8E2B-35E21757BCDC}" presName="sibTrans" presStyleLbl="node1" presStyleIdx="1" presStyleCnt="5"/>
      <dgm:spPr/>
    </dgm:pt>
    <dgm:pt modelId="{22382032-9CD1-4450-8545-6D8B93485529}" type="pres">
      <dgm:prSet presAssocID="{F3627422-6F35-4C99-A4BE-7FAD10A5E5F0}" presName="dummy" presStyleCnt="0"/>
      <dgm:spPr/>
    </dgm:pt>
    <dgm:pt modelId="{E44905B9-7BFF-4DD3-BC64-4B3797B35746}" type="pres">
      <dgm:prSet presAssocID="{F3627422-6F35-4C99-A4BE-7FAD10A5E5F0}" presName="node" presStyleLbl="revTx" presStyleIdx="2" presStyleCnt="5">
        <dgm:presLayoutVars>
          <dgm:bulletEnabled val="1"/>
        </dgm:presLayoutVars>
      </dgm:prSet>
      <dgm:spPr/>
    </dgm:pt>
    <dgm:pt modelId="{B335FB19-57A4-4C08-92DF-583579027FF8}" type="pres">
      <dgm:prSet presAssocID="{87B32A59-5E87-4D0D-9908-7525283256F7}" presName="sibTrans" presStyleLbl="node1" presStyleIdx="2" presStyleCnt="5"/>
      <dgm:spPr/>
    </dgm:pt>
    <dgm:pt modelId="{D5B56DE0-F956-4199-86D2-BF18F882A67E}" type="pres">
      <dgm:prSet presAssocID="{8400C83E-1B69-4CBA-BB8E-180D8048FC46}" presName="dummy" presStyleCnt="0"/>
      <dgm:spPr/>
    </dgm:pt>
    <dgm:pt modelId="{B8D8C1BD-DA0A-431A-A7BA-F8F335CBC221}" type="pres">
      <dgm:prSet presAssocID="{8400C83E-1B69-4CBA-BB8E-180D8048FC46}" presName="node" presStyleLbl="revTx" presStyleIdx="3" presStyleCnt="5">
        <dgm:presLayoutVars>
          <dgm:bulletEnabled val="1"/>
        </dgm:presLayoutVars>
      </dgm:prSet>
      <dgm:spPr/>
    </dgm:pt>
    <dgm:pt modelId="{8F454F01-5137-4C6B-83DE-26A87B144DD3}" type="pres">
      <dgm:prSet presAssocID="{64E2FA6A-1669-4B82-BF8D-F8C3F9E517E6}" presName="sibTrans" presStyleLbl="node1" presStyleIdx="3" presStyleCnt="5"/>
      <dgm:spPr/>
    </dgm:pt>
    <dgm:pt modelId="{E64E99EC-4E2F-442C-B048-22F905A99D86}" type="pres">
      <dgm:prSet presAssocID="{8C0CB25E-AD49-47F6-B979-373969987592}" presName="dummy" presStyleCnt="0"/>
      <dgm:spPr/>
    </dgm:pt>
    <dgm:pt modelId="{47EE9DF2-9798-497F-B261-BA14803DC79E}" type="pres">
      <dgm:prSet presAssocID="{8C0CB25E-AD49-47F6-B979-373969987592}" presName="node" presStyleLbl="revTx" presStyleIdx="4" presStyleCnt="5">
        <dgm:presLayoutVars>
          <dgm:bulletEnabled val="1"/>
        </dgm:presLayoutVars>
      </dgm:prSet>
      <dgm:spPr/>
    </dgm:pt>
    <dgm:pt modelId="{53B9442E-05C5-4E48-A264-26DACDB68E85}" type="pres">
      <dgm:prSet presAssocID="{304D67F6-758C-499B-B14D-ABA99D051023}" presName="sibTrans" presStyleLbl="node1" presStyleIdx="4" presStyleCnt="5"/>
      <dgm:spPr/>
    </dgm:pt>
  </dgm:ptLst>
  <dgm:cxnLst>
    <dgm:cxn modelId="{0A46932D-6D08-4FBE-9B47-161BD0015F53}" type="presOf" srcId="{22B840E4-DEA3-4D92-A938-B764C1639D51}" destId="{6752FCCC-81BD-45F7-B424-319D4BB4E591}" srcOrd="0" destOrd="0" presId="urn:microsoft.com/office/officeart/2005/8/layout/cycle1"/>
    <dgm:cxn modelId="{560AFC33-2AA2-4099-BC78-54DCEA70939B}" type="presOf" srcId="{8C0CB25E-AD49-47F6-B979-373969987592}" destId="{47EE9DF2-9798-497F-B261-BA14803DC79E}" srcOrd="0" destOrd="0" presId="urn:microsoft.com/office/officeart/2005/8/layout/cycle1"/>
    <dgm:cxn modelId="{26F88C38-A87A-4BBE-86CF-1F07E56A6B31}" type="presOf" srcId="{66E3F437-8A19-48B2-8B1A-C2DBF2E2CAEA}" destId="{B0ED904A-F969-4C24-9F43-1D3BF2524889}" srcOrd="0" destOrd="0" presId="urn:microsoft.com/office/officeart/2005/8/layout/cycle1"/>
    <dgm:cxn modelId="{BE92195D-BA4F-4A6D-B4B4-93568AB5196D}" type="presOf" srcId="{87B32A59-5E87-4D0D-9908-7525283256F7}" destId="{B335FB19-57A4-4C08-92DF-583579027FF8}" srcOrd="0" destOrd="0" presId="urn:microsoft.com/office/officeart/2005/8/layout/cycle1"/>
    <dgm:cxn modelId="{CBD9F95E-171C-43EE-9C08-47D44BA3B636}" type="presOf" srcId="{A3A9E4BA-DF5C-4A20-AAFD-144FE021F3D8}" destId="{8544C9CB-AEC2-4D2F-9FEB-E6715BCEBCFD}" srcOrd="0" destOrd="0" presId="urn:microsoft.com/office/officeart/2005/8/layout/cycle1"/>
    <dgm:cxn modelId="{51A8194C-53C3-4204-8297-12FA9EF16DAC}" srcId="{A3A9E4BA-DF5C-4A20-AAFD-144FE021F3D8}" destId="{8C0CB25E-AD49-47F6-B979-373969987592}" srcOrd="4" destOrd="0" parTransId="{109F3C91-D6AE-4A6C-8662-4C8C141B4170}" sibTransId="{304D67F6-758C-499B-B14D-ABA99D051023}"/>
    <dgm:cxn modelId="{C84F0F6F-4DEA-4824-A98C-9F69DAC38FAE}" srcId="{A3A9E4BA-DF5C-4A20-AAFD-144FE021F3D8}" destId="{22B840E4-DEA3-4D92-A938-B764C1639D51}" srcOrd="1" destOrd="0" parTransId="{6748C815-5552-4598-996C-1F42D3ECD65A}" sibTransId="{B72A8902-2A16-4C10-8E2B-35E21757BCDC}"/>
    <dgm:cxn modelId="{DB844754-B8F7-4F51-B487-FF9E3011F91A}" type="presOf" srcId="{8400C83E-1B69-4CBA-BB8E-180D8048FC46}" destId="{B8D8C1BD-DA0A-431A-A7BA-F8F335CBC221}" srcOrd="0" destOrd="0" presId="urn:microsoft.com/office/officeart/2005/8/layout/cycle1"/>
    <dgm:cxn modelId="{EE3B9A74-B6C3-4EE3-AFEF-E0920968EA02}" type="presOf" srcId="{F3627422-6F35-4C99-A4BE-7FAD10A5E5F0}" destId="{E44905B9-7BFF-4DD3-BC64-4B3797B35746}" srcOrd="0" destOrd="0" presId="urn:microsoft.com/office/officeart/2005/8/layout/cycle1"/>
    <dgm:cxn modelId="{36B0E656-9A4C-4A39-BF90-327E452EE0BE}" srcId="{A3A9E4BA-DF5C-4A20-AAFD-144FE021F3D8}" destId="{F3627422-6F35-4C99-A4BE-7FAD10A5E5F0}" srcOrd="2" destOrd="0" parTransId="{EC996B76-7AF6-4D69-A084-72B0A045802F}" sibTransId="{87B32A59-5E87-4D0D-9908-7525283256F7}"/>
    <dgm:cxn modelId="{8DD34D83-E02D-4CEA-B57B-2A977690EA2D}" type="presOf" srcId="{64E2FA6A-1669-4B82-BF8D-F8C3F9E517E6}" destId="{8F454F01-5137-4C6B-83DE-26A87B144DD3}" srcOrd="0" destOrd="0" presId="urn:microsoft.com/office/officeart/2005/8/layout/cycle1"/>
    <dgm:cxn modelId="{69AA668B-E75F-42B4-957F-20230E78458C}" type="presOf" srcId="{8FC6CD28-A336-4E11-A5B8-ECCEEE7621ED}" destId="{A87999D9-970A-4B10-BA5C-042D5AC79A66}" srcOrd="0" destOrd="0" presId="urn:microsoft.com/office/officeart/2005/8/layout/cycle1"/>
    <dgm:cxn modelId="{57A4E794-8228-4ED3-B6CC-CA23C815E05D}" srcId="{A3A9E4BA-DF5C-4A20-AAFD-144FE021F3D8}" destId="{8400C83E-1B69-4CBA-BB8E-180D8048FC46}" srcOrd="3" destOrd="0" parTransId="{705CC3C5-63D2-4B31-9775-E4871EF99724}" sibTransId="{64E2FA6A-1669-4B82-BF8D-F8C3F9E517E6}"/>
    <dgm:cxn modelId="{190D22BE-8783-4A7F-8C05-EF62B2567699}" type="presOf" srcId="{304D67F6-758C-499B-B14D-ABA99D051023}" destId="{53B9442E-05C5-4E48-A264-26DACDB68E85}" srcOrd="0" destOrd="0" presId="urn:microsoft.com/office/officeart/2005/8/layout/cycle1"/>
    <dgm:cxn modelId="{7204E8D0-800E-4AB1-B287-3CD2723B79A0}" type="presOf" srcId="{B72A8902-2A16-4C10-8E2B-35E21757BCDC}" destId="{BC44B885-3264-414C-94E2-5F774C825740}" srcOrd="0" destOrd="0" presId="urn:microsoft.com/office/officeart/2005/8/layout/cycle1"/>
    <dgm:cxn modelId="{2334FEE8-1546-404A-9334-3669854C5164}" srcId="{A3A9E4BA-DF5C-4A20-AAFD-144FE021F3D8}" destId="{8FC6CD28-A336-4E11-A5B8-ECCEEE7621ED}" srcOrd="0" destOrd="0" parTransId="{E190DA0E-03CF-45C4-A935-31627B5D9366}" sibTransId="{66E3F437-8A19-48B2-8B1A-C2DBF2E2CAEA}"/>
    <dgm:cxn modelId="{5E73C785-977B-41CF-9584-EA44C6D480DB}" type="presParOf" srcId="{8544C9CB-AEC2-4D2F-9FEB-E6715BCEBCFD}" destId="{73205249-733F-4466-AAD5-4BEB4028C087}" srcOrd="0" destOrd="0" presId="urn:microsoft.com/office/officeart/2005/8/layout/cycle1"/>
    <dgm:cxn modelId="{B3D19D87-4EA3-4AD2-88C8-F7CE2CE97CE2}" type="presParOf" srcId="{8544C9CB-AEC2-4D2F-9FEB-E6715BCEBCFD}" destId="{A87999D9-970A-4B10-BA5C-042D5AC79A66}" srcOrd="1" destOrd="0" presId="urn:microsoft.com/office/officeart/2005/8/layout/cycle1"/>
    <dgm:cxn modelId="{24573553-B20F-4DB2-BDC7-A0A1ACF2656F}" type="presParOf" srcId="{8544C9CB-AEC2-4D2F-9FEB-E6715BCEBCFD}" destId="{B0ED904A-F969-4C24-9F43-1D3BF2524889}" srcOrd="2" destOrd="0" presId="urn:microsoft.com/office/officeart/2005/8/layout/cycle1"/>
    <dgm:cxn modelId="{269A0FA4-1505-4CF7-BDA9-8217CEAE9322}" type="presParOf" srcId="{8544C9CB-AEC2-4D2F-9FEB-E6715BCEBCFD}" destId="{AADD8907-6710-473D-A78D-828B938138BB}" srcOrd="3" destOrd="0" presId="urn:microsoft.com/office/officeart/2005/8/layout/cycle1"/>
    <dgm:cxn modelId="{BF007FA6-7750-4136-8E62-CA8ABD6CE776}" type="presParOf" srcId="{8544C9CB-AEC2-4D2F-9FEB-E6715BCEBCFD}" destId="{6752FCCC-81BD-45F7-B424-319D4BB4E591}" srcOrd="4" destOrd="0" presId="urn:microsoft.com/office/officeart/2005/8/layout/cycle1"/>
    <dgm:cxn modelId="{B2D7A97E-1182-4C51-88AA-4CC8E8BEB1D1}" type="presParOf" srcId="{8544C9CB-AEC2-4D2F-9FEB-E6715BCEBCFD}" destId="{BC44B885-3264-414C-94E2-5F774C825740}" srcOrd="5" destOrd="0" presId="urn:microsoft.com/office/officeart/2005/8/layout/cycle1"/>
    <dgm:cxn modelId="{184F83AA-BAC3-4088-AF39-86D014280C01}" type="presParOf" srcId="{8544C9CB-AEC2-4D2F-9FEB-E6715BCEBCFD}" destId="{22382032-9CD1-4450-8545-6D8B93485529}" srcOrd="6" destOrd="0" presId="urn:microsoft.com/office/officeart/2005/8/layout/cycle1"/>
    <dgm:cxn modelId="{F7B657C6-E4A0-47F7-97AA-9F2D3D9132EB}" type="presParOf" srcId="{8544C9CB-AEC2-4D2F-9FEB-E6715BCEBCFD}" destId="{E44905B9-7BFF-4DD3-BC64-4B3797B35746}" srcOrd="7" destOrd="0" presId="urn:microsoft.com/office/officeart/2005/8/layout/cycle1"/>
    <dgm:cxn modelId="{148FEC62-12D9-445E-9FF9-4274AE082853}" type="presParOf" srcId="{8544C9CB-AEC2-4D2F-9FEB-E6715BCEBCFD}" destId="{B335FB19-57A4-4C08-92DF-583579027FF8}" srcOrd="8" destOrd="0" presId="urn:microsoft.com/office/officeart/2005/8/layout/cycle1"/>
    <dgm:cxn modelId="{6169F3CD-D7E7-44AF-A125-975DDD63FC30}" type="presParOf" srcId="{8544C9CB-AEC2-4D2F-9FEB-E6715BCEBCFD}" destId="{D5B56DE0-F956-4199-86D2-BF18F882A67E}" srcOrd="9" destOrd="0" presId="urn:microsoft.com/office/officeart/2005/8/layout/cycle1"/>
    <dgm:cxn modelId="{364EB8F2-DFFE-41BC-AD41-99072C073FD0}" type="presParOf" srcId="{8544C9CB-AEC2-4D2F-9FEB-E6715BCEBCFD}" destId="{B8D8C1BD-DA0A-431A-A7BA-F8F335CBC221}" srcOrd="10" destOrd="0" presId="urn:microsoft.com/office/officeart/2005/8/layout/cycle1"/>
    <dgm:cxn modelId="{B9FC5451-0744-4220-9B90-876A17CEA681}" type="presParOf" srcId="{8544C9CB-AEC2-4D2F-9FEB-E6715BCEBCFD}" destId="{8F454F01-5137-4C6B-83DE-26A87B144DD3}" srcOrd="11" destOrd="0" presId="urn:microsoft.com/office/officeart/2005/8/layout/cycle1"/>
    <dgm:cxn modelId="{3ABF5274-6C66-45D5-B9D6-938E5340E12C}" type="presParOf" srcId="{8544C9CB-AEC2-4D2F-9FEB-E6715BCEBCFD}" destId="{E64E99EC-4E2F-442C-B048-22F905A99D86}" srcOrd="12" destOrd="0" presId="urn:microsoft.com/office/officeart/2005/8/layout/cycle1"/>
    <dgm:cxn modelId="{C4B2C764-37F0-4653-8462-5F63DCFBC1A0}" type="presParOf" srcId="{8544C9CB-AEC2-4D2F-9FEB-E6715BCEBCFD}" destId="{47EE9DF2-9798-497F-B261-BA14803DC79E}" srcOrd="13" destOrd="0" presId="urn:microsoft.com/office/officeart/2005/8/layout/cycle1"/>
    <dgm:cxn modelId="{3ADAD9E6-C97E-466C-93E3-E13BCF6898DC}" type="presParOf" srcId="{8544C9CB-AEC2-4D2F-9FEB-E6715BCEBCFD}" destId="{53B9442E-05C5-4E48-A264-26DACDB68E85}"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999D9-970A-4B10-BA5C-042D5AC79A66}">
      <dsp:nvSpPr>
        <dsp:cNvPr id="0" name=""/>
        <dsp:cNvSpPr/>
      </dsp:nvSpPr>
      <dsp:spPr>
        <a:xfrm>
          <a:off x="3144074" y="31566"/>
          <a:ext cx="1084134" cy="1084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Test as a threatening event</a:t>
          </a:r>
        </a:p>
      </dsp:txBody>
      <dsp:txXfrm>
        <a:off x="3144074" y="31566"/>
        <a:ext cx="1084134" cy="1084134"/>
      </dsp:txXfrm>
    </dsp:sp>
    <dsp:sp modelId="{B0ED904A-F969-4C24-9F43-1D3BF2524889}">
      <dsp:nvSpPr>
        <dsp:cNvPr id="0" name=""/>
        <dsp:cNvSpPr/>
      </dsp:nvSpPr>
      <dsp:spPr>
        <a:xfrm>
          <a:off x="589243" y="-345"/>
          <a:ext cx="4070469" cy="4070469"/>
        </a:xfrm>
        <a:prstGeom prst="circularArrow">
          <a:avLst>
            <a:gd name="adj1" fmla="val 5194"/>
            <a:gd name="adj2" fmla="val 335440"/>
            <a:gd name="adj3" fmla="val 21295170"/>
            <a:gd name="adj4" fmla="val 19764549"/>
            <a:gd name="adj5" fmla="val 605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52FCCC-81BD-45F7-B424-319D4BB4E591}">
      <dsp:nvSpPr>
        <dsp:cNvPr id="0" name=""/>
        <dsp:cNvSpPr/>
      </dsp:nvSpPr>
      <dsp:spPr>
        <a:xfrm>
          <a:off x="3800219" y="2050971"/>
          <a:ext cx="1084134" cy="1084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Anxiety lowers performance</a:t>
          </a:r>
        </a:p>
      </dsp:txBody>
      <dsp:txXfrm>
        <a:off x="3800219" y="2050971"/>
        <a:ext cx="1084134" cy="1084134"/>
      </dsp:txXfrm>
    </dsp:sp>
    <dsp:sp modelId="{BC44B885-3264-414C-94E2-5F774C825740}">
      <dsp:nvSpPr>
        <dsp:cNvPr id="0" name=""/>
        <dsp:cNvSpPr/>
      </dsp:nvSpPr>
      <dsp:spPr>
        <a:xfrm>
          <a:off x="589243" y="-345"/>
          <a:ext cx="4070469" cy="4070469"/>
        </a:xfrm>
        <a:prstGeom prst="circularArrow">
          <a:avLst>
            <a:gd name="adj1" fmla="val 5194"/>
            <a:gd name="adj2" fmla="val 335440"/>
            <a:gd name="adj3" fmla="val 4016697"/>
            <a:gd name="adj4" fmla="val 2251597"/>
            <a:gd name="adj5" fmla="val 605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4905B9-7BFF-4DD3-BC64-4B3797B35746}">
      <dsp:nvSpPr>
        <dsp:cNvPr id="0" name=""/>
        <dsp:cNvSpPr/>
      </dsp:nvSpPr>
      <dsp:spPr>
        <a:xfrm>
          <a:off x="2082410" y="3299033"/>
          <a:ext cx="1084134" cy="1084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Poor outcome confirms the perception of threat</a:t>
          </a:r>
        </a:p>
      </dsp:txBody>
      <dsp:txXfrm>
        <a:off x="2082410" y="3299033"/>
        <a:ext cx="1084134" cy="1084134"/>
      </dsp:txXfrm>
    </dsp:sp>
    <dsp:sp modelId="{B335FB19-57A4-4C08-92DF-583579027FF8}">
      <dsp:nvSpPr>
        <dsp:cNvPr id="0" name=""/>
        <dsp:cNvSpPr/>
      </dsp:nvSpPr>
      <dsp:spPr>
        <a:xfrm>
          <a:off x="589243" y="-345"/>
          <a:ext cx="4070469" cy="4070469"/>
        </a:xfrm>
        <a:prstGeom prst="circularArrow">
          <a:avLst>
            <a:gd name="adj1" fmla="val 5194"/>
            <a:gd name="adj2" fmla="val 335440"/>
            <a:gd name="adj3" fmla="val 8212963"/>
            <a:gd name="adj4" fmla="val 6447863"/>
            <a:gd name="adj5" fmla="val 605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D8C1BD-DA0A-431A-A7BA-F8F335CBC221}">
      <dsp:nvSpPr>
        <dsp:cNvPr id="0" name=""/>
        <dsp:cNvSpPr/>
      </dsp:nvSpPr>
      <dsp:spPr>
        <a:xfrm>
          <a:off x="364601" y="2050971"/>
          <a:ext cx="1084134" cy="1084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Lack of confidence in ability </a:t>
          </a:r>
        </a:p>
      </dsp:txBody>
      <dsp:txXfrm>
        <a:off x="364601" y="2050971"/>
        <a:ext cx="1084134" cy="1084134"/>
      </dsp:txXfrm>
    </dsp:sp>
    <dsp:sp modelId="{8F454F01-5137-4C6B-83DE-26A87B144DD3}">
      <dsp:nvSpPr>
        <dsp:cNvPr id="0" name=""/>
        <dsp:cNvSpPr/>
      </dsp:nvSpPr>
      <dsp:spPr>
        <a:xfrm>
          <a:off x="589243" y="-345"/>
          <a:ext cx="4070469" cy="4070469"/>
        </a:xfrm>
        <a:prstGeom prst="circularArrow">
          <a:avLst>
            <a:gd name="adj1" fmla="val 5194"/>
            <a:gd name="adj2" fmla="val 335440"/>
            <a:gd name="adj3" fmla="val 12300011"/>
            <a:gd name="adj4" fmla="val 10769390"/>
            <a:gd name="adj5" fmla="val 605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EE9DF2-9798-497F-B261-BA14803DC79E}">
      <dsp:nvSpPr>
        <dsp:cNvPr id="0" name=""/>
        <dsp:cNvSpPr/>
      </dsp:nvSpPr>
      <dsp:spPr>
        <a:xfrm>
          <a:off x="1020746" y="31566"/>
          <a:ext cx="1084134" cy="1084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Stronger feeling that the test is threatening</a:t>
          </a:r>
        </a:p>
      </dsp:txBody>
      <dsp:txXfrm>
        <a:off x="1020746" y="31566"/>
        <a:ext cx="1084134" cy="1084134"/>
      </dsp:txXfrm>
    </dsp:sp>
    <dsp:sp modelId="{53B9442E-05C5-4E48-A264-26DACDB68E85}">
      <dsp:nvSpPr>
        <dsp:cNvPr id="0" name=""/>
        <dsp:cNvSpPr/>
      </dsp:nvSpPr>
      <dsp:spPr>
        <a:xfrm>
          <a:off x="589243" y="-345"/>
          <a:ext cx="4070469" cy="4070469"/>
        </a:xfrm>
        <a:prstGeom prst="circularArrow">
          <a:avLst>
            <a:gd name="adj1" fmla="val 5194"/>
            <a:gd name="adj2" fmla="val 335440"/>
            <a:gd name="adj3" fmla="val 16867679"/>
            <a:gd name="adj4" fmla="val 15196881"/>
            <a:gd name="adj5" fmla="val 605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F9CD97-6259-4B56-A7D5-4DE321E53810}" type="datetimeFigureOut">
              <a:rPr lang="en-US" smtClean="0"/>
              <a:t>11/5/2020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F5CBFC-84E0-4015-9555-C6240FE1C9EA}" type="slidenum">
              <a:rPr lang="en-US" smtClean="0"/>
              <a:t>‹#›</a:t>
            </a:fld>
            <a:endParaRPr lang="en-US"/>
          </a:p>
        </p:txBody>
      </p:sp>
    </p:spTree>
    <p:extLst>
      <p:ext uri="{BB962C8B-B14F-4D97-AF65-F5344CB8AC3E}">
        <p14:creationId xmlns:p14="http://schemas.microsoft.com/office/powerpoint/2010/main" val="3430499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969AB0E-96E4-402D-85BB-DD14C92567E6}"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63F6CC-D7B5-4DF9-A157-4ABFB30E0B20}" type="slidenum">
              <a:rPr lang="en-US" smtClean="0"/>
              <a:t>‹#›</a:t>
            </a:fld>
            <a:endParaRPr lang="en-US"/>
          </a:p>
        </p:txBody>
      </p:sp>
    </p:spTree>
    <p:extLst>
      <p:ext uri="{BB962C8B-B14F-4D97-AF65-F5344CB8AC3E}">
        <p14:creationId xmlns:p14="http://schemas.microsoft.com/office/powerpoint/2010/main" val="3001523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69AB0E-96E4-402D-85BB-DD14C92567E6}"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63F6CC-D7B5-4DF9-A157-4ABFB30E0B20}" type="slidenum">
              <a:rPr lang="en-US" smtClean="0"/>
              <a:t>‹#›</a:t>
            </a:fld>
            <a:endParaRPr lang="en-US"/>
          </a:p>
        </p:txBody>
      </p:sp>
    </p:spTree>
    <p:extLst>
      <p:ext uri="{BB962C8B-B14F-4D97-AF65-F5344CB8AC3E}">
        <p14:creationId xmlns:p14="http://schemas.microsoft.com/office/powerpoint/2010/main" val="2755034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69AB0E-96E4-402D-85BB-DD14C92567E6}"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63F6CC-D7B5-4DF9-A157-4ABFB30E0B20}" type="slidenum">
              <a:rPr lang="en-US" smtClean="0"/>
              <a:t>‹#›</a:t>
            </a:fld>
            <a:endParaRPr lang="en-US"/>
          </a:p>
        </p:txBody>
      </p:sp>
    </p:spTree>
    <p:extLst>
      <p:ext uri="{BB962C8B-B14F-4D97-AF65-F5344CB8AC3E}">
        <p14:creationId xmlns:p14="http://schemas.microsoft.com/office/powerpoint/2010/main" val="2046793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69AB0E-96E4-402D-85BB-DD14C92567E6}"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63F6CC-D7B5-4DF9-A157-4ABFB30E0B20}" type="slidenum">
              <a:rPr lang="en-US" smtClean="0"/>
              <a:t>‹#›</a:t>
            </a:fld>
            <a:endParaRPr lang="en-US"/>
          </a:p>
        </p:txBody>
      </p:sp>
    </p:spTree>
    <p:extLst>
      <p:ext uri="{BB962C8B-B14F-4D97-AF65-F5344CB8AC3E}">
        <p14:creationId xmlns:p14="http://schemas.microsoft.com/office/powerpoint/2010/main" val="2443583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69AB0E-96E4-402D-85BB-DD14C92567E6}"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63F6CC-D7B5-4DF9-A157-4ABFB30E0B20}" type="slidenum">
              <a:rPr lang="en-US" smtClean="0"/>
              <a:t>‹#›</a:t>
            </a:fld>
            <a:endParaRPr lang="en-US"/>
          </a:p>
        </p:txBody>
      </p:sp>
    </p:spTree>
    <p:extLst>
      <p:ext uri="{BB962C8B-B14F-4D97-AF65-F5344CB8AC3E}">
        <p14:creationId xmlns:p14="http://schemas.microsoft.com/office/powerpoint/2010/main" val="578809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69AB0E-96E4-402D-85BB-DD14C92567E6}"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63F6CC-D7B5-4DF9-A157-4ABFB30E0B20}" type="slidenum">
              <a:rPr lang="en-US" smtClean="0"/>
              <a:t>‹#›</a:t>
            </a:fld>
            <a:endParaRPr lang="en-US"/>
          </a:p>
        </p:txBody>
      </p:sp>
    </p:spTree>
    <p:extLst>
      <p:ext uri="{BB962C8B-B14F-4D97-AF65-F5344CB8AC3E}">
        <p14:creationId xmlns:p14="http://schemas.microsoft.com/office/powerpoint/2010/main" val="2476604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69AB0E-96E4-402D-85BB-DD14C92567E6}" type="datetimeFigureOut">
              <a:rPr lang="en-US" smtClean="0"/>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63F6CC-D7B5-4DF9-A157-4ABFB30E0B20}" type="slidenum">
              <a:rPr lang="en-US" smtClean="0"/>
              <a:t>‹#›</a:t>
            </a:fld>
            <a:endParaRPr lang="en-US"/>
          </a:p>
        </p:txBody>
      </p:sp>
    </p:spTree>
    <p:extLst>
      <p:ext uri="{BB962C8B-B14F-4D97-AF65-F5344CB8AC3E}">
        <p14:creationId xmlns:p14="http://schemas.microsoft.com/office/powerpoint/2010/main" val="2835856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69AB0E-96E4-402D-85BB-DD14C92567E6}" type="datetimeFigureOut">
              <a:rPr lang="en-US" smtClean="0"/>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63F6CC-D7B5-4DF9-A157-4ABFB30E0B20}" type="slidenum">
              <a:rPr lang="en-US" smtClean="0"/>
              <a:t>‹#›</a:t>
            </a:fld>
            <a:endParaRPr lang="en-US"/>
          </a:p>
        </p:txBody>
      </p:sp>
    </p:spTree>
    <p:extLst>
      <p:ext uri="{BB962C8B-B14F-4D97-AF65-F5344CB8AC3E}">
        <p14:creationId xmlns:p14="http://schemas.microsoft.com/office/powerpoint/2010/main" val="1835903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69AB0E-96E4-402D-85BB-DD14C92567E6}" type="datetimeFigureOut">
              <a:rPr lang="en-US" smtClean="0"/>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63F6CC-D7B5-4DF9-A157-4ABFB30E0B20}" type="slidenum">
              <a:rPr lang="en-US" smtClean="0"/>
              <a:t>‹#›</a:t>
            </a:fld>
            <a:endParaRPr lang="en-US"/>
          </a:p>
        </p:txBody>
      </p:sp>
    </p:spTree>
    <p:extLst>
      <p:ext uri="{BB962C8B-B14F-4D97-AF65-F5344CB8AC3E}">
        <p14:creationId xmlns:p14="http://schemas.microsoft.com/office/powerpoint/2010/main" val="300510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69AB0E-96E4-402D-85BB-DD14C92567E6}"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63F6CC-D7B5-4DF9-A157-4ABFB30E0B20}" type="slidenum">
              <a:rPr lang="en-US" smtClean="0"/>
              <a:t>‹#›</a:t>
            </a:fld>
            <a:endParaRPr lang="en-US"/>
          </a:p>
        </p:txBody>
      </p:sp>
    </p:spTree>
    <p:extLst>
      <p:ext uri="{BB962C8B-B14F-4D97-AF65-F5344CB8AC3E}">
        <p14:creationId xmlns:p14="http://schemas.microsoft.com/office/powerpoint/2010/main" val="3912154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69AB0E-96E4-402D-85BB-DD14C92567E6}"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63F6CC-D7B5-4DF9-A157-4ABFB30E0B20}" type="slidenum">
              <a:rPr lang="en-US" smtClean="0"/>
              <a:t>‹#›</a:t>
            </a:fld>
            <a:endParaRPr lang="en-US"/>
          </a:p>
        </p:txBody>
      </p:sp>
    </p:spTree>
    <p:extLst>
      <p:ext uri="{BB962C8B-B14F-4D97-AF65-F5344CB8AC3E}">
        <p14:creationId xmlns:p14="http://schemas.microsoft.com/office/powerpoint/2010/main" val="265269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69AB0E-96E4-402D-85BB-DD14C92567E6}" type="datetimeFigureOut">
              <a:rPr lang="en-US" smtClean="0"/>
              <a:t>11/5/2020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63F6CC-D7B5-4DF9-A157-4ABFB30E0B20}" type="slidenum">
              <a:rPr lang="en-US" smtClean="0"/>
              <a:t>‹#›</a:t>
            </a:fld>
            <a:endParaRPr lang="en-US"/>
          </a:p>
        </p:txBody>
      </p:sp>
    </p:spTree>
    <p:extLst>
      <p:ext uri="{BB962C8B-B14F-4D97-AF65-F5344CB8AC3E}">
        <p14:creationId xmlns:p14="http://schemas.microsoft.com/office/powerpoint/2010/main" val="1766732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CUbeQ7Q3s2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7705817" y="648959"/>
            <a:ext cx="4305670" cy="6004559"/>
          </a:xfrm>
          <a:prstGeom prst="roundRect">
            <a:avLst/>
          </a:prstGeom>
          <a:no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b">
            <a:normAutofit/>
          </a:bodyPr>
          <a:lstStyle/>
          <a:p>
            <a:pPr algn="ctr">
              <a:lnSpc>
                <a:spcPct val="90000"/>
              </a:lnSpc>
              <a:spcBef>
                <a:spcPct val="0"/>
              </a:spcBef>
              <a:spcAft>
                <a:spcPts val="600"/>
              </a:spcAft>
            </a:pPr>
            <a:r>
              <a:rPr lang="en-US" sz="6000" kern="1200" dirty="0">
                <a:solidFill>
                  <a:srgbClr val="0070C0"/>
                </a:solidFill>
                <a:latin typeface="+mj-lt"/>
                <a:ea typeface="+mj-ea"/>
                <a:cs typeface="+mj-cs"/>
              </a:rPr>
              <a:t>Pathway to Success </a:t>
            </a:r>
          </a:p>
          <a:p>
            <a:pPr algn="ctr">
              <a:lnSpc>
                <a:spcPct val="90000"/>
              </a:lnSpc>
              <a:spcBef>
                <a:spcPct val="0"/>
              </a:spcBef>
              <a:spcAft>
                <a:spcPts val="600"/>
              </a:spcAft>
            </a:pPr>
            <a:endParaRPr lang="en-US" sz="6000" dirty="0">
              <a:solidFill>
                <a:srgbClr val="0070C0"/>
              </a:solidFill>
              <a:latin typeface="+mj-lt"/>
              <a:ea typeface="+mj-ea"/>
              <a:cs typeface="+mj-cs"/>
            </a:endParaRPr>
          </a:p>
          <a:p>
            <a:pPr algn="ctr">
              <a:lnSpc>
                <a:spcPct val="90000"/>
              </a:lnSpc>
              <a:spcBef>
                <a:spcPct val="0"/>
              </a:spcBef>
              <a:spcAft>
                <a:spcPts val="600"/>
              </a:spcAft>
            </a:pPr>
            <a:r>
              <a:rPr lang="en-US" sz="2800" kern="1200" dirty="0">
                <a:solidFill>
                  <a:srgbClr val="0070C0"/>
                </a:solidFill>
                <a:latin typeface="+mj-lt"/>
                <a:ea typeface="+mj-ea"/>
                <a:cs typeface="+mj-cs"/>
              </a:rPr>
              <a:t>Fall 2020 Online Forum</a:t>
            </a:r>
          </a:p>
          <a:p>
            <a:pPr algn="ctr">
              <a:lnSpc>
                <a:spcPct val="90000"/>
              </a:lnSpc>
              <a:spcBef>
                <a:spcPct val="0"/>
              </a:spcBef>
              <a:spcAft>
                <a:spcPts val="600"/>
              </a:spcAft>
            </a:pPr>
            <a:r>
              <a:rPr lang="en-US" dirty="0">
                <a:solidFill>
                  <a:srgbClr val="0070C0"/>
                </a:solidFill>
                <a:latin typeface="+mj-lt"/>
                <a:ea typeface="+mj-ea"/>
                <a:cs typeface="+mj-cs"/>
              </a:rPr>
              <a:t>Saturday, November 7, 2020</a:t>
            </a:r>
            <a:endParaRPr lang="en-US" kern="1200" dirty="0">
              <a:solidFill>
                <a:srgbClr val="0070C0"/>
              </a:solidFill>
              <a:latin typeface="+mj-lt"/>
              <a:ea typeface="+mj-ea"/>
              <a:cs typeface="+mj-cs"/>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8800" r="8800"/>
          <a:stretch/>
        </p:blipFill>
        <p:spPr bwMode="auto">
          <a:xfrm>
            <a:off x="20" y="10"/>
            <a:ext cx="7534636"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139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6096001" y="648820"/>
            <a:ext cx="5746995" cy="5712223"/>
            <a:chOff x="6003235" y="542803"/>
            <a:chExt cx="5746995" cy="5712223"/>
          </a:xfrm>
        </p:grpSpPr>
        <p:pic>
          <p:nvPicPr>
            <p:cNvPr id="7" name="Picture 6"/>
            <p:cNvPicPr>
              <a:picLocks noChangeAspect="1"/>
            </p:cNvPicPr>
            <p:nvPr/>
          </p:nvPicPr>
          <p:blipFill rotWithShape="1">
            <a:blip r:embed="rId2"/>
            <a:srcRect l="6609" t="6672" r="9887" b="4504"/>
            <a:stretch/>
          </p:blipFill>
          <p:spPr>
            <a:xfrm>
              <a:off x="6003235" y="542803"/>
              <a:ext cx="5746995" cy="5712223"/>
            </a:xfrm>
            <a:prstGeom prst="rect">
              <a:avLst/>
            </a:prstGeom>
          </p:spPr>
        </p:pic>
        <p:sp>
          <p:nvSpPr>
            <p:cNvPr id="9" name="Rectangle 8"/>
            <p:cNvSpPr/>
            <p:nvPr/>
          </p:nvSpPr>
          <p:spPr>
            <a:xfrm>
              <a:off x="9044983" y="2075949"/>
              <a:ext cx="1727470" cy="13229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“I really want to do well on this assignment.”</a:t>
              </a:r>
            </a:p>
          </p:txBody>
        </p:sp>
        <p:sp>
          <p:nvSpPr>
            <p:cNvPr id="10" name="Rectangle 9"/>
            <p:cNvSpPr/>
            <p:nvPr/>
          </p:nvSpPr>
          <p:spPr>
            <a:xfrm>
              <a:off x="6758079" y="2061568"/>
              <a:ext cx="1938787" cy="13229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“Do this assignment for extra credit.”</a:t>
              </a:r>
            </a:p>
          </p:txBody>
        </p:sp>
        <p:sp>
          <p:nvSpPr>
            <p:cNvPr id="11" name="Rectangle 10"/>
            <p:cNvSpPr/>
            <p:nvPr/>
          </p:nvSpPr>
          <p:spPr>
            <a:xfrm>
              <a:off x="6758079" y="4158297"/>
              <a:ext cx="2014734" cy="13229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“Do this assignment or you will fail.”</a:t>
              </a:r>
            </a:p>
          </p:txBody>
        </p:sp>
        <p:sp>
          <p:nvSpPr>
            <p:cNvPr id="12" name="Rectangle 11"/>
            <p:cNvSpPr/>
            <p:nvPr/>
          </p:nvSpPr>
          <p:spPr>
            <a:xfrm>
              <a:off x="8910803" y="4033405"/>
              <a:ext cx="1937597" cy="1447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“I really want to don’t want to do this assignment.”</a:t>
              </a:r>
            </a:p>
          </p:txBody>
        </p:sp>
      </p:grpSp>
      <p:sp>
        <p:nvSpPr>
          <p:cNvPr id="3" name="Rectangle 2"/>
          <p:cNvSpPr/>
          <p:nvPr/>
        </p:nvSpPr>
        <p:spPr>
          <a:xfrm>
            <a:off x="0" y="138898"/>
            <a:ext cx="6383249" cy="769441"/>
          </a:xfrm>
          <a:prstGeom prst="rect">
            <a:avLst/>
          </a:prstGeom>
          <a:noFill/>
        </p:spPr>
        <p:txBody>
          <a:bodyPr wrap="squar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latin typeface="+mj-lt"/>
              </a:rPr>
              <a:t>Find Your Motivation!</a:t>
            </a:r>
          </a:p>
        </p:txBody>
      </p:sp>
      <p:sp>
        <p:nvSpPr>
          <p:cNvPr id="5" name="TextBox 4"/>
          <p:cNvSpPr txBox="1"/>
          <p:nvPr/>
        </p:nvSpPr>
        <p:spPr>
          <a:xfrm>
            <a:off x="281991" y="1029967"/>
            <a:ext cx="6101260" cy="830997"/>
          </a:xfrm>
          <a:prstGeom prst="rect">
            <a:avLst/>
          </a:prstGeom>
          <a:noFill/>
        </p:spPr>
        <p:txBody>
          <a:bodyPr wrap="square" rtlCol="0">
            <a:spAutoFit/>
          </a:bodyPr>
          <a:lstStyle/>
          <a:p>
            <a:r>
              <a:rPr lang="en-US" sz="2400" b="1" dirty="0">
                <a:latin typeface="Century Gothic" panose="020B0502020202020204" pitchFamily="34" charset="0"/>
              </a:rPr>
              <a:t>Be clear about why you want to get good grades</a:t>
            </a:r>
            <a:r>
              <a:rPr lang="en-US" sz="2400" dirty="0">
                <a:latin typeface="Century Gothic" panose="020B0502020202020204" pitchFamily="34" charset="0"/>
              </a:rPr>
              <a:t>:</a:t>
            </a:r>
          </a:p>
        </p:txBody>
      </p:sp>
      <p:sp>
        <p:nvSpPr>
          <p:cNvPr id="6" name="TextBox 5"/>
          <p:cNvSpPr txBox="1"/>
          <p:nvPr/>
        </p:nvSpPr>
        <p:spPr>
          <a:xfrm>
            <a:off x="499825" y="1982592"/>
            <a:ext cx="5117193" cy="1200329"/>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Century Gothic" panose="020B0502020202020204" pitchFamily="34" charset="0"/>
              </a:rPr>
              <a:t>I  want to get into a good school/program</a:t>
            </a:r>
          </a:p>
          <a:p>
            <a:pPr marL="342900" indent="-342900">
              <a:buFont typeface="Arial" panose="020B0604020202020204" pitchFamily="34" charset="0"/>
              <a:buChar char="•"/>
            </a:pPr>
            <a:r>
              <a:rPr lang="en-US" dirty="0">
                <a:latin typeface="Century Gothic" panose="020B0502020202020204" pitchFamily="34" charset="0"/>
              </a:rPr>
              <a:t>I want to have a meaningful career</a:t>
            </a:r>
          </a:p>
          <a:p>
            <a:pPr marL="342900" indent="-342900">
              <a:buFont typeface="Arial" panose="020B0604020202020204" pitchFamily="34" charset="0"/>
              <a:buChar char="•"/>
            </a:pPr>
            <a:r>
              <a:rPr lang="en-US" dirty="0">
                <a:latin typeface="Century Gothic" panose="020B0502020202020204" pitchFamily="34" charset="0"/>
              </a:rPr>
              <a:t>I want to know that I gave it my best shot</a:t>
            </a:r>
          </a:p>
        </p:txBody>
      </p:sp>
      <p:sp>
        <p:nvSpPr>
          <p:cNvPr id="14" name="TextBox 13"/>
          <p:cNvSpPr txBox="1"/>
          <p:nvPr/>
        </p:nvSpPr>
        <p:spPr>
          <a:xfrm>
            <a:off x="1466201" y="3504931"/>
            <a:ext cx="2834919" cy="3170099"/>
          </a:xfrm>
          <a:prstGeom prst="rect">
            <a:avLst/>
          </a:prstGeom>
          <a:noFill/>
        </p:spPr>
        <p:txBody>
          <a:bodyPr wrap="square" rtlCol="0">
            <a:spAutoFit/>
          </a:bodyPr>
          <a:lstStyle/>
          <a:p>
            <a:r>
              <a:rPr lang="en-US" sz="2000" dirty="0">
                <a:solidFill>
                  <a:srgbClr val="FF0000"/>
                </a:solidFill>
                <a:latin typeface="Century Gothic" panose="020B0502020202020204" pitchFamily="34" charset="0"/>
              </a:rPr>
              <a:t>If you have time to procrastinate, study!</a:t>
            </a:r>
          </a:p>
          <a:p>
            <a:endParaRPr lang="en-US" sz="2000" dirty="0">
              <a:solidFill>
                <a:srgbClr val="FF0000"/>
              </a:solidFill>
              <a:latin typeface="Century Gothic" panose="020B0502020202020204" pitchFamily="34" charset="0"/>
            </a:endParaRPr>
          </a:p>
          <a:p>
            <a:r>
              <a:rPr lang="en-US" sz="2000" dirty="0">
                <a:solidFill>
                  <a:srgbClr val="FF0000"/>
                </a:solidFill>
                <a:latin typeface="Century Gothic" panose="020B0502020202020204" pitchFamily="34" charset="0"/>
              </a:rPr>
              <a:t>You have limited time to study before your exams. </a:t>
            </a:r>
          </a:p>
          <a:p>
            <a:endParaRPr lang="en-US" sz="2000" dirty="0">
              <a:solidFill>
                <a:srgbClr val="FF0000"/>
              </a:solidFill>
              <a:latin typeface="Century Gothic" panose="020B0502020202020204" pitchFamily="34" charset="0"/>
            </a:endParaRPr>
          </a:p>
          <a:p>
            <a:r>
              <a:rPr lang="en-US" sz="2000" dirty="0">
                <a:solidFill>
                  <a:srgbClr val="FF0000"/>
                </a:solidFill>
                <a:latin typeface="Century Gothic" panose="020B0502020202020204" pitchFamily="34" charset="0"/>
              </a:rPr>
              <a:t>You have plenty of time after the exam to make excuses.</a:t>
            </a:r>
          </a:p>
        </p:txBody>
      </p:sp>
    </p:spTree>
    <p:extLst>
      <p:ext uri="{BB962C8B-B14F-4D97-AF65-F5344CB8AC3E}">
        <p14:creationId xmlns:p14="http://schemas.microsoft.com/office/powerpoint/2010/main" val="2091540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3252"/>
            <a:ext cx="10204174" cy="738664"/>
          </a:xfrm>
          <a:prstGeom prst="rect">
            <a:avLst/>
          </a:prstGeom>
          <a:noFill/>
        </p:spPr>
        <p:txBody>
          <a:bodyPr wrap="square" lIns="91440" tIns="45720" rIns="91440" bIns="45720">
            <a:spAutoFit/>
          </a:bodyPr>
          <a:lstStyle/>
          <a:p>
            <a:pPr algn="ctr"/>
            <a:r>
              <a:rPr lang="en-US" sz="4200" b="1" dirty="0">
                <a:ln w="22225">
                  <a:solidFill>
                    <a:schemeClr val="accent2"/>
                  </a:solidFill>
                  <a:prstDash val="solid"/>
                </a:ln>
                <a:solidFill>
                  <a:schemeClr val="accent2">
                    <a:lumMod val="40000"/>
                    <a:lumOff val="60000"/>
                  </a:schemeClr>
                </a:solidFill>
                <a:latin typeface="+mj-lt"/>
              </a:rPr>
              <a:t>Attack the Questions: General Approach</a:t>
            </a:r>
            <a:endParaRPr lang="en-US" sz="4200" b="1" cap="none" spc="0" dirty="0">
              <a:ln w="22225">
                <a:solidFill>
                  <a:schemeClr val="accent2"/>
                </a:solidFill>
                <a:prstDash val="solid"/>
              </a:ln>
              <a:solidFill>
                <a:schemeClr val="accent2">
                  <a:lumMod val="40000"/>
                  <a:lumOff val="60000"/>
                </a:schemeClr>
              </a:solidFill>
              <a:effectLst/>
              <a:latin typeface="+mj-lt"/>
            </a:endParaRPr>
          </a:p>
        </p:txBody>
      </p:sp>
      <p:sp>
        <p:nvSpPr>
          <p:cNvPr id="3" name="TextBox 2"/>
          <p:cNvSpPr txBox="1"/>
          <p:nvPr/>
        </p:nvSpPr>
        <p:spPr>
          <a:xfrm>
            <a:off x="542924" y="1138227"/>
            <a:ext cx="5893779" cy="4708981"/>
          </a:xfrm>
          <a:prstGeom prst="rect">
            <a:avLst/>
          </a:prstGeom>
          <a:noFill/>
        </p:spPr>
        <p:txBody>
          <a:bodyPr wrap="square" rtlCol="0">
            <a:spAutoFit/>
          </a:bodyPr>
          <a:lstStyle/>
          <a:p>
            <a:pPr marL="457200" indent="-457200">
              <a:buAutoNum type="arabicParenR"/>
            </a:pPr>
            <a:r>
              <a:rPr lang="en-US" sz="2000" dirty="0">
                <a:latin typeface="Century Gothic" panose="020B0502020202020204" pitchFamily="34" charset="0"/>
              </a:rPr>
              <a:t>Read the question WORD FOR WORD</a:t>
            </a:r>
          </a:p>
          <a:p>
            <a:pPr marL="914400" lvl="1" indent="-457200">
              <a:buFont typeface="+mj-lt"/>
              <a:buAutoNum type="alphaLcPeriod"/>
            </a:pPr>
            <a:r>
              <a:rPr lang="en-US" sz="2000" dirty="0">
                <a:latin typeface="Century Gothic" panose="020B0502020202020204" pitchFamily="34" charset="0"/>
              </a:rPr>
              <a:t>Note any key words in the question: </a:t>
            </a:r>
            <a:r>
              <a:rPr lang="en-US" sz="2000" dirty="0">
                <a:solidFill>
                  <a:srgbClr val="FF0000"/>
                </a:solidFill>
                <a:latin typeface="Century Gothic" panose="020B0502020202020204" pitchFamily="34" charset="0"/>
              </a:rPr>
              <a:t>ex. LEAST, EXCEPT, NOT Qs</a:t>
            </a:r>
            <a:endParaRPr lang="en-US" sz="2000" dirty="0">
              <a:latin typeface="Century Gothic" panose="020B0502020202020204" pitchFamily="34" charset="0"/>
            </a:endParaRPr>
          </a:p>
          <a:p>
            <a:pPr marL="914400" lvl="1" indent="-457200">
              <a:buFont typeface="+mj-lt"/>
              <a:buAutoNum type="alphaLcPeriod"/>
            </a:pPr>
            <a:r>
              <a:rPr lang="en-US" sz="2000" dirty="0">
                <a:latin typeface="Century Gothic" panose="020B0502020202020204" pitchFamily="34" charset="0"/>
              </a:rPr>
              <a:t>Reword the question in your own words – Make sure you know what the question is actually asking</a:t>
            </a:r>
          </a:p>
          <a:p>
            <a:pPr marL="914400" lvl="1" indent="-457200">
              <a:buFont typeface="+mj-lt"/>
              <a:buAutoNum type="alphaLcPeriod"/>
            </a:pPr>
            <a:r>
              <a:rPr lang="en-US" sz="2000" dirty="0">
                <a:latin typeface="Century Gothic" panose="020B0502020202020204" pitchFamily="34" charset="0"/>
              </a:rPr>
              <a:t>What concept is this question testing?  What do you know about this concept?</a:t>
            </a:r>
          </a:p>
          <a:p>
            <a:pPr lvl="1"/>
            <a:endParaRPr lang="en-US" sz="2000" dirty="0">
              <a:latin typeface="Century Gothic" panose="020B0502020202020204" pitchFamily="34" charset="0"/>
            </a:endParaRPr>
          </a:p>
          <a:p>
            <a:pPr lvl="1"/>
            <a:endParaRPr lang="en-US" sz="2000" dirty="0">
              <a:latin typeface="Century Gothic" panose="020B0502020202020204" pitchFamily="34" charset="0"/>
            </a:endParaRPr>
          </a:p>
          <a:p>
            <a:pPr marL="457200" indent="-457200">
              <a:buAutoNum type="arabicParenR"/>
            </a:pPr>
            <a:r>
              <a:rPr lang="en-US" sz="2000" dirty="0">
                <a:latin typeface="Century Gothic" panose="020B0502020202020204" pitchFamily="34" charset="0"/>
              </a:rPr>
              <a:t>POE = Process of elimination</a:t>
            </a:r>
          </a:p>
          <a:p>
            <a:pPr marL="914400" lvl="1" indent="-457200">
              <a:buFont typeface="+mj-lt"/>
              <a:buAutoNum type="alphaLcPeriod"/>
            </a:pPr>
            <a:r>
              <a:rPr lang="en-US" sz="2000" dirty="0">
                <a:latin typeface="Century Gothic" panose="020B0502020202020204" pitchFamily="34" charset="0"/>
              </a:rPr>
              <a:t>Ball-parking answers</a:t>
            </a:r>
          </a:p>
          <a:p>
            <a:pPr marL="914400" lvl="1" indent="-457200">
              <a:buFont typeface="+mj-lt"/>
              <a:buAutoNum type="alphaLcPeriod"/>
            </a:pPr>
            <a:r>
              <a:rPr lang="en-US" sz="2000" dirty="0">
                <a:latin typeface="Century Gothic" panose="020B0502020202020204" pitchFamily="34" charset="0"/>
              </a:rPr>
              <a:t>Does the answer actually answer the question?</a:t>
            </a:r>
          </a:p>
        </p:txBody>
      </p:sp>
      <p:pic>
        <p:nvPicPr>
          <p:cNvPr id="4" name="Picture 3"/>
          <p:cNvPicPr>
            <a:picLocks noChangeAspect="1"/>
          </p:cNvPicPr>
          <p:nvPr/>
        </p:nvPicPr>
        <p:blipFill>
          <a:blip r:embed="rId2"/>
          <a:stretch>
            <a:fillRect/>
          </a:stretch>
        </p:blipFill>
        <p:spPr>
          <a:xfrm>
            <a:off x="7116418" y="751916"/>
            <a:ext cx="4532658" cy="5875668"/>
          </a:xfrm>
          <a:prstGeom prst="rect">
            <a:avLst/>
          </a:prstGeom>
          <a:solidFill>
            <a:schemeClr val="bg1"/>
          </a:solidFill>
        </p:spPr>
      </p:pic>
      <p:sp>
        <p:nvSpPr>
          <p:cNvPr id="5" name="Rectangle 4"/>
          <p:cNvSpPr/>
          <p:nvPr/>
        </p:nvSpPr>
        <p:spPr>
          <a:xfrm>
            <a:off x="8030817" y="3909391"/>
            <a:ext cx="3405809" cy="6758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Comic Sans MS" panose="030F0702030302020204" pitchFamily="66" charset="0"/>
              </a:rPr>
              <a:t>Label your units! And watch your exponents!</a:t>
            </a:r>
          </a:p>
        </p:txBody>
      </p:sp>
    </p:spTree>
    <p:extLst>
      <p:ext uri="{BB962C8B-B14F-4D97-AF65-F5344CB8AC3E}">
        <p14:creationId xmlns:p14="http://schemas.microsoft.com/office/powerpoint/2010/main" val="3511810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6563" t="3938" r="4075" b="35893"/>
          <a:stretch/>
        </p:blipFill>
        <p:spPr bwMode="auto">
          <a:xfrm>
            <a:off x="5930127" y="1495767"/>
            <a:ext cx="5009558" cy="24225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exam running out of 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165" y="1396350"/>
            <a:ext cx="4876800" cy="21526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53327" y="1126435"/>
            <a:ext cx="1234633" cy="369332"/>
          </a:xfrm>
          <a:prstGeom prst="rect">
            <a:avLst/>
          </a:prstGeom>
          <a:noFill/>
        </p:spPr>
        <p:txBody>
          <a:bodyPr wrap="none" rtlCol="0">
            <a:spAutoFit/>
          </a:bodyPr>
          <a:lstStyle/>
          <a:p>
            <a:r>
              <a:rPr lang="en-US" b="1" dirty="0">
                <a:solidFill>
                  <a:srgbClr val="0070C0"/>
                </a:solidFill>
                <a:latin typeface="Century Gothic" panose="020B0502020202020204" pitchFamily="34" charset="0"/>
              </a:rPr>
              <a:t>Typically:</a:t>
            </a:r>
          </a:p>
        </p:txBody>
      </p:sp>
      <p:sp>
        <p:nvSpPr>
          <p:cNvPr id="5" name="Rectangle 4"/>
          <p:cNvSpPr/>
          <p:nvPr/>
        </p:nvSpPr>
        <p:spPr>
          <a:xfrm>
            <a:off x="0" y="104638"/>
            <a:ext cx="11131825" cy="769441"/>
          </a:xfrm>
          <a:prstGeom prst="rect">
            <a:avLst/>
          </a:prstGeom>
          <a:noFill/>
        </p:spPr>
        <p:txBody>
          <a:bodyPr wrap="square" lIns="91440" tIns="45720" rIns="91440" bIns="45720">
            <a:spAutoFit/>
          </a:bodyPr>
          <a:lstStyle/>
          <a:p>
            <a:pPr algn="ctr"/>
            <a:r>
              <a:rPr lang="en-US" sz="4400" b="1" dirty="0">
                <a:ln w="22225">
                  <a:solidFill>
                    <a:schemeClr val="accent2"/>
                  </a:solidFill>
                  <a:prstDash val="solid"/>
                </a:ln>
                <a:solidFill>
                  <a:schemeClr val="accent2">
                    <a:lumMod val="40000"/>
                    <a:lumOff val="60000"/>
                  </a:schemeClr>
                </a:solidFill>
                <a:latin typeface="+mj-lt"/>
              </a:rPr>
              <a:t>Anatomy of Multiple Choice Answer Choices</a:t>
            </a:r>
            <a:endParaRPr lang="en-US" sz="4400" b="1" cap="none" spc="0" dirty="0">
              <a:ln w="22225">
                <a:solidFill>
                  <a:schemeClr val="accent2"/>
                </a:solidFill>
                <a:prstDash val="solid"/>
              </a:ln>
              <a:solidFill>
                <a:schemeClr val="accent2">
                  <a:lumMod val="40000"/>
                  <a:lumOff val="60000"/>
                </a:schemeClr>
              </a:solidFill>
              <a:effectLst/>
              <a:latin typeface="+mj-lt"/>
            </a:endParaRPr>
          </a:p>
        </p:txBody>
      </p:sp>
      <p:sp>
        <p:nvSpPr>
          <p:cNvPr id="6" name="TextBox 5"/>
          <p:cNvSpPr txBox="1"/>
          <p:nvPr/>
        </p:nvSpPr>
        <p:spPr>
          <a:xfrm>
            <a:off x="5925330" y="1102358"/>
            <a:ext cx="1470274" cy="369332"/>
          </a:xfrm>
          <a:prstGeom prst="rect">
            <a:avLst/>
          </a:prstGeom>
          <a:noFill/>
        </p:spPr>
        <p:txBody>
          <a:bodyPr wrap="none" rtlCol="0">
            <a:spAutoFit/>
          </a:bodyPr>
          <a:lstStyle/>
          <a:p>
            <a:r>
              <a:rPr lang="en-US" b="1" dirty="0">
                <a:solidFill>
                  <a:srgbClr val="0070C0"/>
                </a:solidFill>
                <a:latin typeface="Century Gothic" panose="020B0502020202020204" pitchFamily="34" charset="0"/>
              </a:rPr>
              <a:t>Sometimes:</a:t>
            </a:r>
          </a:p>
        </p:txBody>
      </p:sp>
      <p:sp>
        <p:nvSpPr>
          <p:cNvPr id="7" name="TextBox 6"/>
          <p:cNvSpPr txBox="1"/>
          <p:nvPr/>
        </p:nvSpPr>
        <p:spPr>
          <a:xfrm>
            <a:off x="864036" y="4193434"/>
            <a:ext cx="6702163" cy="1785104"/>
          </a:xfrm>
          <a:prstGeom prst="rect">
            <a:avLst/>
          </a:prstGeom>
          <a:noFill/>
        </p:spPr>
        <p:txBody>
          <a:bodyPr wrap="square" rtlCol="0">
            <a:spAutoFit/>
          </a:bodyPr>
          <a:lstStyle/>
          <a:p>
            <a:pPr marL="342900" indent="-342900">
              <a:buFont typeface="Arial" panose="020B0604020202020204" pitchFamily="34" charset="0"/>
              <a:buChar char="•"/>
            </a:pPr>
            <a:r>
              <a:rPr lang="en-US" sz="2200" dirty="0">
                <a:solidFill>
                  <a:srgbClr val="FF0000"/>
                </a:solidFill>
                <a:latin typeface="Century Gothic" panose="020B0502020202020204" pitchFamily="34" charset="0"/>
              </a:rPr>
              <a:t>Don’t look for the “correct answer”</a:t>
            </a:r>
          </a:p>
          <a:p>
            <a:pPr marL="342900" indent="-342900">
              <a:buFont typeface="Arial" panose="020B0604020202020204" pitchFamily="34" charset="0"/>
              <a:buChar char="•"/>
            </a:pPr>
            <a:endParaRPr lang="en-US" sz="2200" dirty="0">
              <a:solidFill>
                <a:srgbClr val="FF0000"/>
              </a:solidFill>
              <a:latin typeface="Century Gothic" panose="020B0502020202020204" pitchFamily="34" charset="0"/>
            </a:endParaRPr>
          </a:p>
          <a:p>
            <a:pPr marL="342900" indent="-342900">
              <a:buFont typeface="Arial" panose="020B0604020202020204" pitchFamily="34" charset="0"/>
              <a:buChar char="•"/>
            </a:pPr>
            <a:r>
              <a:rPr lang="en-US" sz="2200" dirty="0">
                <a:solidFill>
                  <a:srgbClr val="FF0000"/>
                </a:solidFill>
                <a:latin typeface="Century Gothic" panose="020B0502020202020204" pitchFamily="34" charset="0"/>
              </a:rPr>
              <a:t>Look for the “least wrong answer”</a:t>
            </a:r>
          </a:p>
          <a:p>
            <a:pPr marL="342900" indent="-342900">
              <a:buFont typeface="Arial" panose="020B0604020202020204" pitchFamily="34" charset="0"/>
              <a:buChar char="•"/>
            </a:pPr>
            <a:endParaRPr lang="en-US" sz="2200" dirty="0">
              <a:solidFill>
                <a:srgbClr val="FF0000"/>
              </a:solidFill>
              <a:latin typeface="Century Gothic" panose="020B0502020202020204" pitchFamily="34" charset="0"/>
            </a:endParaRPr>
          </a:p>
          <a:p>
            <a:pPr marL="342900" indent="-342900">
              <a:buFont typeface="Arial" panose="020B0604020202020204" pitchFamily="34" charset="0"/>
              <a:buChar char="•"/>
            </a:pPr>
            <a:r>
              <a:rPr lang="en-US" sz="2200" dirty="0">
                <a:solidFill>
                  <a:srgbClr val="FF0000"/>
                </a:solidFill>
                <a:latin typeface="Century Gothic" panose="020B0502020202020204" pitchFamily="34" charset="0"/>
              </a:rPr>
              <a:t>Use process of elimination</a:t>
            </a:r>
          </a:p>
        </p:txBody>
      </p:sp>
    </p:spTree>
    <p:extLst>
      <p:ext uri="{BB962C8B-B14F-4D97-AF65-F5344CB8AC3E}">
        <p14:creationId xmlns:p14="http://schemas.microsoft.com/office/powerpoint/2010/main" val="2074199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2953" y="146417"/>
            <a:ext cx="8825947" cy="738664"/>
          </a:xfrm>
          <a:prstGeom prst="rect">
            <a:avLst/>
          </a:prstGeom>
          <a:noFill/>
        </p:spPr>
        <p:txBody>
          <a:bodyPr wrap="square" lIns="91440" tIns="45720" rIns="91440" bIns="45720">
            <a:spAutoFit/>
          </a:bodyPr>
          <a:lstStyle/>
          <a:p>
            <a:pPr algn="ctr"/>
            <a:r>
              <a:rPr lang="en-US" sz="4200" b="1" dirty="0">
                <a:ln w="22225">
                  <a:solidFill>
                    <a:schemeClr val="accent2"/>
                  </a:solidFill>
                  <a:prstDash val="solid"/>
                </a:ln>
                <a:solidFill>
                  <a:schemeClr val="accent2">
                    <a:lumMod val="40000"/>
                    <a:lumOff val="60000"/>
                  </a:schemeClr>
                </a:solidFill>
                <a:latin typeface="+mj-lt"/>
              </a:rPr>
              <a:t>Attack the Questions: Warm-up Qs</a:t>
            </a:r>
            <a:endParaRPr lang="en-US" sz="4200" b="1" cap="none" spc="0" dirty="0">
              <a:ln w="22225">
                <a:solidFill>
                  <a:schemeClr val="accent2"/>
                </a:solidFill>
                <a:prstDash val="solid"/>
              </a:ln>
              <a:solidFill>
                <a:schemeClr val="accent2">
                  <a:lumMod val="40000"/>
                  <a:lumOff val="60000"/>
                </a:schemeClr>
              </a:solidFill>
              <a:effectLst/>
              <a:latin typeface="+mj-lt"/>
            </a:endParaRPr>
          </a:p>
        </p:txBody>
      </p:sp>
      <p:sp>
        <p:nvSpPr>
          <p:cNvPr id="3" name="TextBox 2"/>
          <p:cNvSpPr txBox="1"/>
          <p:nvPr/>
        </p:nvSpPr>
        <p:spPr>
          <a:xfrm>
            <a:off x="2744918" y="1102001"/>
            <a:ext cx="6702163" cy="2462213"/>
          </a:xfrm>
          <a:prstGeom prst="rect">
            <a:avLst/>
          </a:prstGeom>
          <a:noFill/>
        </p:spPr>
        <p:txBody>
          <a:bodyPr wrap="square" rtlCol="0">
            <a:spAutoFit/>
          </a:bodyPr>
          <a:lstStyle/>
          <a:p>
            <a:pPr marL="457200" indent="-457200">
              <a:buAutoNum type="arabicParenR"/>
            </a:pPr>
            <a:r>
              <a:rPr lang="en-US" sz="2200" dirty="0">
                <a:latin typeface="Century Gothic" panose="020B0502020202020204" pitchFamily="34" charset="0"/>
              </a:rPr>
              <a:t>If you choose an answer to this question at random, what is the chance you will be correct?</a:t>
            </a:r>
          </a:p>
          <a:p>
            <a:pPr marL="914400" lvl="1" indent="-457200">
              <a:buFont typeface="+mj-lt"/>
              <a:buAutoNum type="alphaLcPeriod"/>
            </a:pPr>
            <a:r>
              <a:rPr lang="en-US" sz="2200" dirty="0">
                <a:latin typeface="Century Gothic" panose="020B0502020202020204" pitchFamily="34" charset="0"/>
              </a:rPr>
              <a:t>25%</a:t>
            </a:r>
          </a:p>
          <a:p>
            <a:pPr marL="914400" lvl="1" indent="-457200">
              <a:buFont typeface="+mj-lt"/>
              <a:buAutoNum type="alphaLcPeriod"/>
            </a:pPr>
            <a:r>
              <a:rPr lang="en-US" sz="2200" dirty="0">
                <a:latin typeface="Century Gothic" panose="020B0502020202020204" pitchFamily="34" charset="0"/>
              </a:rPr>
              <a:t>50%</a:t>
            </a:r>
          </a:p>
          <a:p>
            <a:pPr marL="914400" lvl="1" indent="-457200">
              <a:buFont typeface="+mj-lt"/>
              <a:buAutoNum type="alphaLcPeriod"/>
            </a:pPr>
            <a:r>
              <a:rPr lang="en-US" sz="2200" dirty="0">
                <a:latin typeface="Century Gothic" panose="020B0502020202020204" pitchFamily="34" charset="0"/>
              </a:rPr>
              <a:t>0%</a:t>
            </a:r>
          </a:p>
          <a:p>
            <a:pPr marL="914400" lvl="1" indent="-457200">
              <a:buFont typeface="+mj-lt"/>
              <a:buAutoNum type="alphaLcPeriod"/>
            </a:pPr>
            <a:r>
              <a:rPr lang="en-US" sz="2200" dirty="0">
                <a:latin typeface="Century Gothic" panose="020B0502020202020204" pitchFamily="34" charset="0"/>
              </a:rPr>
              <a:t>25%</a:t>
            </a:r>
          </a:p>
        </p:txBody>
      </p:sp>
      <p:sp>
        <p:nvSpPr>
          <p:cNvPr id="4" name="TextBox 3"/>
          <p:cNvSpPr txBox="1"/>
          <p:nvPr/>
        </p:nvSpPr>
        <p:spPr>
          <a:xfrm>
            <a:off x="228724" y="3701236"/>
            <a:ext cx="11234406"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FF0000"/>
                </a:solidFill>
                <a:latin typeface="Century Gothic" panose="020B0502020202020204" pitchFamily="34" charset="0"/>
              </a:rPr>
              <a:t>If I were to say 25% of the answers are correct, I can't be correct because the answers saying 25% make up 50% of the answers. </a:t>
            </a:r>
          </a:p>
          <a:p>
            <a:pPr marL="342900" indent="-342900">
              <a:buFont typeface="Arial" panose="020B0604020202020204" pitchFamily="34" charset="0"/>
              <a:buChar char="•"/>
            </a:pPr>
            <a:r>
              <a:rPr lang="en-US" sz="2000" dirty="0">
                <a:solidFill>
                  <a:srgbClr val="FF0000"/>
                </a:solidFill>
                <a:latin typeface="Century Gothic" panose="020B0502020202020204" pitchFamily="34" charset="0"/>
              </a:rPr>
              <a:t>If I were to say 50% of the answers are correct, I'd be wrong since it only makes up 25% of the answers. </a:t>
            </a:r>
          </a:p>
          <a:p>
            <a:pPr marL="342900" indent="-342900">
              <a:buFont typeface="Arial" panose="020B0604020202020204" pitchFamily="34" charset="0"/>
              <a:buChar char="•"/>
            </a:pPr>
            <a:r>
              <a:rPr lang="en-US" sz="2000" dirty="0">
                <a:solidFill>
                  <a:srgbClr val="FF0000"/>
                </a:solidFill>
                <a:latin typeface="Century Gothic" panose="020B0502020202020204" pitchFamily="34" charset="0"/>
              </a:rPr>
              <a:t>If I were to say 0%, I'd claim that none of the answers are correct, including the one I gave, making this answer wrong. Since the other answers are wrong as well, this means that 0% is correct, though, but if it's correct, it invalidates itself again, leading to an endless cycle.</a:t>
            </a:r>
          </a:p>
        </p:txBody>
      </p:sp>
    </p:spTree>
    <p:extLst>
      <p:ext uri="{BB962C8B-B14F-4D97-AF65-F5344CB8AC3E}">
        <p14:creationId xmlns:p14="http://schemas.microsoft.com/office/powerpoint/2010/main" val="383660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30888"/>
            <a:ext cx="11555894" cy="830997"/>
          </a:xfrm>
          <a:prstGeom prst="rect">
            <a:avLst/>
          </a:prstGeom>
          <a:noFill/>
        </p:spPr>
        <p:txBody>
          <a:bodyPr wrap="square" lIns="91440" tIns="45720" rIns="91440" bIns="45720">
            <a:spAutoFit/>
          </a:bodyPr>
          <a:lstStyle/>
          <a:p>
            <a:pPr algn="ctr"/>
            <a:r>
              <a:rPr lang="en-US" sz="4800" b="1" dirty="0">
                <a:ln w="22225">
                  <a:solidFill>
                    <a:schemeClr val="accent2"/>
                  </a:solidFill>
                  <a:prstDash val="solid"/>
                </a:ln>
                <a:solidFill>
                  <a:schemeClr val="accent2">
                    <a:lumMod val="40000"/>
                    <a:lumOff val="60000"/>
                  </a:schemeClr>
                </a:solidFill>
                <a:latin typeface="+mj-lt"/>
              </a:rPr>
              <a:t>General Biology 101 &amp; 102: General Tips</a:t>
            </a:r>
            <a:endParaRPr lang="en-US" sz="4800" b="1" cap="none" spc="0" dirty="0">
              <a:ln w="22225">
                <a:solidFill>
                  <a:schemeClr val="accent2"/>
                </a:solidFill>
                <a:prstDash val="solid"/>
              </a:ln>
              <a:solidFill>
                <a:schemeClr val="accent2">
                  <a:lumMod val="40000"/>
                  <a:lumOff val="60000"/>
                </a:schemeClr>
              </a:solidFill>
              <a:effectLst/>
              <a:latin typeface="+mj-lt"/>
            </a:endParaRPr>
          </a:p>
        </p:txBody>
      </p:sp>
      <p:sp>
        <p:nvSpPr>
          <p:cNvPr id="3" name="TextBox 2"/>
          <p:cNvSpPr txBox="1"/>
          <p:nvPr/>
        </p:nvSpPr>
        <p:spPr>
          <a:xfrm>
            <a:off x="757093" y="1376208"/>
            <a:ext cx="10473159" cy="4524315"/>
          </a:xfrm>
          <a:prstGeom prst="rect">
            <a:avLst/>
          </a:prstGeom>
          <a:noFill/>
        </p:spPr>
        <p:txBody>
          <a:bodyPr wrap="square" rtlCol="0">
            <a:spAutoFit/>
          </a:bodyPr>
          <a:lstStyle/>
          <a:p>
            <a:r>
              <a:rPr lang="en-US" sz="2400" dirty="0">
                <a:latin typeface="Century Gothic" panose="020B0502020202020204" pitchFamily="34" charset="0"/>
              </a:rPr>
              <a:t>Don’t just memorize terms and definitions</a:t>
            </a:r>
          </a:p>
          <a:p>
            <a:pPr marL="342900" indent="-342900">
              <a:buFont typeface="Arial" panose="020B0604020202020204" pitchFamily="34" charset="0"/>
              <a:buChar char="•"/>
            </a:pPr>
            <a:r>
              <a:rPr lang="en-US" sz="2400" dirty="0">
                <a:solidFill>
                  <a:srgbClr val="0070C0"/>
                </a:solidFill>
                <a:latin typeface="Century Gothic" panose="020B0502020202020204" pitchFamily="34" charset="0"/>
              </a:rPr>
              <a:t>On exam day, you will be expected to APPLY the concepts</a:t>
            </a:r>
          </a:p>
          <a:p>
            <a:endParaRPr lang="en-US" sz="2400" dirty="0">
              <a:latin typeface="Century Gothic" panose="020B0502020202020204" pitchFamily="34" charset="0"/>
            </a:endParaRPr>
          </a:p>
          <a:p>
            <a:r>
              <a:rPr lang="en-US" sz="2400" dirty="0">
                <a:latin typeface="Century Gothic" panose="020B0502020202020204" pitchFamily="34" charset="0"/>
              </a:rPr>
              <a:t>Generate your own application questions (you should already be doing this)</a:t>
            </a:r>
          </a:p>
          <a:p>
            <a:pPr marL="342900" indent="-342900">
              <a:buFont typeface="Arial" panose="020B0604020202020204" pitchFamily="34" charset="0"/>
              <a:buChar char="•"/>
            </a:pPr>
            <a:r>
              <a:rPr lang="en-US" sz="2400" dirty="0">
                <a:solidFill>
                  <a:srgbClr val="0070C0"/>
                </a:solidFill>
                <a:latin typeface="Century Gothic" panose="020B0502020202020204" pitchFamily="34" charset="0"/>
              </a:rPr>
              <a:t>Get into the mindset of the test writer.  If you had to test this concept, how would you go about doing so?</a:t>
            </a:r>
          </a:p>
          <a:p>
            <a:pPr marL="342900" indent="-342900">
              <a:buFont typeface="Arial" panose="020B0604020202020204" pitchFamily="34" charset="0"/>
              <a:buChar char="•"/>
            </a:pPr>
            <a:endParaRPr lang="en-US" sz="2400" dirty="0">
              <a:solidFill>
                <a:srgbClr val="0070C0"/>
              </a:solidFill>
              <a:latin typeface="Century Gothic" panose="020B0502020202020204" pitchFamily="34" charset="0"/>
            </a:endParaRPr>
          </a:p>
          <a:p>
            <a:r>
              <a:rPr lang="en-US" sz="2400" dirty="0">
                <a:latin typeface="Century Gothic" panose="020B0502020202020204" pitchFamily="34" charset="0"/>
              </a:rPr>
              <a:t>Recognition vs. Recall vs. Application questions</a:t>
            </a:r>
          </a:p>
          <a:p>
            <a:pPr marL="342900" indent="-342900">
              <a:buFont typeface="Arial" panose="020B0604020202020204" pitchFamily="34" charset="0"/>
              <a:buChar char="•"/>
            </a:pPr>
            <a:r>
              <a:rPr lang="en-US" sz="2400" dirty="0">
                <a:solidFill>
                  <a:srgbClr val="0070C0"/>
                </a:solidFill>
                <a:latin typeface="Century Gothic" panose="020B0502020202020204" pitchFamily="34" charset="0"/>
              </a:rPr>
              <a:t>There are very few recognition and recall questions on most exams</a:t>
            </a:r>
          </a:p>
          <a:p>
            <a:pPr marL="342900" indent="-342900">
              <a:buFont typeface="Arial" panose="020B0604020202020204" pitchFamily="34" charset="0"/>
              <a:buChar char="•"/>
            </a:pPr>
            <a:r>
              <a:rPr lang="en-US" sz="2400" dirty="0">
                <a:solidFill>
                  <a:srgbClr val="0070C0"/>
                </a:solidFill>
                <a:latin typeface="Century Gothic" panose="020B0502020202020204" pitchFamily="34" charset="0"/>
              </a:rPr>
              <a:t>Most of the questions are application questions</a:t>
            </a:r>
          </a:p>
          <a:p>
            <a:pPr marL="342900" indent="-342900">
              <a:buFont typeface="Arial" panose="020B0604020202020204" pitchFamily="34" charset="0"/>
              <a:buChar char="•"/>
            </a:pPr>
            <a:endParaRPr lang="en-US" sz="2400" dirty="0">
              <a:solidFill>
                <a:srgbClr val="0070C0"/>
              </a:solidFill>
              <a:latin typeface="Cambria" panose="02040503050406030204" pitchFamily="18" charset="0"/>
            </a:endParaRPr>
          </a:p>
        </p:txBody>
      </p:sp>
    </p:spTree>
    <p:extLst>
      <p:ext uri="{BB962C8B-B14F-4D97-AF65-F5344CB8AC3E}">
        <p14:creationId xmlns:p14="http://schemas.microsoft.com/office/powerpoint/2010/main" val="1050226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 y="35579"/>
            <a:ext cx="7858537" cy="738664"/>
          </a:xfrm>
          <a:prstGeom prst="rect">
            <a:avLst/>
          </a:prstGeom>
          <a:noFill/>
        </p:spPr>
        <p:txBody>
          <a:bodyPr wrap="square" lIns="91440" tIns="45720" rIns="91440" bIns="45720">
            <a:spAutoFit/>
          </a:bodyPr>
          <a:lstStyle/>
          <a:p>
            <a:pPr algn="ctr"/>
            <a:r>
              <a:rPr lang="en-US" sz="4200" b="1" cap="none" spc="0" dirty="0">
                <a:ln w="22225">
                  <a:solidFill>
                    <a:schemeClr val="accent2"/>
                  </a:solidFill>
                  <a:prstDash val="solid"/>
                </a:ln>
                <a:solidFill>
                  <a:schemeClr val="accent2">
                    <a:lumMod val="40000"/>
                    <a:lumOff val="60000"/>
                  </a:schemeClr>
                </a:solidFill>
                <a:effectLst/>
                <a:latin typeface="+mj-lt"/>
              </a:rPr>
              <a:t>Sample Exam Problem: GB101</a:t>
            </a:r>
          </a:p>
        </p:txBody>
      </p:sp>
      <p:sp>
        <p:nvSpPr>
          <p:cNvPr id="3" name="TextBox 2"/>
          <p:cNvSpPr txBox="1"/>
          <p:nvPr/>
        </p:nvSpPr>
        <p:spPr>
          <a:xfrm>
            <a:off x="122707" y="774243"/>
            <a:ext cx="11512702" cy="3139321"/>
          </a:xfrm>
          <a:prstGeom prst="rect">
            <a:avLst/>
          </a:prstGeom>
          <a:noFill/>
        </p:spPr>
        <p:txBody>
          <a:bodyPr wrap="square" rtlCol="0">
            <a:spAutoFit/>
          </a:bodyPr>
          <a:lstStyle/>
          <a:p>
            <a:pPr marL="457200" indent="-457200">
              <a:buAutoNum type="arabicParenR"/>
            </a:pPr>
            <a:r>
              <a:rPr lang="en-US" sz="2200" dirty="0">
                <a:latin typeface="Century Gothic" panose="020B0502020202020204" pitchFamily="34" charset="0"/>
              </a:rPr>
              <a:t>Mitochondria are the “power plants” of eukaryotic cells. If you were to compare mitochondria to prokaryotic cells, what would you expect to find?</a:t>
            </a:r>
          </a:p>
          <a:p>
            <a:pPr marL="971550" lvl="1" indent="-514350">
              <a:buFont typeface="+mj-lt"/>
              <a:buAutoNum type="romanUcPeriod"/>
            </a:pPr>
            <a:r>
              <a:rPr lang="en-US" sz="2200" dirty="0">
                <a:latin typeface="Century Gothic" panose="020B0502020202020204" pitchFamily="34" charset="0"/>
              </a:rPr>
              <a:t>The inner membranes of mitochondria contain enzymes that transport mechanisms that are similar to those found in prokaryotes</a:t>
            </a:r>
          </a:p>
          <a:p>
            <a:pPr marL="971550" lvl="1" indent="-514350">
              <a:buFont typeface="+mj-lt"/>
              <a:buAutoNum type="romanUcPeriod"/>
            </a:pPr>
            <a:r>
              <a:rPr lang="en-US" sz="2200" dirty="0">
                <a:latin typeface="Century Gothic" panose="020B0502020202020204" pitchFamily="34" charset="0"/>
              </a:rPr>
              <a:t>Mitochondria contain DNA molecules that are structurally similar to those found in prokaryotes</a:t>
            </a:r>
          </a:p>
          <a:p>
            <a:pPr marL="971550" lvl="1" indent="-514350">
              <a:buFont typeface="+mj-lt"/>
              <a:buAutoNum type="romanUcPeriod"/>
            </a:pPr>
            <a:r>
              <a:rPr lang="en-US" sz="2200" dirty="0">
                <a:latin typeface="Century Gothic" panose="020B0502020202020204" pitchFamily="34" charset="0"/>
              </a:rPr>
              <a:t>Mitochondria provide energy to prokaryotic cells</a:t>
            </a:r>
          </a:p>
          <a:p>
            <a:pPr marL="971550" lvl="1" indent="-514350">
              <a:buFont typeface="+mj-lt"/>
              <a:buAutoNum type="romanUcPeriod"/>
            </a:pPr>
            <a:r>
              <a:rPr lang="en-US" sz="2200" dirty="0">
                <a:latin typeface="Century Gothic" panose="020B0502020202020204" pitchFamily="34" charset="0"/>
              </a:rPr>
              <a:t>The ribosomes found in prokaryotes are more similar to those found in eukaryotic cells than they are to those found in mitochondria</a:t>
            </a:r>
          </a:p>
        </p:txBody>
      </p:sp>
      <p:sp>
        <p:nvSpPr>
          <p:cNvPr id="7" name="TextBox 6"/>
          <p:cNvSpPr txBox="1"/>
          <p:nvPr/>
        </p:nvSpPr>
        <p:spPr>
          <a:xfrm>
            <a:off x="1500933" y="4190563"/>
            <a:ext cx="6702163" cy="1938992"/>
          </a:xfrm>
          <a:prstGeom prst="rect">
            <a:avLst/>
          </a:prstGeom>
          <a:noFill/>
        </p:spPr>
        <p:txBody>
          <a:bodyPr wrap="square" rtlCol="0">
            <a:spAutoFit/>
          </a:bodyPr>
          <a:lstStyle/>
          <a:p>
            <a:pPr marL="914400" lvl="1" indent="-457200">
              <a:buFont typeface="+mj-lt"/>
              <a:buAutoNum type="alphaLcPeriod"/>
            </a:pPr>
            <a:r>
              <a:rPr lang="en-US" sz="2400" dirty="0">
                <a:latin typeface="Century Gothic" panose="020B0502020202020204" pitchFamily="34" charset="0"/>
              </a:rPr>
              <a:t>I and II</a:t>
            </a:r>
          </a:p>
          <a:p>
            <a:pPr marL="914400" lvl="1" indent="-457200">
              <a:buFont typeface="+mj-lt"/>
              <a:buAutoNum type="alphaLcPeriod"/>
            </a:pPr>
            <a:r>
              <a:rPr lang="en-US" sz="2400" dirty="0">
                <a:latin typeface="Century Gothic" panose="020B0502020202020204" pitchFamily="34" charset="0"/>
              </a:rPr>
              <a:t>II only</a:t>
            </a:r>
          </a:p>
          <a:p>
            <a:pPr marL="914400" lvl="1" indent="-457200">
              <a:buFont typeface="+mj-lt"/>
              <a:buAutoNum type="alphaLcPeriod"/>
            </a:pPr>
            <a:r>
              <a:rPr lang="en-US" sz="2400" dirty="0">
                <a:latin typeface="Century Gothic" panose="020B0502020202020204" pitchFamily="34" charset="0"/>
              </a:rPr>
              <a:t>I only</a:t>
            </a:r>
          </a:p>
          <a:p>
            <a:pPr marL="914400" lvl="1" indent="-457200">
              <a:buFont typeface="+mj-lt"/>
              <a:buAutoNum type="alphaLcPeriod"/>
            </a:pPr>
            <a:r>
              <a:rPr lang="en-US" sz="2400" dirty="0">
                <a:latin typeface="Century Gothic" panose="020B0502020202020204" pitchFamily="34" charset="0"/>
              </a:rPr>
              <a:t>I, II, and IV</a:t>
            </a:r>
          </a:p>
          <a:p>
            <a:pPr marL="914400" lvl="1" indent="-457200">
              <a:buFont typeface="+mj-lt"/>
              <a:buAutoNum type="alphaLcPeriod"/>
            </a:pPr>
            <a:r>
              <a:rPr lang="en-US" sz="2400" dirty="0">
                <a:latin typeface="Century Gothic" panose="020B0502020202020204" pitchFamily="34" charset="0"/>
              </a:rPr>
              <a:t>All of the above</a:t>
            </a:r>
          </a:p>
        </p:txBody>
      </p:sp>
      <p:sp>
        <p:nvSpPr>
          <p:cNvPr id="8" name="Rounded Rectangle 7"/>
          <p:cNvSpPr/>
          <p:nvPr/>
        </p:nvSpPr>
        <p:spPr>
          <a:xfrm>
            <a:off x="1974574" y="4190563"/>
            <a:ext cx="1630018" cy="421194"/>
          </a:xfrm>
          <a:prstGeom prst="round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354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 y="35579"/>
            <a:ext cx="7858537" cy="769441"/>
          </a:xfrm>
          <a:prstGeom prst="rect">
            <a:avLst/>
          </a:prstGeom>
          <a:noFill/>
        </p:spPr>
        <p:txBody>
          <a:bodyPr wrap="squar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latin typeface="+mj-lt"/>
              </a:rPr>
              <a:t>Sample Exam Problem: GC161</a:t>
            </a:r>
          </a:p>
        </p:txBody>
      </p:sp>
      <p:sp>
        <p:nvSpPr>
          <p:cNvPr id="3" name="TextBox 2"/>
          <p:cNvSpPr txBox="1"/>
          <p:nvPr/>
        </p:nvSpPr>
        <p:spPr>
          <a:xfrm>
            <a:off x="122707" y="774243"/>
            <a:ext cx="11512702" cy="3816429"/>
          </a:xfrm>
          <a:prstGeom prst="rect">
            <a:avLst/>
          </a:prstGeom>
          <a:noFill/>
        </p:spPr>
        <p:txBody>
          <a:bodyPr wrap="square" rtlCol="0">
            <a:spAutoFit/>
          </a:bodyPr>
          <a:lstStyle/>
          <a:p>
            <a:pPr marL="457200" indent="-457200">
              <a:buAutoNum type="arabicParenR"/>
            </a:pPr>
            <a:r>
              <a:rPr lang="en-US" sz="2200" dirty="0">
                <a:latin typeface="Century Gothic" panose="020B0502020202020204" pitchFamily="34" charset="0"/>
              </a:rPr>
              <a:t>Ultraviolet radiation and radiation of shorter wavelengths can damage biological molecules because they carry enough energy to break bonds within molecules. A typical carbon-carbon bond requires 348 kJ/</a:t>
            </a:r>
            <a:r>
              <a:rPr lang="en-US" sz="2200" dirty="0" err="1">
                <a:latin typeface="Century Gothic" panose="020B0502020202020204" pitchFamily="34" charset="0"/>
              </a:rPr>
              <a:t>mol</a:t>
            </a:r>
            <a:r>
              <a:rPr lang="en-US" sz="2200" dirty="0">
                <a:latin typeface="Century Gothic" panose="020B0502020202020204" pitchFamily="34" charset="0"/>
              </a:rPr>
              <a:t> to break. What is the longest wavelength of radiation with enough energy to break the carbon-carbon bond?</a:t>
            </a:r>
          </a:p>
          <a:p>
            <a:endParaRPr lang="en-US" sz="2200" dirty="0">
              <a:latin typeface="Century Gothic" panose="020B0502020202020204" pitchFamily="34" charset="0"/>
            </a:endParaRPr>
          </a:p>
          <a:p>
            <a:pPr marL="914400" lvl="1" indent="-457200">
              <a:buFont typeface="+mj-lt"/>
              <a:buAutoNum type="alphaLcPeriod"/>
            </a:pPr>
            <a:r>
              <a:rPr lang="en-US" sz="2200" dirty="0">
                <a:latin typeface="Century Gothic" panose="020B0502020202020204" pitchFamily="34" charset="0"/>
              </a:rPr>
              <a:t>237 nm</a:t>
            </a:r>
          </a:p>
          <a:p>
            <a:pPr marL="914400" lvl="1" indent="-457200">
              <a:buFont typeface="+mj-lt"/>
              <a:buAutoNum type="alphaLcPeriod"/>
            </a:pPr>
            <a:r>
              <a:rPr lang="en-US" sz="2200" dirty="0">
                <a:latin typeface="Century Gothic" panose="020B0502020202020204" pitchFamily="34" charset="0"/>
              </a:rPr>
              <a:t>344 nm</a:t>
            </a:r>
          </a:p>
          <a:p>
            <a:pPr marL="914400" lvl="1" indent="-457200">
              <a:buFont typeface="+mj-lt"/>
              <a:buAutoNum type="alphaLcPeriod"/>
            </a:pPr>
            <a:r>
              <a:rPr lang="en-US" sz="2200" dirty="0">
                <a:latin typeface="Century Gothic" panose="020B0502020202020204" pitchFamily="34" charset="0"/>
              </a:rPr>
              <a:t>364 nm</a:t>
            </a:r>
          </a:p>
          <a:p>
            <a:pPr marL="914400" lvl="1" indent="-457200">
              <a:buFont typeface="+mj-lt"/>
              <a:buAutoNum type="alphaLcPeriod"/>
            </a:pPr>
            <a:r>
              <a:rPr lang="en-US" sz="2200" dirty="0">
                <a:latin typeface="Century Gothic" panose="020B0502020202020204" pitchFamily="34" charset="0"/>
              </a:rPr>
              <a:t>387 nm</a:t>
            </a:r>
          </a:p>
          <a:p>
            <a:pPr marL="914400" lvl="1" indent="-457200">
              <a:buFont typeface="+mj-lt"/>
              <a:buAutoNum type="alphaLcPeriod"/>
            </a:pPr>
            <a:r>
              <a:rPr lang="en-US" sz="2200" dirty="0">
                <a:latin typeface="Century Gothic" panose="020B0502020202020204" pitchFamily="34" charset="0"/>
              </a:rPr>
              <a:t>311 nm</a:t>
            </a:r>
          </a:p>
        </p:txBody>
      </p:sp>
      <p:sp>
        <p:nvSpPr>
          <p:cNvPr id="4" name="Rounded Rectangle 3"/>
          <p:cNvSpPr/>
          <p:nvPr/>
        </p:nvSpPr>
        <p:spPr>
          <a:xfrm>
            <a:off x="556591" y="3176303"/>
            <a:ext cx="1683028" cy="318053"/>
          </a:xfrm>
          <a:prstGeom prst="round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a:off x="5362533" y="2817263"/>
                <a:ext cx="7142922" cy="3288401"/>
              </a:xfrm>
              <a:prstGeom prst="rect">
                <a:avLst/>
              </a:prstGeom>
              <a:noFill/>
            </p:spPr>
            <p:txBody>
              <a:bodyPr wrap="square" rtlCol="0">
                <a:spAutoFit/>
              </a:bodyPr>
              <a:lstStyle/>
              <a:p>
                <a:r>
                  <a:rPr lang="en-US" sz="2200" dirty="0">
                    <a:latin typeface="Century Gothic" panose="020B0502020202020204" pitchFamily="34" charset="0"/>
                  </a:rPr>
                  <a:t>What are you asked to solve?</a:t>
                </a:r>
              </a:p>
              <a:p>
                <a:pPr marL="342900" indent="-342900">
                  <a:buFont typeface="Arial" panose="020B0604020202020204" pitchFamily="34" charset="0"/>
                  <a:buChar char="•"/>
                </a:pPr>
                <a:r>
                  <a:rPr lang="en-US" sz="2200" dirty="0">
                    <a:solidFill>
                      <a:srgbClr val="0070C0"/>
                    </a:solidFill>
                    <a:latin typeface="Century Gothic" panose="020B0502020202020204" pitchFamily="34" charset="0"/>
                  </a:rPr>
                  <a:t>Wavelength</a:t>
                </a:r>
              </a:p>
              <a:p>
                <a:endParaRPr lang="en-US" sz="2200" dirty="0">
                  <a:solidFill>
                    <a:srgbClr val="0070C0"/>
                  </a:solidFill>
                  <a:latin typeface="Century Gothic" panose="020B0502020202020204" pitchFamily="34" charset="0"/>
                </a:endParaRPr>
              </a:p>
              <a:p>
                <a:r>
                  <a:rPr lang="en-US" sz="2200" dirty="0">
                    <a:latin typeface="Century Gothic" panose="020B0502020202020204" pitchFamily="34" charset="0"/>
                  </a:rPr>
                  <a:t>What information are you given?</a:t>
                </a:r>
              </a:p>
              <a:p>
                <a:pPr marL="342900" indent="-342900">
                  <a:buFont typeface="Arial" panose="020B0604020202020204" pitchFamily="34" charset="0"/>
                  <a:buChar char="•"/>
                </a:pPr>
                <a:r>
                  <a:rPr lang="en-US" sz="2200" dirty="0">
                    <a:solidFill>
                      <a:srgbClr val="0070C0"/>
                    </a:solidFill>
                    <a:latin typeface="Century Gothic" panose="020B0502020202020204" pitchFamily="34" charset="0"/>
                  </a:rPr>
                  <a:t>Energy/</a:t>
                </a:r>
                <a:r>
                  <a:rPr lang="en-US" sz="2200" dirty="0" err="1">
                    <a:solidFill>
                      <a:srgbClr val="0070C0"/>
                    </a:solidFill>
                    <a:latin typeface="Century Gothic" panose="020B0502020202020204" pitchFamily="34" charset="0"/>
                  </a:rPr>
                  <a:t>mol</a:t>
                </a:r>
                <a:endParaRPr lang="en-US" sz="2200" dirty="0">
                  <a:solidFill>
                    <a:srgbClr val="0070C0"/>
                  </a:solidFill>
                  <a:latin typeface="Century Gothic" panose="020B0502020202020204" pitchFamily="34" charset="0"/>
                </a:endParaRPr>
              </a:p>
              <a:p>
                <a:endParaRPr lang="en-US" sz="2200" dirty="0">
                  <a:latin typeface="Century Gothic" panose="020B0502020202020204" pitchFamily="34" charset="0"/>
                </a:endParaRPr>
              </a:p>
              <a:p>
                <a:r>
                  <a:rPr lang="en-US" sz="2200" dirty="0">
                    <a:latin typeface="Century Gothic" panose="020B0502020202020204" pitchFamily="34" charset="0"/>
                  </a:rPr>
                  <a:t>How do we get there?</a:t>
                </a:r>
              </a:p>
              <a:p>
                <a:pPr marL="342900" indent="-342900">
                  <a:buFont typeface="Arial" panose="020B0604020202020204" pitchFamily="34" charset="0"/>
                  <a:buChar char="•"/>
                </a:pPr>
                <a14:m>
                  <m:oMath xmlns:m="http://schemas.openxmlformats.org/officeDocument/2006/math">
                    <m:r>
                      <a:rPr lang="en-US" sz="2200" b="0" i="1" smtClean="0">
                        <a:solidFill>
                          <a:srgbClr val="0070C0"/>
                        </a:solidFill>
                        <a:latin typeface="Cambria Math" panose="02040503050406030204" pitchFamily="18" charset="0"/>
                      </a:rPr>
                      <m:t>𝐸</m:t>
                    </m:r>
                    <m:r>
                      <a:rPr lang="en-US" sz="2200" b="0" i="1" smtClean="0">
                        <a:solidFill>
                          <a:srgbClr val="0070C0"/>
                        </a:solidFill>
                        <a:latin typeface="Cambria Math" panose="02040503050406030204" pitchFamily="18" charset="0"/>
                      </a:rPr>
                      <m:t>= </m:t>
                    </m:r>
                    <m:f>
                      <m:fPr>
                        <m:ctrlPr>
                          <a:rPr lang="en-US" sz="2200" b="0" i="1" smtClean="0">
                            <a:solidFill>
                              <a:srgbClr val="0070C0"/>
                            </a:solidFill>
                            <a:latin typeface="Cambria Math" panose="02040503050406030204" pitchFamily="18" charset="0"/>
                          </a:rPr>
                        </m:ctrlPr>
                      </m:fPr>
                      <m:num>
                        <m:r>
                          <a:rPr lang="en-US" sz="2200" b="0" i="1" smtClean="0">
                            <a:solidFill>
                              <a:srgbClr val="0070C0"/>
                            </a:solidFill>
                            <a:latin typeface="Cambria Math" panose="02040503050406030204" pitchFamily="18" charset="0"/>
                          </a:rPr>
                          <m:t>h𝑐</m:t>
                        </m:r>
                      </m:num>
                      <m:den>
                        <m:r>
                          <a:rPr lang="en-US" sz="2200" b="0" i="1" smtClean="0">
                            <a:solidFill>
                              <a:srgbClr val="0070C0"/>
                            </a:solidFill>
                            <a:latin typeface="Cambria Math" panose="02040503050406030204" pitchFamily="18" charset="0"/>
                            <a:ea typeface="Cambria Math" panose="02040503050406030204" pitchFamily="18" charset="0"/>
                          </a:rPr>
                          <m:t>𝜆</m:t>
                        </m:r>
                      </m:den>
                    </m:f>
                  </m:oMath>
                </a14:m>
                <a:endParaRPr lang="en-US" sz="2200" dirty="0">
                  <a:solidFill>
                    <a:srgbClr val="0070C0"/>
                  </a:solidFill>
                  <a:latin typeface="Century Gothic" panose="020B0502020202020204" pitchFamily="34" charset="0"/>
                </a:endParaRPr>
              </a:p>
              <a:p>
                <a:endParaRPr lang="en-US" sz="2200" dirty="0">
                  <a:solidFill>
                    <a:srgbClr val="0070C0"/>
                  </a:solidFill>
                  <a:latin typeface="Century Gothic" panose="020B0502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362533" y="2817263"/>
                <a:ext cx="7142922" cy="3288401"/>
              </a:xfrm>
              <a:prstGeom prst="rect">
                <a:avLst/>
              </a:prstGeom>
              <a:blipFill>
                <a:blip r:embed="rId2"/>
                <a:stretch>
                  <a:fillRect l="-1110" t="-1296"/>
                </a:stretch>
              </a:blipFill>
            </p:spPr>
            <p:txBody>
              <a:bodyPr/>
              <a:lstStyle/>
              <a:p>
                <a:r>
                  <a:rPr lang="en-US">
                    <a:noFill/>
                  </a:rPr>
                  <a:t> </a:t>
                </a:r>
              </a:p>
            </p:txBody>
          </p:sp>
        </mc:Fallback>
      </mc:AlternateContent>
    </p:spTree>
    <p:extLst>
      <p:ext uri="{BB962C8B-B14F-4D97-AF65-F5344CB8AC3E}">
        <p14:creationId xmlns:p14="http://schemas.microsoft.com/office/powerpoint/2010/main" val="344073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 y="35579"/>
            <a:ext cx="7858537" cy="769441"/>
          </a:xfrm>
          <a:prstGeom prst="rect">
            <a:avLst/>
          </a:prstGeom>
          <a:noFill/>
        </p:spPr>
        <p:txBody>
          <a:bodyPr wrap="squar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latin typeface="+mj-lt"/>
              </a:rPr>
              <a:t>Sample Exam Problem: GB102</a:t>
            </a:r>
          </a:p>
        </p:txBody>
      </p:sp>
      <p:sp>
        <p:nvSpPr>
          <p:cNvPr id="3" name="TextBox 2"/>
          <p:cNvSpPr txBox="1"/>
          <p:nvPr/>
        </p:nvSpPr>
        <p:spPr>
          <a:xfrm>
            <a:off x="122707" y="774243"/>
            <a:ext cx="11512702" cy="2677656"/>
          </a:xfrm>
          <a:prstGeom prst="rect">
            <a:avLst/>
          </a:prstGeom>
          <a:noFill/>
        </p:spPr>
        <p:txBody>
          <a:bodyPr wrap="square" rtlCol="0">
            <a:spAutoFit/>
          </a:bodyPr>
          <a:lstStyle/>
          <a:p>
            <a:pPr marL="457200" indent="-457200">
              <a:buAutoNum type="arabicParenR"/>
            </a:pPr>
            <a:r>
              <a:rPr lang="en-US" sz="2400" dirty="0">
                <a:latin typeface="+mj-lt"/>
              </a:rPr>
              <a:t>Which of the following features is/are characteristic of ALL prokaryotes, eukaryotes, and viruses?</a:t>
            </a:r>
          </a:p>
          <a:p>
            <a:pPr marL="971550" lvl="1" indent="-514350">
              <a:buFont typeface="+mj-lt"/>
              <a:buAutoNum type="romanUcPeriod"/>
            </a:pPr>
            <a:r>
              <a:rPr lang="en-US" sz="2400" dirty="0">
                <a:latin typeface="+mj-lt"/>
              </a:rPr>
              <a:t>Ribosomes</a:t>
            </a:r>
          </a:p>
          <a:p>
            <a:pPr marL="971550" lvl="1" indent="-514350">
              <a:buFont typeface="+mj-lt"/>
              <a:buAutoNum type="romanUcPeriod"/>
            </a:pPr>
            <a:r>
              <a:rPr lang="en-US" sz="2400" dirty="0">
                <a:latin typeface="+mj-lt"/>
              </a:rPr>
              <a:t>Nucleoid</a:t>
            </a:r>
          </a:p>
          <a:p>
            <a:pPr marL="971550" lvl="1" indent="-514350">
              <a:buFont typeface="+mj-lt"/>
              <a:buAutoNum type="romanUcPeriod"/>
            </a:pPr>
            <a:r>
              <a:rPr lang="en-US" sz="2400" dirty="0">
                <a:latin typeface="+mj-lt"/>
              </a:rPr>
              <a:t>Genetic material</a:t>
            </a:r>
          </a:p>
          <a:p>
            <a:pPr marL="971550" lvl="1" indent="-514350">
              <a:buFont typeface="+mj-lt"/>
              <a:buAutoNum type="romanUcPeriod"/>
            </a:pPr>
            <a:r>
              <a:rPr lang="en-US" sz="2400" dirty="0">
                <a:latin typeface="+mj-lt"/>
              </a:rPr>
              <a:t>Plasma membrane</a:t>
            </a:r>
          </a:p>
          <a:p>
            <a:pPr marL="971550" lvl="1" indent="-514350">
              <a:buFont typeface="+mj-lt"/>
              <a:buAutoNum type="romanUcPeriod"/>
            </a:pPr>
            <a:r>
              <a:rPr lang="en-US" sz="2400" dirty="0">
                <a:latin typeface="+mj-lt"/>
              </a:rPr>
              <a:t>Proteins</a:t>
            </a:r>
          </a:p>
        </p:txBody>
      </p:sp>
      <p:sp>
        <p:nvSpPr>
          <p:cNvPr id="7" name="TextBox 6"/>
          <p:cNvSpPr txBox="1"/>
          <p:nvPr/>
        </p:nvSpPr>
        <p:spPr>
          <a:xfrm>
            <a:off x="919042" y="3641923"/>
            <a:ext cx="9172609" cy="1785104"/>
          </a:xfrm>
          <a:prstGeom prst="rect">
            <a:avLst/>
          </a:prstGeom>
          <a:noFill/>
        </p:spPr>
        <p:txBody>
          <a:bodyPr wrap="square" rtlCol="0">
            <a:spAutoFit/>
          </a:bodyPr>
          <a:lstStyle/>
          <a:p>
            <a:pPr marL="914400" lvl="1" indent="-457200">
              <a:buFont typeface="+mj-lt"/>
              <a:buAutoNum type="alphaLcPeriod"/>
            </a:pPr>
            <a:r>
              <a:rPr lang="en-US" sz="2200" dirty="0">
                <a:latin typeface="Century Gothic" panose="020B0502020202020204" pitchFamily="34" charset="0"/>
              </a:rPr>
              <a:t>III and V</a:t>
            </a:r>
          </a:p>
          <a:p>
            <a:pPr marL="914400" lvl="1" indent="-457200">
              <a:buFont typeface="+mj-lt"/>
              <a:buAutoNum type="alphaLcPeriod"/>
            </a:pPr>
            <a:r>
              <a:rPr lang="en-US" sz="2200" dirty="0">
                <a:latin typeface="Century Gothic" panose="020B0502020202020204" pitchFamily="34" charset="0"/>
              </a:rPr>
              <a:t>III only</a:t>
            </a:r>
          </a:p>
          <a:p>
            <a:pPr marL="914400" lvl="1" indent="-457200">
              <a:buFont typeface="+mj-lt"/>
              <a:buAutoNum type="alphaLcPeriod"/>
            </a:pPr>
            <a:r>
              <a:rPr lang="en-US" sz="2200" dirty="0">
                <a:latin typeface="Century Gothic" panose="020B0502020202020204" pitchFamily="34" charset="0"/>
              </a:rPr>
              <a:t>I, II, and V</a:t>
            </a:r>
          </a:p>
          <a:p>
            <a:pPr marL="914400" lvl="1" indent="-457200">
              <a:buFont typeface="+mj-lt"/>
              <a:buAutoNum type="alphaLcPeriod"/>
            </a:pPr>
            <a:r>
              <a:rPr lang="en-US" sz="2200" dirty="0">
                <a:latin typeface="Century Gothic" panose="020B0502020202020204" pitchFamily="34" charset="0"/>
              </a:rPr>
              <a:t>III, IV, and V</a:t>
            </a:r>
          </a:p>
          <a:p>
            <a:pPr marL="914400" lvl="1" indent="-457200">
              <a:buFont typeface="+mj-lt"/>
              <a:buAutoNum type="alphaLcPeriod"/>
            </a:pPr>
            <a:r>
              <a:rPr lang="en-US" sz="2200" dirty="0">
                <a:latin typeface="Century Gothic" panose="020B0502020202020204" pitchFamily="34" charset="0"/>
              </a:rPr>
              <a:t>None of the features are characteristic of all three groups</a:t>
            </a:r>
          </a:p>
        </p:txBody>
      </p:sp>
      <p:sp>
        <p:nvSpPr>
          <p:cNvPr id="8" name="Rounded Rectangle 7"/>
          <p:cNvSpPr/>
          <p:nvPr/>
        </p:nvSpPr>
        <p:spPr>
          <a:xfrm>
            <a:off x="1342806" y="3642871"/>
            <a:ext cx="1816029" cy="421194"/>
          </a:xfrm>
          <a:prstGeom prst="round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652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 y="35579"/>
            <a:ext cx="7858537" cy="769441"/>
          </a:xfrm>
          <a:prstGeom prst="rect">
            <a:avLst/>
          </a:prstGeom>
          <a:noFill/>
        </p:spPr>
        <p:txBody>
          <a:bodyPr wrap="squar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latin typeface="+mj-lt"/>
              </a:rPr>
              <a:t>Sample Exam Problem: GC162</a:t>
            </a:r>
          </a:p>
        </p:txBody>
      </p:sp>
      <p:sp>
        <p:nvSpPr>
          <p:cNvPr id="3" name="TextBox 2"/>
          <p:cNvSpPr txBox="1"/>
          <p:nvPr/>
        </p:nvSpPr>
        <p:spPr>
          <a:xfrm>
            <a:off x="122707" y="774243"/>
            <a:ext cx="11512702" cy="4154984"/>
          </a:xfrm>
          <a:prstGeom prst="rect">
            <a:avLst/>
          </a:prstGeom>
          <a:noFill/>
        </p:spPr>
        <p:txBody>
          <a:bodyPr wrap="square" rtlCol="0">
            <a:spAutoFit/>
          </a:bodyPr>
          <a:lstStyle/>
          <a:p>
            <a:pPr marL="457200" indent="-457200">
              <a:buAutoNum type="arabicParenR"/>
            </a:pPr>
            <a:r>
              <a:rPr lang="en-US" sz="2200" dirty="0">
                <a:latin typeface="Century Gothic" panose="020B0502020202020204" pitchFamily="34" charset="0"/>
              </a:rPr>
              <a:t>The reaction 2 H</a:t>
            </a:r>
            <a:r>
              <a:rPr lang="en-US" sz="2200" baseline="-25000" dirty="0">
                <a:latin typeface="Century Gothic" panose="020B0502020202020204" pitchFamily="34" charset="0"/>
              </a:rPr>
              <a:t>2</a:t>
            </a:r>
            <a:r>
              <a:rPr lang="en-US" sz="2200" dirty="0">
                <a:latin typeface="Century Gothic" panose="020B0502020202020204" pitchFamily="34" charset="0"/>
              </a:rPr>
              <a:t>O</a:t>
            </a:r>
            <a:r>
              <a:rPr lang="en-US" sz="2200" baseline="-25000" dirty="0">
                <a:latin typeface="Century Gothic" panose="020B0502020202020204" pitchFamily="34" charset="0"/>
              </a:rPr>
              <a:t>2</a:t>
            </a:r>
            <a:r>
              <a:rPr lang="en-US" sz="2200" dirty="0">
                <a:latin typeface="Century Gothic" panose="020B0502020202020204" pitchFamily="34" charset="0"/>
              </a:rPr>
              <a:t> → 2 H</a:t>
            </a:r>
            <a:r>
              <a:rPr lang="en-US" sz="2200" baseline="-25000" dirty="0">
                <a:latin typeface="Century Gothic" panose="020B0502020202020204" pitchFamily="34" charset="0"/>
              </a:rPr>
              <a:t>2</a:t>
            </a:r>
            <a:r>
              <a:rPr lang="en-US" sz="2200" dirty="0">
                <a:latin typeface="Century Gothic" panose="020B0502020202020204" pitchFamily="34" charset="0"/>
              </a:rPr>
              <a:t>O + O</a:t>
            </a:r>
            <a:r>
              <a:rPr lang="en-US" sz="2200" baseline="-25000" dirty="0">
                <a:latin typeface="Century Gothic" panose="020B0502020202020204" pitchFamily="34" charset="0"/>
              </a:rPr>
              <a:t>2</a:t>
            </a:r>
            <a:r>
              <a:rPr lang="en-US" sz="2200" dirty="0">
                <a:latin typeface="Century Gothic" panose="020B0502020202020204" pitchFamily="34" charset="0"/>
              </a:rPr>
              <a:t> has the following mechanism</a:t>
            </a:r>
          </a:p>
          <a:p>
            <a:r>
              <a:rPr lang="en-US" sz="2200" dirty="0">
                <a:latin typeface="Century Gothic" panose="020B0502020202020204" pitchFamily="34" charset="0"/>
              </a:rPr>
              <a:t>	</a:t>
            </a:r>
          </a:p>
          <a:p>
            <a:r>
              <a:rPr lang="en-US" sz="2200" dirty="0">
                <a:latin typeface="Century Gothic" panose="020B0502020202020204" pitchFamily="34" charset="0"/>
              </a:rPr>
              <a:t>	H</a:t>
            </a:r>
            <a:r>
              <a:rPr lang="en-US" sz="2200" baseline="-25000" dirty="0">
                <a:latin typeface="Century Gothic" panose="020B0502020202020204" pitchFamily="34" charset="0"/>
              </a:rPr>
              <a:t>2</a:t>
            </a:r>
            <a:r>
              <a:rPr lang="en-US" sz="2200" dirty="0">
                <a:latin typeface="Century Gothic" panose="020B0502020202020204" pitchFamily="34" charset="0"/>
              </a:rPr>
              <a:t>O</a:t>
            </a:r>
            <a:r>
              <a:rPr lang="en-US" sz="2200" baseline="-25000" dirty="0">
                <a:latin typeface="Century Gothic" panose="020B0502020202020204" pitchFamily="34" charset="0"/>
              </a:rPr>
              <a:t>2</a:t>
            </a:r>
            <a:r>
              <a:rPr lang="en-US" sz="2200" dirty="0">
                <a:latin typeface="Century Gothic" panose="020B0502020202020204" pitchFamily="34" charset="0"/>
              </a:rPr>
              <a:t> + I</a:t>
            </a:r>
            <a:r>
              <a:rPr lang="en-US" sz="2200" baseline="30000" dirty="0">
                <a:latin typeface="Century Gothic" panose="020B0502020202020204" pitchFamily="34" charset="0"/>
              </a:rPr>
              <a:t>-</a:t>
            </a:r>
            <a:r>
              <a:rPr lang="en-US" sz="2200" dirty="0">
                <a:latin typeface="Century Gothic" panose="020B0502020202020204" pitchFamily="34" charset="0"/>
              </a:rPr>
              <a:t> → H</a:t>
            </a:r>
            <a:r>
              <a:rPr lang="en-US" sz="2200" baseline="-25000" dirty="0">
                <a:latin typeface="Century Gothic" panose="020B0502020202020204" pitchFamily="34" charset="0"/>
              </a:rPr>
              <a:t>2</a:t>
            </a:r>
            <a:r>
              <a:rPr lang="en-US" sz="2200" dirty="0">
                <a:latin typeface="Century Gothic" panose="020B0502020202020204" pitchFamily="34" charset="0"/>
              </a:rPr>
              <a:t>O + IO</a:t>
            </a:r>
            <a:r>
              <a:rPr lang="en-US" sz="2200" baseline="30000" dirty="0">
                <a:latin typeface="Century Gothic" panose="020B0502020202020204" pitchFamily="34" charset="0"/>
              </a:rPr>
              <a:t>-</a:t>
            </a:r>
          </a:p>
          <a:p>
            <a:r>
              <a:rPr lang="en-US" sz="2200" dirty="0">
                <a:latin typeface="Century Gothic" panose="020B0502020202020204" pitchFamily="34" charset="0"/>
              </a:rPr>
              <a:t>	H</a:t>
            </a:r>
            <a:r>
              <a:rPr lang="en-US" sz="2200" baseline="-25000" dirty="0">
                <a:latin typeface="Century Gothic" panose="020B0502020202020204" pitchFamily="34" charset="0"/>
              </a:rPr>
              <a:t>2</a:t>
            </a:r>
            <a:r>
              <a:rPr lang="en-US" sz="2200" dirty="0">
                <a:latin typeface="Century Gothic" panose="020B0502020202020204" pitchFamily="34" charset="0"/>
              </a:rPr>
              <a:t>O</a:t>
            </a:r>
            <a:r>
              <a:rPr lang="en-US" sz="2200" baseline="-25000" dirty="0">
                <a:latin typeface="Century Gothic" panose="020B0502020202020204" pitchFamily="34" charset="0"/>
              </a:rPr>
              <a:t>2</a:t>
            </a:r>
            <a:r>
              <a:rPr lang="en-US" sz="2200" dirty="0">
                <a:latin typeface="Century Gothic" panose="020B0502020202020204" pitchFamily="34" charset="0"/>
              </a:rPr>
              <a:t> + IO</a:t>
            </a:r>
            <a:r>
              <a:rPr lang="en-US" sz="2200" baseline="30000" dirty="0">
                <a:latin typeface="Century Gothic" panose="020B0502020202020204" pitchFamily="34" charset="0"/>
              </a:rPr>
              <a:t>-</a:t>
            </a:r>
            <a:r>
              <a:rPr lang="en-US" sz="2200" dirty="0">
                <a:latin typeface="Century Gothic" panose="020B0502020202020204" pitchFamily="34" charset="0"/>
              </a:rPr>
              <a:t> → H</a:t>
            </a:r>
            <a:r>
              <a:rPr lang="en-US" sz="2200" baseline="-25000" dirty="0">
                <a:latin typeface="Century Gothic" panose="020B0502020202020204" pitchFamily="34" charset="0"/>
              </a:rPr>
              <a:t>2</a:t>
            </a:r>
            <a:r>
              <a:rPr lang="en-US" sz="2200" dirty="0">
                <a:latin typeface="Century Gothic" panose="020B0502020202020204" pitchFamily="34" charset="0"/>
              </a:rPr>
              <a:t>O + O</a:t>
            </a:r>
            <a:r>
              <a:rPr lang="en-US" sz="2200" baseline="-25000" dirty="0">
                <a:latin typeface="Century Gothic" panose="020B0502020202020204" pitchFamily="34" charset="0"/>
              </a:rPr>
              <a:t>2</a:t>
            </a:r>
            <a:r>
              <a:rPr lang="en-US" sz="2200" dirty="0">
                <a:latin typeface="Century Gothic" panose="020B0502020202020204" pitchFamily="34" charset="0"/>
              </a:rPr>
              <a:t> + I</a:t>
            </a:r>
            <a:r>
              <a:rPr lang="en-US" sz="2200" baseline="30000" dirty="0">
                <a:latin typeface="Century Gothic" panose="020B0502020202020204" pitchFamily="34" charset="0"/>
              </a:rPr>
              <a:t>-</a:t>
            </a:r>
          </a:p>
          <a:p>
            <a:endParaRPr lang="en-US" sz="2200" dirty="0">
              <a:latin typeface="Century Gothic" panose="020B0502020202020204" pitchFamily="34" charset="0"/>
            </a:endParaRPr>
          </a:p>
          <a:p>
            <a:r>
              <a:rPr lang="en-US" sz="2200" dirty="0">
                <a:latin typeface="Century Gothic" panose="020B0502020202020204" pitchFamily="34" charset="0"/>
              </a:rPr>
              <a:t>The catalyst in the reaction is</a:t>
            </a:r>
          </a:p>
          <a:p>
            <a:endParaRPr lang="en-US" sz="2200" dirty="0">
              <a:latin typeface="Century Gothic" panose="020B0502020202020204" pitchFamily="34" charset="0"/>
            </a:endParaRPr>
          </a:p>
          <a:p>
            <a:pPr marL="914400" lvl="1" indent="-457200">
              <a:buFont typeface="+mj-lt"/>
              <a:buAutoNum type="alphaLcPeriod"/>
            </a:pPr>
            <a:r>
              <a:rPr lang="en-US" sz="2200" dirty="0">
                <a:latin typeface="Century Gothic" panose="020B0502020202020204" pitchFamily="34" charset="0"/>
              </a:rPr>
              <a:t>IO</a:t>
            </a:r>
            <a:r>
              <a:rPr lang="en-US" sz="2200" baseline="30000" dirty="0">
                <a:latin typeface="Century Gothic" panose="020B0502020202020204" pitchFamily="34" charset="0"/>
              </a:rPr>
              <a:t>- </a:t>
            </a:r>
          </a:p>
          <a:p>
            <a:pPr marL="914400" lvl="1" indent="-457200">
              <a:buFont typeface="+mj-lt"/>
              <a:buAutoNum type="alphaLcPeriod"/>
            </a:pPr>
            <a:r>
              <a:rPr lang="en-US" sz="2200" dirty="0">
                <a:latin typeface="Century Gothic" panose="020B0502020202020204" pitchFamily="34" charset="0"/>
              </a:rPr>
              <a:t>H</a:t>
            </a:r>
            <a:r>
              <a:rPr lang="en-US" sz="2200" baseline="-25000" dirty="0">
                <a:latin typeface="Century Gothic" panose="020B0502020202020204" pitchFamily="34" charset="0"/>
              </a:rPr>
              <a:t>2</a:t>
            </a:r>
            <a:r>
              <a:rPr lang="en-US" sz="2200" dirty="0">
                <a:latin typeface="Century Gothic" panose="020B0502020202020204" pitchFamily="34" charset="0"/>
              </a:rPr>
              <a:t>O </a:t>
            </a:r>
          </a:p>
          <a:p>
            <a:pPr marL="914400" lvl="1" indent="-457200">
              <a:buFont typeface="+mj-lt"/>
              <a:buAutoNum type="alphaLcPeriod"/>
            </a:pPr>
            <a:r>
              <a:rPr lang="en-US" sz="2200" dirty="0">
                <a:latin typeface="Century Gothic" panose="020B0502020202020204" pitchFamily="34" charset="0"/>
              </a:rPr>
              <a:t>I</a:t>
            </a:r>
            <a:r>
              <a:rPr lang="en-US" sz="2200" baseline="30000" dirty="0">
                <a:latin typeface="Century Gothic" panose="020B0502020202020204" pitchFamily="34" charset="0"/>
              </a:rPr>
              <a:t>- </a:t>
            </a:r>
          </a:p>
          <a:p>
            <a:pPr marL="914400" lvl="1" indent="-457200">
              <a:buFont typeface="+mj-lt"/>
              <a:buAutoNum type="alphaLcPeriod"/>
            </a:pPr>
            <a:r>
              <a:rPr lang="en-US" sz="2200" dirty="0">
                <a:latin typeface="Century Gothic" panose="020B0502020202020204" pitchFamily="34" charset="0"/>
              </a:rPr>
              <a:t>H</a:t>
            </a:r>
            <a:r>
              <a:rPr lang="en-US" sz="2200" baseline="-25000" dirty="0">
                <a:latin typeface="Century Gothic" panose="020B0502020202020204" pitchFamily="34" charset="0"/>
              </a:rPr>
              <a:t>2</a:t>
            </a:r>
            <a:r>
              <a:rPr lang="en-US" sz="2200" dirty="0">
                <a:latin typeface="Century Gothic" panose="020B0502020202020204" pitchFamily="34" charset="0"/>
              </a:rPr>
              <a:t>O</a:t>
            </a:r>
            <a:r>
              <a:rPr lang="en-US" sz="2200" baseline="-25000" dirty="0">
                <a:latin typeface="Century Gothic" panose="020B0502020202020204" pitchFamily="34" charset="0"/>
              </a:rPr>
              <a:t>2 </a:t>
            </a:r>
          </a:p>
          <a:p>
            <a:pPr marL="914400" lvl="1" indent="-457200">
              <a:buFont typeface="+mj-lt"/>
              <a:buAutoNum type="alphaLcPeriod"/>
            </a:pPr>
            <a:r>
              <a:rPr lang="en-US" sz="2200" dirty="0">
                <a:latin typeface="Century Gothic" panose="020B0502020202020204" pitchFamily="34" charset="0"/>
              </a:rPr>
              <a:t>There is no catalyst</a:t>
            </a:r>
          </a:p>
        </p:txBody>
      </p:sp>
      <p:sp>
        <p:nvSpPr>
          <p:cNvPr id="4" name="Rounded Rectangle 3"/>
          <p:cNvSpPr/>
          <p:nvPr/>
        </p:nvSpPr>
        <p:spPr>
          <a:xfrm>
            <a:off x="536575" y="3815086"/>
            <a:ext cx="1099449" cy="421194"/>
          </a:xfrm>
          <a:prstGeom prst="round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083293" y="3036400"/>
            <a:ext cx="6105638" cy="1785104"/>
          </a:xfrm>
          <a:prstGeom prst="rect">
            <a:avLst/>
          </a:prstGeom>
          <a:noFill/>
        </p:spPr>
        <p:txBody>
          <a:bodyPr wrap="square" rtlCol="0">
            <a:spAutoFit/>
          </a:bodyPr>
          <a:lstStyle/>
          <a:p>
            <a:r>
              <a:rPr lang="en-US" sz="2200" dirty="0">
                <a:latin typeface="Century Gothic" panose="020B0502020202020204" pitchFamily="34" charset="0"/>
              </a:rPr>
              <a:t>What concept are the testing?</a:t>
            </a:r>
          </a:p>
          <a:p>
            <a:pPr marL="342900" indent="-342900">
              <a:buFont typeface="Arial" panose="020B0604020202020204" pitchFamily="34" charset="0"/>
              <a:buChar char="•"/>
            </a:pPr>
            <a:r>
              <a:rPr lang="en-US" sz="2200" dirty="0">
                <a:solidFill>
                  <a:srgbClr val="0070C0"/>
                </a:solidFill>
                <a:latin typeface="Century Gothic" panose="020B0502020202020204" pitchFamily="34" charset="0"/>
              </a:rPr>
              <a:t>Catalysts</a:t>
            </a:r>
          </a:p>
          <a:p>
            <a:endParaRPr lang="en-US" sz="2200" dirty="0">
              <a:solidFill>
                <a:srgbClr val="0070C0"/>
              </a:solidFill>
              <a:latin typeface="Century Gothic" panose="020B0502020202020204" pitchFamily="34" charset="0"/>
            </a:endParaRPr>
          </a:p>
          <a:p>
            <a:r>
              <a:rPr lang="en-US" sz="2200" dirty="0">
                <a:latin typeface="Century Gothic" panose="020B0502020202020204" pitchFamily="34" charset="0"/>
              </a:rPr>
              <a:t>What else could the question have asked?</a:t>
            </a:r>
          </a:p>
          <a:p>
            <a:pPr marL="342900" indent="-342900">
              <a:buFont typeface="Arial" panose="020B0604020202020204" pitchFamily="34" charset="0"/>
              <a:buChar char="•"/>
            </a:pPr>
            <a:r>
              <a:rPr lang="en-US" sz="2200" dirty="0">
                <a:solidFill>
                  <a:srgbClr val="0070C0"/>
                </a:solidFill>
                <a:latin typeface="Century Gothic" panose="020B0502020202020204" pitchFamily="34" charset="0"/>
              </a:rPr>
              <a:t>What is the intermediate?</a:t>
            </a:r>
          </a:p>
        </p:txBody>
      </p:sp>
      <p:sp>
        <p:nvSpPr>
          <p:cNvPr id="6" name="TextBox 5"/>
          <p:cNvSpPr txBox="1"/>
          <p:nvPr/>
        </p:nvSpPr>
        <p:spPr>
          <a:xfrm>
            <a:off x="1612669" y="5806389"/>
            <a:ext cx="8333088" cy="461665"/>
          </a:xfrm>
          <a:prstGeom prst="rect">
            <a:avLst/>
          </a:prstGeom>
          <a:noFill/>
        </p:spPr>
        <p:txBody>
          <a:bodyPr wrap="square" rtlCol="0">
            <a:spAutoFit/>
          </a:bodyPr>
          <a:lstStyle/>
          <a:p>
            <a:r>
              <a:rPr lang="en-US" sz="2400" dirty="0">
                <a:solidFill>
                  <a:srgbClr val="FF0000"/>
                </a:solidFill>
                <a:latin typeface="Cambria" panose="02040503050406030204" pitchFamily="18" charset="0"/>
              </a:rPr>
              <a:t>*Can you explain what each of the other answer choices are?</a:t>
            </a:r>
          </a:p>
        </p:txBody>
      </p:sp>
    </p:spTree>
    <p:extLst>
      <p:ext uri="{BB962C8B-B14F-4D97-AF65-F5344CB8AC3E}">
        <p14:creationId xmlns:p14="http://schemas.microsoft.com/office/powerpoint/2010/main" val="37892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35579"/>
            <a:ext cx="6833060" cy="769441"/>
          </a:xfrm>
          <a:prstGeom prst="rect">
            <a:avLst/>
          </a:prstGeom>
          <a:noFill/>
        </p:spPr>
        <p:txBody>
          <a:bodyPr wrap="squar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latin typeface="+mj-lt"/>
              </a:rPr>
              <a:t>Don’t be a trend seeker!</a:t>
            </a:r>
          </a:p>
        </p:txBody>
      </p:sp>
      <p:sp>
        <p:nvSpPr>
          <p:cNvPr id="3" name="TextBox 2"/>
          <p:cNvSpPr txBox="1"/>
          <p:nvPr/>
        </p:nvSpPr>
        <p:spPr>
          <a:xfrm>
            <a:off x="330492" y="970186"/>
            <a:ext cx="11531015" cy="5078313"/>
          </a:xfrm>
          <a:prstGeom prst="rect">
            <a:avLst/>
          </a:prstGeom>
          <a:noFill/>
        </p:spPr>
        <p:txBody>
          <a:bodyPr wrap="square" rtlCol="0">
            <a:spAutoFit/>
          </a:bodyPr>
          <a:lstStyle/>
          <a:p>
            <a:r>
              <a:rPr lang="en-US" sz="2000" dirty="0">
                <a:latin typeface="Century Gothic" panose="020B0502020202020204" pitchFamily="34" charset="0"/>
              </a:rPr>
              <a:t>If you are having trouble on exams despite all of your hard work and hours studying, you might fall in the category of students described as a "trend seeker."  </a:t>
            </a:r>
          </a:p>
          <a:p>
            <a:endParaRPr lang="en-US" sz="2000" dirty="0">
              <a:latin typeface="Century Gothic" panose="020B0502020202020204" pitchFamily="34" charset="0"/>
            </a:endParaRPr>
          </a:p>
          <a:p>
            <a:endParaRPr lang="en-US" sz="2000" dirty="0">
              <a:latin typeface="Century Gothic" panose="020B0502020202020204" pitchFamily="34" charset="0"/>
            </a:endParaRPr>
          </a:p>
          <a:p>
            <a:r>
              <a:rPr lang="en-US" sz="4400" b="1" u="sng" dirty="0">
                <a:latin typeface="Times New Roman" panose="02020603050405020304" pitchFamily="18" charset="0"/>
                <a:cs typeface="Times New Roman" panose="02020603050405020304" pitchFamily="18" charset="0"/>
              </a:rPr>
              <a:t>Trend seeker</a:t>
            </a:r>
            <a:r>
              <a:rPr lang="en-US" sz="44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noun</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A student who instinctively matches a new question to a previous question they have seen and they approach the problem in a manner similar to how they approached a problem previously and can generally get to the correct answer (which is great for answering questions in general, but its not a good approach since you don't know what type of questions the exam will give you.. and it is unrealistic for you to have seen all possible question types prior to the exam).  Consequently, trend seekers get the false impression that they have mastered a concept since they can answer many similar questions correctly, without actually mastering the content. </a:t>
            </a:r>
            <a:r>
              <a:rPr lang="en-US" sz="2000" dirty="0">
                <a:latin typeface="Century Gothic" panose="020B0502020202020204" pitchFamily="34" charset="0"/>
              </a:rPr>
              <a:t> </a:t>
            </a:r>
            <a:br>
              <a:rPr lang="en-US" sz="2000" dirty="0">
                <a:latin typeface="Century Gothic" panose="020B0502020202020204" pitchFamily="34" charset="0"/>
              </a:rPr>
            </a:br>
            <a:endParaRPr lang="en-US" sz="2000" dirty="0">
              <a:latin typeface="Century Gothic" panose="020B0502020202020204" pitchFamily="34" charset="0"/>
            </a:endParaRPr>
          </a:p>
          <a:p>
            <a:endParaRPr lang="en-US" sz="2000" dirty="0">
              <a:latin typeface="Century Gothic" panose="020B0502020202020204" pitchFamily="34" charset="0"/>
            </a:endParaRPr>
          </a:p>
          <a:p>
            <a:r>
              <a:rPr lang="en-US" sz="2000" dirty="0">
                <a:latin typeface="Century Gothic" panose="020B0502020202020204" pitchFamily="34" charset="0"/>
              </a:rPr>
              <a:t>If you suspect that you are a trend seeker, you need to break out of that habit to succeed in future courses. It may get you thru 100 level courses, but not upper level. </a:t>
            </a:r>
            <a:endParaRPr lang="en-US" sz="2000" dirty="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1258288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7705817" y="648959"/>
            <a:ext cx="4305670" cy="6004559"/>
          </a:xfrm>
          <a:prstGeom prst="roundRect">
            <a:avLst/>
          </a:prstGeom>
          <a:no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b">
            <a:normAutofit/>
          </a:bodyPr>
          <a:lstStyle/>
          <a:p>
            <a:pPr algn="ctr">
              <a:lnSpc>
                <a:spcPct val="90000"/>
              </a:lnSpc>
              <a:spcBef>
                <a:spcPct val="0"/>
              </a:spcBef>
              <a:spcAft>
                <a:spcPts val="600"/>
              </a:spcAft>
            </a:pPr>
            <a:endParaRPr lang="en-US" sz="6000" kern="1200" dirty="0">
              <a:solidFill>
                <a:srgbClr val="0070C0"/>
              </a:solidFill>
              <a:latin typeface="+mj-lt"/>
              <a:ea typeface="+mj-ea"/>
              <a:cs typeface="+mj-cs"/>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13332" r="13332"/>
          <a:stretch/>
        </p:blipFill>
        <p:spPr bwMode="auto">
          <a:xfrm>
            <a:off x="20" y="10"/>
            <a:ext cx="7534636"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456A8B5-44B7-4B2A-A35D-60C486E27B4C}"/>
              </a:ext>
            </a:extLst>
          </p:cNvPr>
          <p:cNvSpPr txBox="1"/>
          <p:nvPr/>
        </p:nvSpPr>
        <p:spPr>
          <a:xfrm>
            <a:off x="7775758" y="4151591"/>
            <a:ext cx="4165788" cy="1384995"/>
          </a:xfrm>
          <a:prstGeom prst="rect">
            <a:avLst/>
          </a:prstGeom>
          <a:noFill/>
        </p:spPr>
        <p:txBody>
          <a:bodyPr wrap="square">
            <a:spAutoFit/>
          </a:bodyPr>
          <a:lstStyle/>
          <a:p>
            <a:pPr marL="342900" marR="0" lvl="0" indent="-342900">
              <a:spcBef>
                <a:spcPts val="0"/>
              </a:spcBef>
              <a:spcAft>
                <a:spcPts val="0"/>
              </a:spcAft>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rPr>
              <a:t>Maida Ahmad </a:t>
            </a:r>
          </a:p>
          <a:p>
            <a:pPr marL="342900" marR="0" lvl="0" indent="-342900">
              <a:spcBef>
                <a:spcPts val="0"/>
              </a:spcBef>
              <a:spcAft>
                <a:spcPts val="0"/>
              </a:spcAft>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rPr>
              <a:t>Sarah Costa </a:t>
            </a:r>
            <a:endParaRPr lang="en-US" sz="1400" dirty="0">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rPr>
              <a:t>Eric Gonzalez </a:t>
            </a:r>
          </a:p>
          <a:p>
            <a:pPr marL="342900" marR="0" lvl="0" indent="-342900">
              <a:spcBef>
                <a:spcPts val="0"/>
              </a:spcBef>
              <a:spcAft>
                <a:spcPts val="0"/>
              </a:spcAft>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rPr>
              <a:t>Katherine Gonzalez </a:t>
            </a:r>
          </a:p>
          <a:p>
            <a:pPr marL="342900" marR="0" lvl="0" indent="-342900">
              <a:spcBef>
                <a:spcPts val="0"/>
              </a:spcBef>
              <a:spcAft>
                <a:spcPts val="0"/>
              </a:spcAft>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rPr>
              <a:t>Will Green </a:t>
            </a:r>
          </a:p>
          <a:p>
            <a:pPr marL="342900" marR="0" lvl="0" indent="-342900">
              <a:spcBef>
                <a:spcPts val="0"/>
              </a:spcBef>
              <a:spcAft>
                <a:spcPts val="0"/>
              </a:spcAft>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rPr>
              <a:t>Gianni Hodges </a:t>
            </a:r>
          </a:p>
        </p:txBody>
      </p:sp>
      <p:sp>
        <p:nvSpPr>
          <p:cNvPr id="3" name="Rectangle 2">
            <a:extLst>
              <a:ext uri="{FF2B5EF4-FFF2-40B4-BE49-F238E27FC236}">
                <a16:creationId xmlns:a16="http://schemas.microsoft.com/office/drawing/2014/main" id="{ED07C78B-5E4E-4778-A565-D805E7FBC447}"/>
              </a:ext>
            </a:extLst>
          </p:cNvPr>
          <p:cNvSpPr/>
          <p:nvPr/>
        </p:nvSpPr>
        <p:spPr>
          <a:xfrm>
            <a:off x="7982097" y="1280424"/>
            <a:ext cx="3892989" cy="707886"/>
          </a:xfrm>
          <a:prstGeom prst="rect">
            <a:avLst/>
          </a:prstGeom>
          <a:noFill/>
        </p:spPr>
        <p:txBody>
          <a:bodyPr wrap="none" lIns="91440" tIns="45720" rIns="91440" bIns="45720">
            <a:spAutoFit/>
          </a:bodyPr>
          <a:lstStyle/>
          <a:p>
            <a:pPr algn="ctr"/>
            <a:r>
              <a:rPr lang="en-US" sz="4000" b="0" cap="none" spc="0" dirty="0">
                <a:ln w="0"/>
                <a:solidFill>
                  <a:schemeClr val="accent1"/>
                </a:solidFill>
                <a:effectLst>
                  <a:outerShdw blurRad="38100" dist="25400" dir="5400000" algn="ctr" rotWithShape="0">
                    <a:srgbClr val="6E747A">
                      <a:alpha val="43000"/>
                    </a:srgbClr>
                  </a:outerShdw>
                </a:effectLst>
              </a:rPr>
              <a:t>DUE TOMORROW</a:t>
            </a:r>
          </a:p>
        </p:txBody>
      </p:sp>
      <p:sp>
        <p:nvSpPr>
          <p:cNvPr id="7" name="TextBox 6">
            <a:extLst>
              <a:ext uri="{FF2B5EF4-FFF2-40B4-BE49-F238E27FC236}">
                <a16:creationId xmlns:a16="http://schemas.microsoft.com/office/drawing/2014/main" id="{DB034764-9E81-4A7F-BD4C-6E8DBAD40445}"/>
              </a:ext>
            </a:extLst>
          </p:cNvPr>
          <p:cNvSpPr txBox="1"/>
          <p:nvPr/>
        </p:nvSpPr>
        <p:spPr>
          <a:xfrm>
            <a:off x="9165068" y="1988310"/>
            <a:ext cx="1527048" cy="923330"/>
          </a:xfrm>
          <a:prstGeom prst="rect">
            <a:avLst/>
          </a:prstGeom>
          <a:noFill/>
        </p:spPr>
        <p:txBody>
          <a:bodyPr wrap="square" rtlCol="0">
            <a:spAutoFit/>
          </a:bodyPr>
          <a:lstStyle/>
          <a:p>
            <a:pPr marL="285750" indent="-285750">
              <a:buFont typeface="Wingdings" panose="05000000000000000000" pitchFamily="2" charset="2"/>
              <a:buChar char="ü"/>
            </a:pPr>
            <a:r>
              <a:rPr lang="en-US" dirty="0"/>
              <a:t>Resume</a:t>
            </a:r>
          </a:p>
          <a:p>
            <a:pPr marL="285750" indent="-285750">
              <a:buFont typeface="Wingdings" panose="05000000000000000000" pitchFamily="2" charset="2"/>
              <a:buChar char="ü"/>
            </a:pPr>
            <a:r>
              <a:rPr lang="en-US" dirty="0"/>
              <a:t>Bio</a:t>
            </a:r>
          </a:p>
          <a:p>
            <a:pPr marL="285750" indent="-285750">
              <a:buFont typeface="Wingdings" panose="05000000000000000000" pitchFamily="2" charset="2"/>
              <a:buChar char="ü"/>
            </a:pPr>
            <a:r>
              <a:rPr lang="en-US" dirty="0"/>
              <a:t>Headshot</a:t>
            </a:r>
          </a:p>
        </p:txBody>
      </p:sp>
      <p:sp>
        <p:nvSpPr>
          <p:cNvPr id="9" name="TextBox 8">
            <a:extLst>
              <a:ext uri="{FF2B5EF4-FFF2-40B4-BE49-F238E27FC236}">
                <a16:creationId xmlns:a16="http://schemas.microsoft.com/office/drawing/2014/main" id="{EB8E58A9-484E-4845-AB8C-B99E1FB3295F}"/>
              </a:ext>
            </a:extLst>
          </p:cNvPr>
          <p:cNvSpPr txBox="1"/>
          <p:nvPr/>
        </p:nvSpPr>
        <p:spPr>
          <a:xfrm>
            <a:off x="9721492" y="4151591"/>
            <a:ext cx="3152394" cy="1384995"/>
          </a:xfrm>
          <a:prstGeom prst="rect">
            <a:avLst/>
          </a:prstGeom>
          <a:noFill/>
        </p:spPr>
        <p:txBody>
          <a:bodyPr wrap="square">
            <a:spAutoFit/>
          </a:bodyPr>
          <a:lstStyle/>
          <a:p>
            <a:pPr marL="342900" marR="0" lvl="0" indent="-342900">
              <a:spcBef>
                <a:spcPts val="0"/>
              </a:spcBef>
              <a:spcAft>
                <a:spcPts val="0"/>
              </a:spcAft>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rPr>
              <a:t>Dulce Javier </a:t>
            </a:r>
          </a:p>
          <a:p>
            <a:pPr marL="342900" marR="0" lvl="0" indent="-342900">
              <a:spcBef>
                <a:spcPts val="0"/>
              </a:spcBef>
              <a:spcAft>
                <a:spcPts val="0"/>
              </a:spcAft>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rPr>
              <a:t>Jennifer Marroquin </a:t>
            </a:r>
          </a:p>
          <a:p>
            <a:pPr marL="342900" marR="0" lvl="0" indent="-342900">
              <a:spcBef>
                <a:spcPts val="0"/>
              </a:spcBef>
              <a:spcAft>
                <a:spcPts val="0"/>
              </a:spcAft>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rPr>
              <a:t>Andy Reyes </a:t>
            </a:r>
          </a:p>
          <a:p>
            <a:pPr marL="342900" marR="0" lvl="0" indent="-342900">
              <a:spcBef>
                <a:spcPts val="0"/>
              </a:spcBef>
              <a:spcAft>
                <a:spcPts val="0"/>
              </a:spcAft>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rPr>
              <a:t>Raisa Sabiha </a:t>
            </a:r>
          </a:p>
          <a:p>
            <a:pPr marL="342900" marR="0" lvl="0" indent="-342900">
              <a:spcBef>
                <a:spcPts val="0"/>
              </a:spcBef>
              <a:spcAft>
                <a:spcPts val="0"/>
              </a:spcAft>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rPr>
              <a:t>Lizbeth Sanchez-Andrade </a:t>
            </a:r>
          </a:p>
          <a:p>
            <a:pPr marL="342900" marR="0" lvl="0" indent="-342900">
              <a:spcBef>
                <a:spcPts val="0"/>
              </a:spcBef>
              <a:spcAft>
                <a:spcPts val="0"/>
              </a:spcAft>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rPr>
              <a:t>Ama Smith</a:t>
            </a:r>
            <a:endParaRPr lang="en-US" sz="1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055324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 y="35579"/>
            <a:ext cx="10507285" cy="769441"/>
          </a:xfrm>
          <a:prstGeom prst="rect">
            <a:avLst/>
          </a:prstGeom>
          <a:noFill/>
        </p:spPr>
        <p:txBody>
          <a:bodyPr wrap="square" lIns="91440" tIns="45720" rIns="91440" bIns="45720">
            <a:spAutoFit/>
          </a:bodyPr>
          <a:lstStyle/>
          <a:p>
            <a:pPr algn="ctr"/>
            <a:r>
              <a:rPr lang="en-US" sz="4400" b="1" dirty="0">
                <a:ln w="22225">
                  <a:solidFill>
                    <a:schemeClr val="accent2"/>
                  </a:solidFill>
                  <a:prstDash val="solid"/>
                </a:ln>
                <a:solidFill>
                  <a:schemeClr val="accent2">
                    <a:lumMod val="40000"/>
                    <a:lumOff val="60000"/>
                  </a:schemeClr>
                </a:solidFill>
                <a:latin typeface="+mj-lt"/>
              </a:rPr>
              <a:t>H</a:t>
            </a:r>
            <a:r>
              <a:rPr lang="en-US" sz="4400" b="1" cap="none" spc="0" dirty="0">
                <a:ln w="22225">
                  <a:solidFill>
                    <a:schemeClr val="accent2"/>
                  </a:solidFill>
                  <a:prstDash val="solid"/>
                </a:ln>
                <a:solidFill>
                  <a:schemeClr val="accent2">
                    <a:lumMod val="40000"/>
                    <a:lumOff val="60000"/>
                  </a:schemeClr>
                </a:solidFill>
                <a:effectLst/>
                <a:latin typeface="+mj-lt"/>
              </a:rPr>
              <a:t>ow do I know if I am a trend seeker?</a:t>
            </a:r>
          </a:p>
        </p:txBody>
      </p:sp>
      <p:sp>
        <p:nvSpPr>
          <p:cNvPr id="3" name="TextBox 2"/>
          <p:cNvSpPr txBox="1"/>
          <p:nvPr/>
        </p:nvSpPr>
        <p:spPr>
          <a:xfrm>
            <a:off x="245348" y="923872"/>
            <a:ext cx="11076586" cy="1107996"/>
          </a:xfrm>
          <a:prstGeom prst="rect">
            <a:avLst/>
          </a:prstGeom>
          <a:noFill/>
        </p:spPr>
        <p:txBody>
          <a:bodyPr wrap="square" rtlCol="0">
            <a:spAutoFit/>
          </a:bodyPr>
          <a:lstStyle/>
          <a:p>
            <a:r>
              <a:rPr lang="en-US" sz="2200" dirty="0">
                <a:latin typeface="Century Gothic" panose="020B0502020202020204" pitchFamily="34" charset="0"/>
              </a:rPr>
              <a:t>Look at any question you have done and ask yourself why you solved the question the way that you did.  If your answers go something along the lines of:</a:t>
            </a:r>
          </a:p>
          <a:p>
            <a:pPr marL="342900" indent="-342900">
              <a:buFont typeface="Arial" panose="020B0604020202020204" pitchFamily="34" charset="0"/>
              <a:buChar char="•"/>
            </a:pPr>
            <a:endParaRPr lang="en-US" sz="2200" dirty="0">
              <a:latin typeface="Century Gothic" panose="020B0502020202020204" pitchFamily="34" charset="0"/>
            </a:endParaRPr>
          </a:p>
        </p:txBody>
      </p:sp>
      <p:sp>
        <p:nvSpPr>
          <p:cNvPr id="4" name="TextBox 3"/>
          <p:cNvSpPr txBox="1"/>
          <p:nvPr/>
        </p:nvSpPr>
        <p:spPr>
          <a:xfrm>
            <a:off x="554126" y="2190502"/>
            <a:ext cx="11076586" cy="2831544"/>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Century Gothic" panose="020B0502020202020204" pitchFamily="34" charset="0"/>
              </a:rPr>
              <a:t>Well, in lecture the professor started this problem by…</a:t>
            </a:r>
          </a:p>
          <a:p>
            <a:pPr marL="342900" indent="-342900">
              <a:buFont typeface="Arial" panose="020B0604020202020204" pitchFamily="34" charset="0"/>
              <a:buChar char="•"/>
            </a:pPr>
            <a:r>
              <a:rPr lang="en-US" sz="2200" dirty="0">
                <a:latin typeface="Century Gothic" panose="020B0502020202020204" pitchFamily="34" charset="0"/>
              </a:rPr>
              <a:t>In a similar question, I first…</a:t>
            </a:r>
          </a:p>
          <a:p>
            <a:pPr marL="342900" indent="-342900">
              <a:buFont typeface="Arial" panose="020B0604020202020204" pitchFamily="34" charset="0"/>
              <a:buChar char="•"/>
            </a:pPr>
            <a:r>
              <a:rPr lang="en-US" sz="2200" dirty="0">
                <a:latin typeface="Century Gothic" panose="020B0502020202020204" pitchFamily="34" charset="0"/>
              </a:rPr>
              <a:t>For all ______ types of questions, I start by…</a:t>
            </a:r>
          </a:p>
          <a:p>
            <a:pPr marL="342900" indent="-342900">
              <a:buFont typeface="Arial" panose="020B0604020202020204" pitchFamily="34" charset="0"/>
              <a:buChar char="•"/>
            </a:pPr>
            <a:r>
              <a:rPr lang="en-US" sz="2200" dirty="0">
                <a:latin typeface="Century Gothic" panose="020B0502020202020204" pitchFamily="34" charset="0"/>
              </a:rPr>
              <a:t>I just knew I had to use this equation…</a:t>
            </a:r>
          </a:p>
          <a:p>
            <a:pPr marL="342900" indent="-342900">
              <a:buFont typeface="Arial" panose="020B0604020202020204" pitchFamily="34" charset="0"/>
              <a:buChar char="•"/>
            </a:pPr>
            <a:r>
              <a:rPr lang="en-US" sz="2200" dirty="0">
                <a:latin typeface="Century Gothic" panose="020B0502020202020204" pitchFamily="34" charset="0"/>
              </a:rPr>
              <a:t>I got the answer right last time (previous attempt) by…</a:t>
            </a:r>
          </a:p>
          <a:p>
            <a:pPr marL="342900" indent="-342900">
              <a:buFont typeface="Arial" panose="020B0604020202020204" pitchFamily="34" charset="0"/>
              <a:buChar char="•"/>
            </a:pPr>
            <a:r>
              <a:rPr lang="en-US" sz="2200" dirty="0">
                <a:latin typeface="Century Gothic" panose="020B0502020202020204" pitchFamily="34" charset="0"/>
              </a:rPr>
              <a:t>I remembered by TA/SI instructor do…</a:t>
            </a:r>
          </a:p>
          <a:p>
            <a:pPr marL="342900" indent="-342900">
              <a:buFont typeface="Arial" panose="020B0604020202020204" pitchFamily="34" charset="0"/>
              <a:buChar char="•"/>
            </a:pPr>
            <a:r>
              <a:rPr lang="en-US" sz="2200" dirty="0">
                <a:latin typeface="Century Gothic" panose="020B0502020202020204" pitchFamily="34" charset="0"/>
              </a:rPr>
              <a:t>This is the only equation for _____ so…</a:t>
            </a:r>
          </a:p>
          <a:p>
            <a:pPr marL="342900" indent="-342900">
              <a:buFont typeface="Arial" panose="020B0604020202020204" pitchFamily="34" charset="0"/>
              <a:buChar char="•"/>
            </a:pPr>
            <a:endParaRPr lang="en-US" sz="2400" dirty="0">
              <a:latin typeface="Cambria" panose="02040503050406030204" pitchFamily="18" charset="0"/>
            </a:endParaRPr>
          </a:p>
        </p:txBody>
      </p:sp>
      <p:sp>
        <p:nvSpPr>
          <p:cNvPr id="5" name="TextBox 4"/>
          <p:cNvSpPr txBox="1"/>
          <p:nvPr/>
        </p:nvSpPr>
        <p:spPr>
          <a:xfrm>
            <a:off x="245348" y="5657671"/>
            <a:ext cx="11076586" cy="1200329"/>
          </a:xfrm>
          <a:prstGeom prst="rect">
            <a:avLst/>
          </a:prstGeom>
          <a:noFill/>
        </p:spPr>
        <p:txBody>
          <a:bodyPr wrap="square" rtlCol="0">
            <a:spAutoFit/>
          </a:bodyPr>
          <a:lstStyle/>
          <a:p>
            <a:r>
              <a:rPr lang="en-US" sz="2400" dirty="0">
                <a:solidFill>
                  <a:srgbClr val="0070C0"/>
                </a:solidFill>
                <a:latin typeface="+mj-lt"/>
              </a:rPr>
              <a:t>…without you following it up with “because _____” and an explanation of the concept, then you might be a trend seeker</a:t>
            </a:r>
          </a:p>
          <a:p>
            <a:pPr marL="342900" indent="-342900">
              <a:buFont typeface="Arial" panose="020B0604020202020204" pitchFamily="34" charset="0"/>
              <a:buChar char="•"/>
            </a:pPr>
            <a:endParaRPr lang="en-US" sz="2400" dirty="0">
              <a:latin typeface="Cambria" panose="02040503050406030204" pitchFamily="18" charset="0"/>
            </a:endParaRPr>
          </a:p>
        </p:txBody>
      </p:sp>
    </p:spTree>
    <p:extLst>
      <p:ext uri="{BB962C8B-B14F-4D97-AF65-F5344CB8AC3E}">
        <p14:creationId xmlns:p14="http://schemas.microsoft.com/office/powerpoint/2010/main" val="160242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Rectangle 2"/>
          <p:cNvSpPr/>
          <p:nvPr/>
        </p:nvSpPr>
        <p:spPr>
          <a:xfrm>
            <a:off x="762000" y="540280"/>
            <a:ext cx="5314536"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cap="none" spc="0" dirty="0">
                <a:ln w="22225">
                  <a:solidFill>
                    <a:schemeClr val="accent2"/>
                  </a:solidFill>
                  <a:prstDash val="solid"/>
                </a:ln>
                <a:solidFill>
                  <a:schemeClr val="tx1"/>
                </a:solidFill>
                <a:effectLst/>
                <a:latin typeface="+mj-lt"/>
                <a:ea typeface="+mj-ea"/>
                <a:cs typeface="+mj-cs"/>
              </a:rPr>
              <a:t>How </a:t>
            </a:r>
            <a:r>
              <a:rPr lang="en-US" sz="4400" b="1" dirty="0">
                <a:ln w="22225">
                  <a:solidFill>
                    <a:schemeClr val="accent2"/>
                  </a:solidFill>
                  <a:prstDash val="solid"/>
                </a:ln>
                <a:latin typeface="+mj-lt"/>
                <a:ea typeface="+mj-ea"/>
                <a:cs typeface="+mj-cs"/>
              </a:rPr>
              <a:t>D</a:t>
            </a:r>
            <a:r>
              <a:rPr lang="en-US" sz="4400" b="1" kern="1200" cap="none" spc="0" dirty="0">
                <a:ln w="22225">
                  <a:solidFill>
                    <a:schemeClr val="accent2"/>
                  </a:solidFill>
                  <a:prstDash val="solid"/>
                </a:ln>
                <a:solidFill>
                  <a:schemeClr val="tx1"/>
                </a:solidFill>
                <a:effectLst/>
                <a:latin typeface="+mj-lt"/>
                <a:ea typeface="+mj-ea"/>
                <a:cs typeface="+mj-cs"/>
              </a:rPr>
              <a:t>o I Overcome </a:t>
            </a:r>
            <a:r>
              <a:rPr lang="en-US" sz="4400" b="1" dirty="0">
                <a:ln w="22225">
                  <a:solidFill>
                    <a:schemeClr val="accent2"/>
                  </a:solidFill>
                  <a:prstDash val="solid"/>
                </a:ln>
                <a:latin typeface="+mj-lt"/>
                <a:ea typeface="+mj-ea"/>
                <a:cs typeface="+mj-cs"/>
              </a:rPr>
              <a:t>B</a:t>
            </a:r>
            <a:r>
              <a:rPr lang="en-US" sz="4400" b="1" kern="1200" cap="none" spc="0" dirty="0">
                <a:ln w="22225">
                  <a:solidFill>
                    <a:schemeClr val="accent2"/>
                  </a:solidFill>
                  <a:prstDash val="solid"/>
                </a:ln>
                <a:solidFill>
                  <a:schemeClr val="tx1"/>
                </a:solidFill>
                <a:effectLst/>
                <a:latin typeface="+mj-lt"/>
                <a:ea typeface="+mj-ea"/>
                <a:cs typeface="+mj-cs"/>
              </a:rPr>
              <a:t>eing a Trend </a:t>
            </a:r>
            <a:r>
              <a:rPr lang="en-US" sz="4400" b="1" dirty="0">
                <a:ln w="22225">
                  <a:solidFill>
                    <a:schemeClr val="accent2"/>
                  </a:solidFill>
                  <a:prstDash val="solid"/>
                </a:ln>
                <a:latin typeface="+mj-lt"/>
                <a:ea typeface="+mj-ea"/>
                <a:cs typeface="+mj-cs"/>
              </a:rPr>
              <a:t>S</a:t>
            </a:r>
            <a:r>
              <a:rPr lang="en-US" sz="4400" b="1" kern="1200" cap="none" spc="0" dirty="0">
                <a:ln w="22225">
                  <a:solidFill>
                    <a:schemeClr val="accent2"/>
                  </a:solidFill>
                  <a:prstDash val="solid"/>
                </a:ln>
                <a:solidFill>
                  <a:schemeClr val="tx1"/>
                </a:solidFill>
                <a:effectLst/>
                <a:latin typeface="+mj-lt"/>
                <a:ea typeface="+mj-ea"/>
                <a:cs typeface="+mj-cs"/>
              </a:rPr>
              <a:t>eeker?</a:t>
            </a:r>
          </a:p>
        </p:txBody>
      </p:sp>
      <p:sp>
        <p:nvSpPr>
          <p:cNvPr id="4" name="TextBox 3"/>
          <p:cNvSpPr txBox="1"/>
          <p:nvPr/>
        </p:nvSpPr>
        <p:spPr>
          <a:xfrm>
            <a:off x="762000" y="2279018"/>
            <a:ext cx="5314543" cy="3375920"/>
          </a:xfrm>
          <a:prstGeom prst="rect">
            <a:avLst/>
          </a:prstGeom>
        </p:spPr>
        <p:txBody>
          <a:bodyPr vert="horz" lIns="91440" tIns="45720" rIns="91440" bIns="45720" rtlCol="0" anchor="t">
            <a:normAutofit fontScale="92500" lnSpcReduction="20000"/>
          </a:bodyPr>
          <a:lstStyle/>
          <a:p>
            <a:pPr>
              <a:lnSpc>
                <a:spcPct val="90000"/>
              </a:lnSpc>
              <a:spcAft>
                <a:spcPts val="600"/>
              </a:spcAft>
            </a:pPr>
            <a:r>
              <a:rPr lang="en-US" kern="1200" dirty="0">
                <a:solidFill>
                  <a:schemeClr val="tx1"/>
                </a:solidFill>
                <a:latin typeface="Century Gothic" panose="020B0502020202020204" pitchFamily="34" charset="0"/>
              </a:rPr>
              <a:t>If you have identified yourself to be a trend seeker, you are probably doing well on practice questions and practice exams.  To overcome being a trend seeker:</a:t>
            </a:r>
          </a:p>
          <a:p>
            <a:pPr>
              <a:lnSpc>
                <a:spcPct val="90000"/>
              </a:lnSpc>
              <a:spcAft>
                <a:spcPts val="600"/>
              </a:spcAft>
            </a:pPr>
            <a:endParaRPr lang="en-US" kern="1200" dirty="0">
              <a:solidFill>
                <a:schemeClr val="tx1"/>
              </a:solidFill>
              <a:latin typeface="Century Gothic" panose="020B0502020202020204" pitchFamily="34" charset="0"/>
            </a:endParaRPr>
          </a:p>
          <a:p>
            <a:pPr marL="285750" indent="-285750">
              <a:lnSpc>
                <a:spcPct val="90000"/>
              </a:lnSpc>
              <a:spcAft>
                <a:spcPts val="600"/>
              </a:spcAft>
              <a:buFont typeface="Arial" panose="020B0604020202020204" pitchFamily="34" charset="0"/>
              <a:buChar char="•"/>
            </a:pPr>
            <a:r>
              <a:rPr lang="en-US" kern="1200" dirty="0">
                <a:solidFill>
                  <a:schemeClr val="tx1"/>
                </a:solidFill>
                <a:latin typeface="Century Gothic" panose="020B0502020202020204" pitchFamily="34" charset="0"/>
              </a:rPr>
              <a:t>Study in groups</a:t>
            </a:r>
          </a:p>
          <a:p>
            <a:pPr marL="742950" lvl="1" indent="-285750">
              <a:lnSpc>
                <a:spcPct val="90000"/>
              </a:lnSpc>
              <a:spcAft>
                <a:spcPts val="600"/>
              </a:spcAft>
              <a:buFont typeface="Arial" panose="020B0604020202020204" pitchFamily="34" charset="0"/>
              <a:buChar char="•"/>
            </a:pPr>
            <a:r>
              <a:rPr lang="en-US" kern="1200" dirty="0">
                <a:solidFill>
                  <a:schemeClr val="tx1"/>
                </a:solidFill>
                <a:latin typeface="Century Gothic" panose="020B0502020202020204" pitchFamily="34" charset="0"/>
              </a:rPr>
              <a:t>Explain the solutions of the problems to each other</a:t>
            </a:r>
          </a:p>
          <a:p>
            <a:pPr marL="742950" lvl="1" indent="-285750">
              <a:lnSpc>
                <a:spcPct val="90000"/>
              </a:lnSpc>
              <a:spcAft>
                <a:spcPts val="600"/>
              </a:spcAft>
              <a:buFont typeface="Arial" panose="020B0604020202020204" pitchFamily="34" charset="0"/>
              <a:buChar char="•"/>
            </a:pPr>
            <a:r>
              <a:rPr lang="en-US" kern="1200" dirty="0">
                <a:solidFill>
                  <a:schemeClr val="tx1"/>
                </a:solidFill>
                <a:latin typeface="Century Gothic" panose="020B0502020202020204" pitchFamily="34" charset="0"/>
              </a:rPr>
              <a:t>Not just HOW to solve the problem but explain WHY you take those particular steps</a:t>
            </a:r>
          </a:p>
          <a:p>
            <a:pPr lvl="1">
              <a:lnSpc>
                <a:spcPct val="90000"/>
              </a:lnSpc>
              <a:spcAft>
                <a:spcPts val="600"/>
              </a:spcAft>
            </a:pPr>
            <a:endParaRPr lang="en-US" kern="1200" dirty="0">
              <a:solidFill>
                <a:schemeClr val="tx1"/>
              </a:solidFill>
              <a:latin typeface="Century Gothic" panose="020B0502020202020204" pitchFamily="34" charset="0"/>
            </a:endParaRPr>
          </a:p>
          <a:p>
            <a:pPr marL="285750" indent="-285750">
              <a:lnSpc>
                <a:spcPct val="90000"/>
              </a:lnSpc>
              <a:spcAft>
                <a:spcPts val="600"/>
              </a:spcAft>
              <a:buFont typeface="Arial" panose="020B0604020202020204" pitchFamily="34" charset="0"/>
              <a:buChar char="•"/>
            </a:pPr>
            <a:r>
              <a:rPr lang="en-US" kern="1200" dirty="0">
                <a:solidFill>
                  <a:schemeClr val="tx1"/>
                </a:solidFill>
                <a:latin typeface="Century Gothic" panose="020B0502020202020204" pitchFamily="34" charset="0"/>
              </a:rPr>
              <a:t>Try the challenge questions at the end of the chapter.  These questions really test your understanding of the concepts.</a:t>
            </a:r>
          </a:p>
          <a:p>
            <a:pPr marL="342900" indent="-228600">
              <a:lnSpc>
                <a:spcPct val="90000"/>
              </a:lnSpc>
              <a:spcAft>
                <a:spcPts val="600"/>
              </a:spcAft>
              <a:buFont typeface="Arial" panose="020B0604020202020204" pitchFamily="34" charset="0"/>
              <a:buChar char="•"/>
            </a:pPr>
            <a:endParaRPr lang="en-US" sz="1400" kern="1200" dirty="0">
              <a:solidFill>
                <a:schemeClr val="tx1"/>
              </a:solidFill>
              <a:latin typeface="+mn-lt"/>
              <a:ea typeface="+mn-ea"/>
              <a:cs typeface="+mn-cs"/>
            </a:endParaRPr>
          </a:p>
        </p:txBody>
      </p:sp>
      <p:sp>
        <p:nvSpPr>
          <p:cNvPr id="1028" name="Freeform: Shape 7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Related image">
            <a:extLst>
              <a:ext uri="{FF2B5EF4-FFF2-40B4-BE49-F238E27FC236}">
                <a16:creationId xmlns:a16="http://schemas.microsoft.com/office/drawing/2014/main" id="{7F5934B3-79D7-4BAC-A434-30F4EF9D3B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890" r="9937" b="1"/>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987231"/>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 y="35579"/>
            <a:ext cx="8984972" cy="738664"/>
          </a:xfrm>
          <a:prstGeom prst="rect">
            <a:avLst/>
          </a:prstGeom>
          <a:noFill/>
        </p:spPr>
        <p:txBody>
          <a:bodyPr wrap="square" lIns="91440" tIns="45720" rIns="91440" bIns="45720">
            <a:spAutoFit/>
          </a:bodyPr>
          <a:lstStyle/>
          <a:p>
            <a:pPr algn="ctr"/>
            <a:r>
              <a:rPr lang="en-US" sz="4200" b="1" dirty="0">
                <a:ln w="22225">
                  <a:solidFill>
                    <a:schemeClr val="accent2"/>
                  </a:solidFill>
                  <a:prstDash val="solid"/>
                </a:ln>
                <a:solidFill>
                  <a:schemeClr val="accent2">
                    <a:lumMod val="40000"/>
                    <a:lumOff val="60000"/>
                  </a:schemeClr>
                </a:solidFill>
                <a:latin typeface="+mj-lt"/>
              </a:rPr>
              <a:t>Time Management during the Exam</a:t>
            </a:r>
            <a:endParaRPr lang="en-US" sz="4200" b="1" cap="none" spc="0" dirty="0">
              <a:ln w="22225">
                <a:solidFill>
                  <a:schemeClr val="accent2"/>
                </a:solidFill>
                <a:prstDash val="solid"/>
              </a:ln>
              <a:solidFill>
                <a:schemeClr val="accent2">
                  <a:lumMod val="40000"/>
                  <a:lumOff val="60000"/>
                </a:schemeClr>
              </a:solidFill>
              <a:effectLst/>
              <a:latin typeface="+mj-lt"/>
            </a:endParaRPr>
          </a:p>
        </p:txBody>
      </p:sp>
      <p:sp>
        <p:nvSpPr>
          <p:cNvPr id="3" name="TextBox 2"/>
          <p:cNvSpPr txBox="1"/>
          <p:nvPr/>
        </p:nvSpPr>
        <p:spPr>
          <a:xfrm>
            <a:off x="192339" y="966401"/>
            <a:ext cx="5810896" cy="1631216"/>
          </a:xfrm>
          <a:prstGeom prst="rect">
            <a:avLst/>
          </a:prstGeom>
          <a:noFill/>
        </p:spPr>
        <p:txBody>
          <a:bodyPr wrap="square" rtlCol="0">
            <a:spAutoFit/>
          </a:bodyPr>
          <a:lstStyle/>
          <a:p>
            <a:r>
              <a:rPr lang="en-US" sz="2000" dirty="0">
                <a:latin typeface="Century Gothic" panose="020B0502020202020204" pitchFamily="34" charset="0"/>
              </a:rPr>
              <a:t>“I knew the concepts but I ran out of time!”</a:t>
            </a:r>
          </a:p>
          <a:p>
            <a:endParaRPr lang="en-US" sz="2000" dirty="0">
              <a:latin typeface="Century Gothic" panose="020B0502020202020204" pitchFamily="34" charset="0"/>
            </a:endParaRPr>
          </a:p>
          <a:p>
            <a:r>
              <a:rPr lang="en-US" sz="2000" dirty="0">
                <a:latin typeface="Century Gothic" panose="020B0502020202020204" pitchFamily="34" charset="0"/>
              </a:rPr>
              <a:t>“I got the easy questions in the end wrong because I got stuck at an early problem and had to rush towards the end.”</a:t>
            </a:r>
          </a:p>
        </p:txBody>
      </p:sp>
      <p:pic>
        <p:nvPicPr>
          <p:cNvPr id="4" name="Picture 3"/>
          <p:cNvPicPr>
            <a:picLocks noChangeAspect="1"/>
          </p:cNvPicPr>
          <p:nvPr/>
        </p:nvPicPr>
        <p:blipFill rotWithShape="1">
          <a:blip r:embed="rId2"/>
          <a:srcRect l="6432" t="1522"/>
          <a:stretch/>
        </p:blipFill>
        <p:spPr>
          <a:xfrm>
            <a:off x="6957391" y="1166192"/>
            <a:ext cx="4473259" cy="4876800"/>
          </a:xfrm>
          <a:prstGeom prst="rect">
            <a:avLst/>
          </a:prstGeom>
        </p:spPr>
      </p:pic>
      <p:sp>
        <p:nvSpPr>
          <p:cNvPr id="5" name="TextBox 4"/>
          <p:cNvSpPr txBox="1"/>
          <p:nvPr/>
        </p:nvSpPr>
        <p:spPr>
          <a:xfrm>
            <a:off x="536895" y="3292876"/>
            <a:ext cx="5810896" cy="2677656"/>
          </a:xfrm>
          <a:prstGeom prst="rect">
            <a:avLst/>
          </a:prstGeom>
          <a:noFill/>
        </p:spPr>
        <p:txBody>
          <a:bodyPr wrap="square" rtlCol="0">
            <a:spAutoFit/>
          </a:bodyPr>
          <a:lstStyle/>
          <a:p>
            <a:r>
              <a:rPr lang="en-US" sz="2400" dirty="0">
                <a:solidFill>
                  <a:srgbClr val="0070C0"/>
                </a:solidFill>
                <a:latin typeface="Century Gothic" panose="020B0502020202020204" pitchFamily="34" charset="0"/>
              </a:rPr>
              <a:t>STRATEGIZE YOUR TIME!</a:t>
            </a:r>
          </a:p>
          <a:p>
            <a:pPr marL="342900" indent="-342900">
              <a:buFont typeface="Arial" panose="020B0604020202020204" pitchFamily="34" charset="0"/>
              <a:buChar char="•"/>
            </a:pPr>
            <a:r>
              <a:rPr lang="en-US" sz="2400" dirty="0">
                <a:solidFill>
                  <a:srgbClr val="0070C0"/>
                </a:solidFill>
                <a:latin typeface="Century Gothic" panose="020B0502020202020204" pitchFamily="34" charset="0"/>
              </a:rPr>
              <a:t>Do a 1</a:t>
            </a:r>
            <a:r>
              <a:rPr lang="en-US" sz="2400" baseline="30000" dirty="0">
                <a:solidFill>
                  <a:srgbClr val="0070C0"/>
                </a:solidFill>
                <a:latin typeface="Century Gothic" panose="020B0502020202020204" pitchFamily="34" charset="0"/>
              </a:rPr>
              <a:t>st</a:t>
            </a:r>
            <a:r>
              <a:rPr lang="en-US" sz="2400" dirty="0">
                <a:solidFill>
                  <a:srgbClr val="0070C0"/>
                </a:solidFill>
                <a:latin typeface="Century Gothic" panose="020B0502020202020204" pitchFamily="34" charset="0"/>
              </a:rPr>
              <a:t> run through the exam and do the “easy” questions first</a:t>
            </a:r>
          </a:p>
          <a:p>
            <a:pPr marL="342900" indent="-342900">
              <a:buFont typeface="Arial" panose="020B0604020202020204" pitchFamily="34" charset="0"/>
              <a:buChar char="•"/>
            </a:pPr>
            <a:r>
              <a:rPr lang="en-US" sz="2400" dirty="0">
                <a:solidFill>
                  <a:srgbClr val="0070C0"/>
                </a:solidFill>
                <a:latin typeface="Century Gothic" panose="020B0502020202020204" pitchFamily="34" charset="0"/>
              </a:rPr>
              <a:t>If you find yourself stuck on a problem, give yourself another 30 seconds, pick an answer, and move on</a:t>
            </a:r>
          </a:p>
        </p:txBody>
      </p:sp>
    </p:spTree>
    <p:extLst>
      <p:ext uri="{BB962C8B-B14F-4D97-AF65-F5344CB8AC3E}">
        <p14:creationId xmlns:p14="http://schemas.microsoft.com/office/powerpoint/2010/main" val="3567970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37967"/>
            <a:ext cx="5248956" cy="830997"/>
          </a:xfrm>
          <a:prstGeom prst="rect">
            <a:avLst/>
          </a:prstGeom>
          <a:noFill/>
        </p:spPr>
        <p:txBody>
          <a:bodyPr wrap="square" lIns="91440" tIns="45720" rIns="91440" bIns="45720">
            <a:spAutoFit/>
          </a:bodyPr>
          <a:lstStyle/>
          <a:p>
            <a:pPr algn="ctr"/>
            <a:r>
              <a:rPr lang="en-US" sz="4800" b="1" cap="none" spc="0" dirty="0">
                <a:ln w="22225">
                  <a:solidFill>
                    <a:schemeClr val="accent2"/>
                  </a:solidFill>
                  <a:prstDash val="solid"/>
                </a:ln>
                <a:solidFill>
                  <a:schemeClr val="accent2">
                    <a:lumMod val="40000"/>
                    <a:lumOff val="60000"/>
                  </a:schemeClr>
                </a:solidFill>
                <a:effectLst/>
                <a:latin typeface="+mj-lt"/>
              </a:rPr>
              <a:t>Oh but my anxiety!!!</a:t>
            </a:r>
          </a:p>
        </p:txBody>
      </p:sp>
      <p:sp>
        <p:nvSpPr>
          <p:cNvPr id="7" name="TextBox 6"/>
          <p:cNvSpPr txBox="1"/>
          <p:nvPr/>
        </p:nvSpPr>
        <p:spPr>
          <a:xfrm>
            <a:off x="245348" y="1271403"/>
            <a:ext cx="4220635" cy="400110"/>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Test anxiety is a vicious cycle:</a:t>
            </a:r>
          </a:p>
        </p:txBody>
      </p:sp>
      <p:pic>
        <p:nvPicPr>
          <p:cNvPr id="8" name="Picture 7"/>
          <p:cNvPicPr>
            <a:picLocks noChangeAspect="1"/>
          </p:cNvPicPr>
          <p:nvPr/>
        </p:nvPicPr>
        <p:blipFill rotWithShape="1">
          <a:blip r:embed="rId2"/>
          <a:srcRect l="4349" t="4892" r="6730" b="11050"/>
          <a:stretch/>
        </p:blipFill>
        <p:spPr>
          <a:xfrm>
            <a:off x="5533052" y="639043"/>
            <a:ext cx="6233253" cy="6218957"/>
          </a:xfrm>
          <a:prstGeom prst="rect">
            <a:avLst/>
          </a:prstGeom>
        </p:spPr>
      </p:pic>
      <p:graphicFrame>
        <p:nvGraphicFramePr>
          <p:cNvPr id="6" name="Diagram 5">
            <a:extLst>
              <a:ext uri="{FF2B5EF4-FFF2-40B4-BE49-F238E27FC236}">
                <a16:creationId xmlns:a16="http://schemas.microsoft.com/office/drawing/2014/main" id="{CEE5024A-58E0-4DBB-BB8D-78EFF94CDEBC}"/>
              </a:ext>
            </a:extLst>
          </p:cNvPr>
          <p:cNvGraphicFramePr/>
          <p:nvPr>
            <p:extLst>
              <p:ext uri="{D42A27DB-BD31-4B8C-83A1-F6EECF244321}">
                <p14:modId xmlns:p14="http://schemas.microsoft.com/office/powerpoint/2010/main" val="1447607612"/>
              </p:ext>
            </p:extLst>
          </p:nvPr>
        </p:nvGraphicFramePr>
        <p:xfrm>
          <a:off x="-86049" y="2034073"/>
          <a:ext cx="5248956" cy="4384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584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 y="35579"/>
            <a:ext cx="11092068" cy="738664"/>
          </a:xfrm>
          <a:prstGeom prst="rect">
            <a:avLst/>
          </a:prstGeom>
          <a:noFill/>
        </p:spPr>
        <p:txBody>
          <a:bodyPr wrap="square" lIns="91440" tIns="45720" rIns="91440" bIns="45720">
            <a:spAutoFit/>
          </a:bodyPr>
          <a:lstStyle/>
          <a:p>
            <a:pPr algn="ctr"/>
            <a:r>
              <a:rPr lang="en-US" sz="4200" b="1" cap="none" spc="0" dirty="0">
                <a:ln w="22225">
                  <a:solidFill>
                    <a:schemeClr val="accent2"/>
                  </a:solidFill>
                  <a:prstDash val="solid"/>
                </a:ln>
                <a:solidFill>
                  <a:schemeClr val="accent2">
                    <a:lumMod val="40000"/>
                    <a:lumOff val="60000"/>
                  </a:schemeClr>
                </a:solidFill>
                <a:effectLst/>
                <a:latin typeface="+mj-lt"/>
              </a:rPr>
              <a:t>How to Reduce Test Anxiety </a:t>
            </a:r>
            <a:r>
              <a:rPr lang="en-US" sz="4200" b="1" u="sng" cap="none" spc="0" dirty="0">
                <a:ln w="22225">
                  <a:solidFill>
                    <a:schemeClr val="accent2"/>
                  </a:solidFill>
                  <a:prstDash val="solid"/>
                </a:ln>
                <a:solidFill>
                  <a:schemeClr val="accent2">
                    <a:lumMod val="40000"/>
                    <a:lumOff val="60000"/>
                  </a:schemeClr>
                </a:solidFill>
                <a:effectLst/>
                <a:latin typeface="+mj-lt"/>
              </a:rPr>
              <a:t>BEFORE</a:t>
            </a:r>
            <a:r>
              <a:rPr lang="en-US" sz="4200" b="1" cap="none" spc="0" dirty="0">
                <a:ln w="22225">
                  <a:solidFill>
                    <a:schemeClr val="accent2"/>
                  </a:solidFill>
                  <a:prstDash val="solid"/>
                </a:ln>
                <a:solidFill>
                  <a:schemeClr val="accent2">
                    <a:lumMod val="40000"/>
                    <a:lumOff val="60000"/>
                  </a:schemeClr>
                </a:solidFill>
                <a:effectLst/>
                <a:latin typeface="+mj-lt"/>
              </a:rPr>
              <a:t> a Test</a:t>
            </a:r>
          </a:p>
        </p:txBody>
      </p:sp>
      <p:sp>
        <p:nvSpPr>
          <p:cNvPr id="3" name="TextBox 2"/>
          <p:cNvSpPr txBox="1"/>
          <p:nvPr/>
        </p:nvSpPr>
        <p:spPr>
          <a:xfrm>
            <a:off x="192339" y="1218000"/>
            <a:ext cx="7374652" cy="3816429"/>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Century Gothic" panose="020B0502020202020204" pitchFamily="34" charset="0"/>
              </a:rPr>
              <a:t>Manage time</a:t>
            </a:r>
          </a:p>
          <a:p>
            <a:pPr marL="342900" indent="-342900">
              <a:buFont typeface="Arial" panose="020B0604020202020204" pitchFamily="34" charset="0"/>
              <a:buChar char="•"/>
            </a:pPr>
            <a:r>
              <a:rPr lang="en-US" sz="2200" dirty="0">
                <a:latin typeface="Century Gothic" panose="020B0502020202020204" pitchFamily="34" charset="0"/>
              </a:rPr>
              <a:t>Organize materials</a:t>
            </a:r>
          </a:p>
          <a:p>
            <a:pPr marL="342900" indent="-342900">
              <a:buFont typeface="Arial" panose="020B0604020202020204" pitchFamily="34" charset="0"/>
              <a:buChar char="•"/>
            </a:pPr>
            <a:r>
              <a:rPr lang="en-US" sz="2200" dirty="0">
                <a:latin typeface="Century Gothic" panose="020B0502020202020204" pitchFamily="34" charset="0"/>
              </a:rPr>
              <a:t>Tutoring</a:t>
            </a:r>
          </a:p>
          <a:p>
            <a:pPr marL="342900" indent="-342900">
              <a:buFont typeface="Arial" panose="020B0604020202020204" pitchFamily="34" charset="0"/>
              <a:buChar char="•"/>
            </a:pPr>
            <a:r>
              <a:rPr lang="en-US" sz="2200" dirty="0">
                <a:latin typeface="Century Gothic" panose="020B0502020202020204" pitchFamily="34" charset="0"/>
              </a:rPr>
              <a:t>Homework</a:t>
            </a:r>
          </a:p>
          <a:p>
            <a:pPr marL="342900" indent="-342900">
              <a:buFont typeface="Arial" panose="020B0604020202020204" pitchFamily="34" charset="0"/>
              <a:buChar char="•"/>
            </a:pPr>
            <a:r>
              <a:rPr lang="en-US" sz="2200" dirty="0">
                <a:latin typeface="Century Gothic" panose="020B0502020202020204" pitchFamily="34" charset="0"/>
              </a:rPr>
              <a:t>Study groups</a:t>
            </a:r>
          </a:p>
          <a:p>
            <a:pPr marL="342900" indent="-342900">
              <a:buFont typeface="Arial" panose="020B0604020202020204" pitchFamily="34" charset="0"/>
              <a:buChar char="•"/>
            </a:pPr>
            <a:r>
              <a:rPr lang="en-US" sz="2200" dirty="0">
                <a:latin typeface="Century Gothic" panose="020B0502020202020204" pitchFamily="34" charset="0"/>
              </a:rPr>
              <a:t>Arrive early</a:t>
            </a:r>
          </a:p>
          <a:p>
            <a:pPr marL="342900" indent="-342900">
              <a:buFont typeface="Arial" panose="020B0604020202020204" pitchFamily="34" charset="0"/>
              <a:buChar char="•"/>
            </a:pPr>
            <a:r>
              <a:rPr lang="en-US" sz="2200" dirty="0">
                <a:latin typeface="Century Gothic" panose="020B0502020202020204" pitchFamily="34" charset="0"/>
              </a:rPr>
              <a:t>Eat healthy – light, nutritious</a:t>
            </a:r>
          </a:p>
          <a:p>
            <a:pPr marL="342900" indent="-342900">
              <a:buFont typeface="Arial" panose="020B0604020202020204" pitchFamily="34" charset="0"/>
              <a:buChar char="•"/>
            </a:pPr>
            <a:r>
              <a:rPr lang="en-US" sz="2200" dirty="0">
                <a:latin typeface="Century Gothic" panose="020B0502020202020204" pitchFamily="34" charset="0"/>
              </a:rPr>
              <a:t>Well rested</a:t>
            </a:r>
          </a:p>
          <a:p>
            <a:pPr marL="342900" indent="-342900">
              <a:buFont typeface="Arial" panose="020B0604020202020204" pitchFamily="34" charset="0"/>
              <a:buChar char="•"/>
            </a:pPr>
            <a:r>
              <a:rPr lang="en-US" sz="2200" dirty="0">
                <a:latin typeface="Century Gothic" panose="020B0502020202020204" pitchFamily="34" charset="0"/>
              </a:rPr>
              <a:t>Positive self-talk</a:t>
            </a:r>
          </a:p>
          <a:p>
            <a:pPr marL="342900" indent="-342900">
              <a:buFont typeface="Arial" panose="020B0604020202020204" pitchFamily="34" charset="0"/>
              <a:buChar char="•"/>
            </a:pPr>
            <a:r>
              <a:rPr lang="en-US" sz="2200" dirty="0">
                <a:latin typeface="Century Gothic" panose="020B0502020202020204" pitchFamily="34" charset="0"/>
              </a:rPr>
              <a:t>Don’t discuss exam with anyone beforehand</a:t>
            </a:r>
          </a:p>
          <a:p>
            <a:pPr marL="342900" indent="-342900">
              <a:buFont typeface="Arial" panose="020B0604020202020204" pitchFamily="34" charset="0"/>
              <a:buChar char="•"/>
            </a:pPr>
            <a:r>
              <a:rPr lang="en-US" sz="2200" dirty="0">
                <a:latin typeface="Century Gothic" panose="020B0502020202020204" pitchFamily="34" charset="0"/>
              </a:rPr>
              <a:t>Do something relaxing 1 hour before exam</a:t>
            </a:r>
          </a:p>
        </p:txBody>
      </p:sp>
      <p:pic>
        <p:nvPicPr>
          <p:cNvPr id="4" name="Picture 3"/>
          <p:cNvPicPr>
            <a:picLocks noChangeAspect="1"/>
          </p:cNvPicPr>
          <p:nvPr/>
        </p:nvPicPr>
        <p:blipFill rotWithShape="1">
          <a:blip r:embed="rId2"/>
          <a:srcRect l="6011" t="7512" r="4142" b="2322"/>
          <a:stretch/>
        </p:blipFill>
        <p:spPr>
          <a:xfrm>
            <a:off x="7566991" y="966401"/>
            <a:ext cx="4187686" cy="5500025"/>
          </a:xfrm>
          <a:prstGeom prst="rect">
            <a:avLst/>
          </a:prstGeom>
        </p:spPr>
      </p:pic>
      <p:sp>
        <p:nvSpPr>
          <p:cNvPr id="5" name="TextBox 4"/>
          <p:cNvSpPr txBox="1"/>
          <p:nvPr/>
        </p:nvSpPr>
        <p:spPr>
          <a:xfrm>
            <a:off x="1133243" y="5478186"/>
            <a:ext cx="5492844" cy="830997"/>
          </a:xfrm>
          <a:prstGeom prst="rect">
            <a:avLst/>
          </a:prstGeom>
          <a:noFill/>
        </p:spPr>
        <p:txBody>
          <a:bodyPr wrap="square" rtlCol="0">
            <a:spAutoFit/>
          </a:bodyPr>
          <a:lstStyle/>
          <a:p>
            <a:r>
              <a:rPr lang="en-US" sz="2400" dirty="0">
                <a:solidFill>
                  <a:srgbClr val="FF0000"/>
                </a:solidFill>
                <a:latin typeface="Century Gothic" panose="020B0502020202020204" pitchFamily="34" charset="0"/>
              </a:rPr>
              <a:t>The best way to reduce test anxiety is to BE PREPARED!</a:t>
            </a:r>
          </a:p>
        </p:txBody>
      </p:sp>
    </p:spTree>
    <p:extLst>
      <p:ext uri="{BB962C8B-B14F-4D97-AF65-F5344CB8AC3E}">
        <p14:creationId xmlns:p14="http://schemas.microsoft.com/office/powerpoint/2010/main" val="1066397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 y="35579"/>
            <a:ext cx="11092068" cy="830997"/>
          </a:xfrm>
          <a:prstGeom prst="rect">
            <a:avLst/>
          </a:prstGeom>
          <a:noFill/>
        </p:spPr>
        <p:txBody>
          <a:bodyPr wrap="square" lIns="91440" tIns="45720" rIns="91440" bIns="45720">
            <a:spAutoFit/>
          </a:bodyPr>
          <a:lstStyle/>
          <a:p>
            <a:pPr algn="ctr"/>
            <a:r>
              <a:rPr lang="en-US" sz="4800" b="1" cap="none" spc="0" dirty="0">
                <a:ln w="22225">
                  <a:solidFill>
                    <a:schemeClr val="accent2"/>
                  </a:solidFill>
                  <a:prstDash val="solid"/>
                </a:ln>
                <a:solidFill>
                  <a:schemeClr val="accent2">
                    <a:lumMod val="40000"/>
                    <a:lumOff val="60000"/>
                  </a:schemeClr>
                </a:solidFill>
                <a:effectLst/>
                <a:latin typeface="+mj-lt"/>
              </a:rPr>
              <a:t>How to Reduce Test Anxiety </a:t>
            </a:r>
            <a:r>
              <a:rPr lang="en-US" sz="4800" b="1" u="sng" cap="none" spc="0" dirty="0">
                <a:ln w="22225">
                  <a:solidFill>
                    <a:schemeClr val="accent2"/>
                  </a:solidFill>
                  <a:prstDash val="solid"/>
                </a:ln>
                <a:solidFill>
                  <a:schemeClr val="accent2">
                    <a:lumMod val="40000"/>
                    <a:lumOff val="60000"/>
                  </a:schemeClr>
                </a:solidFill>
                <a:effectLst/>
                <a:latin typeface="+mj-lt"/>
              </a:rPr>
              <a:t>DURING</a:t>
            </a:r>
            <a:r>
              <a:rPr lang="en-US" sz="4800" b="1" cap="none" spc="0" dirty="0">
                <a:ln w="22225">
                  <a:solidFill>
                    <a:schemeClr val="accent2"/>
                  </a:solidFill>
                  <a:prstDash val="solid"/>
                </a:ln>
                <a:solidFill>
                  <a:schemeClr val="accent2">
                    <a:lumMod val="40000"/>
                    <a:lumOff val="60000"/>
                  </a:schemeClr>
                </a:solidFill>
                <a:effectLst/>
                <a:latin typeface="+mj-lt"/>
              </a:rPr>
              <a:t> a Test</a:t>
            </a:r>
          </a:p>
        </p:txBody>
      </p:sp>
      <p:sp>
        <p:nvSpPr>
          <p:cNvPr id="3" name="TextBox 2"/>
          <p:cNvSpPr txBox="1"/>
          <p:nvPr/>
        </p:nvSpPr>
        <p:spPr>
          <a:xfrm>
            <a:off x="323161" y="1246319"/>
            <a:ext cx="7374652" cy="3816429"/>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Century Gothic" panose="020B0502020202020204" pitchFamily="34" charset="0"/>
              </a:rPr>
              <a:t>Breathe</a:t>
            </a:r>
          </a:p>
          <a:p>
            <a:pPr marL="342900" indent="-342900">
              <a:buFont typeface="Arial" panose="020B0604020202020204" pitchFamily="34" charset="0"/>
              <a:buChar char="•"/>
            </a:pPr>
            <a:r>
              <a:rPr lang="en-US" sz="2200" dirty="0">
                <a:latin typeface="Century Gothic" panose="020B0502020202020204" pitchFamily="34" charset="0"/>
              </a:rPr>
              <a:t>Do what you can do first to gain confidence</a:t>
            </a:r>
          </a:p>
          <a:p>
            <a:pPr marL="342900" indent="-342900">
              <a:buFont typeface="Arial" panose="020B0604020202020204" pitchFamily="34" charset="0"/>
              <a:buChar char="•"/>
            </a:pPr>
            <a:r>
              <a:rPr lang="en-US" sz="2200" dirty="0">
                <a:latin typeface="Century Gothic" panose="020B0502020202020204" pitchFamily="34" charset="0"/>
              </a:rPr>
              <a:t>Replace negative thoughts with positive thoughts</a:t>
            </a:r>
          </a:p>
          <a:p>
            <a:pPr marL="342900" indent="-342900">
              <a:buFont typeface="Arial" panose="020B0604020202020204" pitchFamily="34" charset="0"/>
              <a:buChar char="•"/>
            </a:pPr>
            <a:r>
              <a:rPr lang="en-US" sz="2200" dirty="0">
                <a:latin typeface="Century Gothic" panose="020B0502020202020204" pitchFamily="34" charset="0"/>
              </a:rPr>
              <a:t>Brain dump</a:t>
            </a:r>
          </a:p>
          <a:p>
            <a:pPr marL="342900" indent="-342900">
              <a:buFont typeface="Arial" panose="020B0604020202020204" pitchFamily="34" charset="0"/>
              <a:buChar char="•"/>
            </a:pPr>
            <a:r>
              <a:rPr lang="en-US" sz="2200" dirty="0">
                <a:latin typeface="Century Gothic" panose="020B0502020202020204" pitchFamily="34" charset="0"/>
              </a:rPr>
              <a:t>Read directions carefully</a:t>
            </a:r>
          </a:p>
          <a:p>
            <a:pPr marL="342900" indent="-342900">
              <a:buFont typeface="Arial" panose="020B0604020202020204" pitchFamily="34" charset="0"/>
              <a:buChar char="•"/>
            </a:pPr>
            <a:r>
              <a:rPr lang="en-US" sz="2200" dirty="0">
                <a:latin typeface="Century Gothic" panose="020B0502020202020204" pitchFamily="34" charset="0"/>
              </a:rPr>
              <a:t>Write down what you know</a:t>
            </a:r>
          </a:p>
          <a:p>
            <a:pPr marL="800100" lvl="1" indent="-342900">
              <a:buFont typeface="Arial" panose="020B0604020202020204" pitchFamily="34" charset="0"/>
              <a:buChar char="•"/>
            </a:pPr>
            <a:r>
              <a:rPr lang="en-US" sz="2200" dirty="0">
                <a:latin typeface="Century Gothic" panose="020B0502020202020204" pitchFamily="34" charset="0"/>
              </a:rPr>
              <a:t>Information may come to you</a:t>
            </a:r>
          </a:p>
          <a:p>
            <a:pPr marL="800100" lvl="1" indent="-342900">
              <a:buFont typeface="Arial" panose="020B0604020202020204" pitchFamily="34" charset="0"/>
              <a:buChar char="•"/>
            </a:pPr>
            <a:r>
              <a:rPr lang="en-US" sz="2200" dirty="0">
                <a:latin typeface="Century Gothic" panose="020B0502020202020204" pitchFamily="34" charset="0"/>
              </a:rPr>
              <a:t>Partial credit</a:t>
            </a:r>
          </a:p>
          <a:p>
            <a:pPr marL="342900" indent="-342900">
              <a:buFont typeface="Arial" panose="020B0604020202020204" pitchFamily="34" charset="0"/>
              <a:buChar char="•"/>
            </a:pPr>
            <a:r>
              <a:rPr lang="en-US" sz="2200" dirty="0">
                <a:latin typeface="Century Gothic" panose="020B0502020202020204" pitchFamily="34" charset="0"/>
              </a:rPr>
              <a:t>Use same pen/pencil/eraser</a:t>
            </a:r>
          </a:p>
          <a:p>
            <a:pPr marL="342900" indent="-342900">
              <a:buFont typeface="Arial" panose="020B0604020202020204" pitchFamily="34" charset="0"/>
              <a:buChar char="•"/>
            </a:pPr>
            <a:r>
              <a:rPr lang="en-US" sz="2200" dirty="0">
                <a:latin typeface="Century Gothic" panose="020B0502020202020204" pitchFamily="34" charset="0"/>
              </a:rPr>
              <a:t>Stop when you are done</a:t>
            </a:r>
          </a:p>
          <a:p>
            <a:pPr marL="342900" indent="-342900">
              <a:buFont typeface="Arial" panose="020B0604020202020204" pitchFamily="34" charset="0"/>
              <a:buChar char="•"/>
            </a:pPr>
            <a:r>
              <a:rPr lang="en-US" sz="2200" dirty="0">
                <a:latin typeface="Century Gothic" panose="020B0502020202020204" pitchFamily="34" charset="0"/>
              </a:rPr>
              <a:t>Don’t leave anything blank</a:t>
            </a:r>
          </a:p>
        </p:txBody>
      </p:sp>
      <p:pic>
        <p:nvPicPr>
          <p:cNvPr id="3074" name="Picture 2" descr="Image result for overcoming testing anxie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8434" y="2379897"/>
            <a:ext cx="6170405" cy="4339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517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21224" y="374166"/>
            <a:ext cx="9551506" cy="6297062"/>
          </a:xfrm>
          <a:prstGeom prst="rect">
            <a:avLst/>
          </a:prstGeom>
        </p:spPr>
      </p:pic>
      <p:sp>
        <p:nvSpPr>
          <p:cNvPr id="3" name="TextBox 2"/>
          <p:cNvSpPr txBox="1"/>
          <p:nvPr/>
        </p:nvSpPr>
        <p:spPr>
          <a:xfrm>
            <a:off x="192338" y="1477037"/>
            <a:ext cx="2511105" cy="4524315"/>
          </a:xfrm>
          <a:prstGeom prst="rect">
            <a:avLst/>
          </a:prstGeom>
          <a:noFill/>
        </p:spPr>
        <p:txBody>
          <a:bodyPr wrap="square" rtlCol="0">
            <a:spAutoFit/>
          </a:bodyPr>
          <a:lstStyle/>
          <a:p>
            <a:r>
              <a:rPr lang="en-US" sz="2400" dirty="0">
                <a:solidFill>
                  <a:srgbClr val="FF0000"/>
                </a:solidFill>
                <a:latin typeface="Century Gothic" panose="020B0502020202020204" pitchFamily="34" charset="0"/>
              </a:rPr>
              <a:t>If you believe your anxiety is seriously hindering your performance, you might want to consider speaking to CAPS or the mental health support service at your school.</a:t>
            </a:r>
          </a:p>
        </p:txBody>
      </p:sp>
    </p:spTree>
    <p:extLst>
      <p:ext uri="{BB962C8B-B14F-4D97-AF65-F5344CB8AC3E}">
        <p14:creationId xmlns:p14="http://schemas.microsoft.com/office/powerpoint/2010/main" val="924589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 y="35579"/>
            <a:ext cx="6255024" cy="830997"/>
          </a:xfrm>
          <a:prstGeom prst="rect">
            <a:avLst/>
          </a:prstGeom>
          <a:noFill/>
        </p:spPr>
        <p:txBody>
          <a:bodyPr wrap="square" lIns="91440" tIns="45720" rIns="91440" bIns="45720">
            <a:spAutoFit/>
          </a:bodyPr>
          <a:lstStyle/>
          <a:p>
            <a:pPr algn="ctr"/>
            <a:r>
              <a:rPr lang="en-US" sz="4800" b="1" dirty="0">
                <a:ln w="22225">
                  <a:solidFill>
                    <a:schemeClr val="accent2"/>
                  </a:solidFill>
                  <a:prstDash val="solid"/>
                </a:ln>
                <a:solidFill>
                  <a:schemeClr val="accent2">
                    <a:lumMod val="40000"/>
                    <a:lumOff val="60000"/>
                  </a:schemeClr>
                </a:solidFill>
                <a:latin typeface="+mj-lt"/>
              </a:rPr>
              <a:t>To Sleep or Not to Sleep?</a:t>
            </a:r>
            <a:endParaRPr lang="en-US" sz="4800" b="1" cap="none" spc="0" dirty="0">
              <a:ln w="22225">
                <a:solidFill>
                  <a:schemeClr val="accent2"/>
                </a:solidFill>
                <a:prstDash val="solid"/>
              </a:ln>
              <a:solidFill>
                <a:schemeClr val="accent2">
                  <a:lumMod val="40000"/>
                  <a:lumOff val="60000"/>
                </a:schemeClr>
              </a:solidFill>
              <a:effectLst/>
              <a:latin typeface="+mj-lt"/>
            </a:endParaRPr>
          </a:p>
        </p:txBody>
      </p:sp>
      <p:pic>
        <p:nvPicPr>
          <p:cNvPr id="3" name="Picture 2"/>
          <p:cNvPicPr>
            <a:picLocks noChangeAspect="1"/>
          </p:cNvPicPr>
          <p:nvPr/>
        </p:nvPicPr>
        <p:blipFill>
          <a:blip r:embed="rId2"/>
          <a:stretch>
            <a:fillRect/>
          </a:stretch>
        </p:blipFill>
        <p:spPr>
          <a:xfrm>
            <a:off x="125274" y="896799"/>
            <a:ext cx="4657238" cy="5663027"/>
          </a:xfrm>
          <a:prstGeom prst="rect">
            <a:avLst/>
          </a:prstGeom>
        </p:spPr>
      </p:pic>
      <p:pic>
        <p:nvPicPr>
          <p:cNvPr id="4" name="Picture 3"/>
          <p:cNvPicPr>
            <a:picLocks noChangeAspect="1"/>
          </p:cNvPicPr>
          <p:nvPr/>
        </p:nvPicPr>
        <p:blipFill>
          <a:blip r:embed="rId3"/>
          <a:stretch>
            <a:fillRect/>
          </a:stretch>
        </p:blipFill>
        <p:spPr>
          <a:xfrm>
            <a:off x="5208104" y="2756452"/>
            <a:ext cx="6396383" cy="3597965"/>
          </a:xfrm>
          <a:prstGeom prst="rect">
            <a:avLst/>
          </a:prstGeom>
        </p:spPr>
      </p:pic>
      <p:sp>
        <p:nvSpPr>
          <p:cNvPr id="5" name="TextBox 4"/>
          <p:cNvSpPr txBox="1"/>
          <p:nvPr/>
        </p:nvSpPr>
        <p:spPr>
          <a:xfrm>
            <a:off x="4800943" y="1242127"/>
            <a:ext cx="7210704" cy="1138773"/>
          </a:xfrm>
          <a:prstGeom prst="rect">
            <a:avLst/>
          </a:prstGeom>
          <a:noFill/>
        </p:spPr>
        <p:txBody>
          <a:bodyPr wrap="square" rtlCol="0">
            <a:spAutoFit/>
          </a:bodyPr>
          <a:lstStyle/>
          <a:p>
            <a:r>
              <a:rPr lang="en-US" sz="2400" dirty="0">
                <a:solidFill>
                  <a:srgbClr val="FF0000"/>
                </a:solidFill>
                <a:latin typeface="Century Gothic" panose="020B0502020202020204" pitchFamily="34" charset="0"/>
              </a:rPr>
              <a:t>Get a good night of sleep!</a:t>
            </a:r>
          </a:p>
          <a:p>
            <a:endParaRPr lang="en-US" sz="2400" dirty="0">
              <a:latin typeface="Century Gothic" panose="020B0502020202020204" pitchFamily="34" charset="0"/>
            </a:endParaRPr>
          </a:p>
          <a:p>
            <a:r>
              <a:rPr lang="en-US" sz="2000" dirty="0">
                <a:latin typeface="Century Gothic" panose="020B0502020202020204" pitchFamily="34" charset="0"/>
              </a:rPr>
              <a:t>Prepare your tools beforehand (pens, calculators, etc.)</a:t>
            </a:r>
          </a:p>
        </p:txBody>
      </p:sp>
    </p:spTree>
    <p:extLst>
      <p:ext uri="{BB962C8B-B14F-4D97-AF65-F5344CB8AC3E}">
        <p14:creationId xmlns:p14="http://schemas.microsoft.com/office/powerpoint/2010/main" val="2843125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6858000" cy="6858000"/>
          </a:xfrm>
          <a:prstGeom prst="rect">
            <a:avLst/>
          </a:prstGeom>
        </p:spPr>
      </p:pic>
      <p:sp>
        <p:nvSpPr>
          <p:cNvPr id="3" name="TextBox 2"/>
          <p:cNvSpPr txBox="1"/>
          <p:nvPr/>
        </p:nvSpPr>
        <p:spPr>
          <a:xfrm>
            <a:off x="7094558" y="543126"/>
            <a:ext cx="4657956"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entury Gothic" panose="020B0502020202020204" pitchFamily="34" charset="0"/>
              </a:rPr>
              <a:t>Your mindset plays a large part in how you perform on your exams</a:t>
            </a:r>
          </a:p>
        </p:txBody>
      </p:sp>
      <p:pic>
        <p:nvPicPr>
          <p:cNvPr id="4" name="Picture 3"/>
          <p:cNvPicPr>
            <a:picLocks noChangeAspect="1"/>
          </p:cNvPicPr>
          <p:nvPr/>
        </p:nvPicPr>
        <p:blipFill>
          <a:blip r:embed="rId3"/>
          <a:stretch>
            <a:fillRect/>
          </a:stretch>
        </p:blipFill>
        <p:spPr>
          <a:xfrm>
            <a:off x="7450205" y="1957218"/>
            <a:ext cx="3946663" cy="4665758"/>
          </a:xfrm>
          <a:prstGeom prst="rect">
            <a:avLst/>
          </a:prstGeom>
        </p:spPr>
      </p:pic>
    </p:spTree>
    <p:extLst>
      <p:ext uri="{BB962C8B-B14F-4D97-AF65-F5344CB8AC3E}">
        <p14:creationId xmlns:p14="http://schemas.microsoft.com/office/powerpoint/2010/main" val="1322825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tudy motiv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6951" y="1394934"/>
            <a:ext cx="2700006" cy="354486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941481" y="35579"/>
            <a:ext cx="6383249" cy="769441"/>
          </a:xfrm>
          <a:prstGeom prst="rect">
            <a:avLst/>
          </a:prstGeom>
          <a:noFill/>
        </p:spPr>
        <p:txBody>
          <a:bodyPr wrap="square" lIns="91440" tIns="45720" rIns="91440" bIns="45720">
            <a:spAutoFit/>
          </a:bodyPr>
          <a:lstStyle/>
          <a:p>
            <a:pPr algn="ctr"/>
            <a:r>
              <a:rPr lang="en-US" sz="4400" b="1" dirty="0">
                <a:ln w="22225">
                  <a:solidFill>
                    <a:schemeClr val="accent2"/>
                  </a:solidFill>
                  <a:prstDash val="solid"/>
                </a:ln>
                <a:solidFill>
                  <a:schemeClr val="accent2">
                    <a:lumMod val="40000"/>
                    <a:lumOff val="60000"/>
                  </a:schemeClr>
                </a:solidFill>
                <a:latin typeface="+mj-lt"/>
              </a:rPr>
              <a:t>Exams: A</a:t>
            </a:r>
            <a:r>
              <a:rPr lang="en-US" sz="4400" b="1" cap="none" spc="0" dirty="0">
                <a:ln w="22225">
                  <a:solidFill>
                    <a:schemeClr val="accent2"/>
                  </a:solidFill>
                  <a:prstDash val="solid"/>
                </a:ln>
                <a:solidFill>
                  <a:schemeClr val="accent2">
                    <a:lumMod val="40000"/>
                    <a:lumOff val="60000"/>
                  </a:schemeClr>
                </a:solidFill>
                <a:effectLst/>
                <a:latin typeface="+mj-lt"/>
              </a:rPr>
              <a:t>re you ready?</a:t>
            </a:r>
          </a:p>
        </p:txBody>
      </p:sp>
      <p:sp>
        <p:nvSpPr>
          <p:cNvPr id="4" name="TextBox 3"/>
          <p:cNvSpPr txBox="1"/>
          <p:nvPr/>
        </p:nvSpPr>
        <p:spPr>
          <a:xfrm>
            <a:off x="4204377" y="840599"/>
            <a:ext cx="6675659" cy="430887"/>
          </a:xfrm>
          <a:prstGeom prst="rect">
            <a:avLst/>
          </a:prstGeom>
          <a:noFill/>
        </p:spPr>
        <p:txBody>
          <a:bodyPr wrap="square" rtlCol="0">
            <a:spAutoFit/>
          </a:bodyPr>
          <a:lstStyle/>
          <a:p>
            <a:r>
              <a:rPr lang="en-US" sz="2200" dirty="0">
                <a:solidFill>
                  <a:srgbClr val="0070C0"/>
                </a:solidFill>
                <a:latin typeface="Century Gothic" panose="020B0502020202020204" pitchFamily="34" charset="0"/>
              </a:rPr>
              <a:t>How do you know you are ready for an exam?</a:t>
            </a:r>
          </a:p>
        </p:txBody>
      </p:sp>
      <p:pic>
        <p:nvPicPr>
          <p:cNvPr id="2" name="Picture 1"/>
          <p:cNvPicPr>
            <a:picLocks noChangeAspect="1"/>
          </p:cNvPicPr>
          <p:nvPr/>
        </p:nvPicPr>
        <p:blipFill>
          <a:blip r:embed="rId3"/>
          <a:stretch>
            <a:fillRect/>
          </a:stretch>
        </p:blipFill>
        <p:spPr>
          <a:xfrm>
            <a:off x="1" y="0"/>
            <a:ext cx="4156364" cy="6858000"/>
          </a:xfrm>
          <a:prstGeom prst="rect">
            <a:avLst/>
          </a:prstGeom>
        </p:spPr>
      </p:pic>
      <p:sp>
        <p:nvSpPr>
          <p:cNvPr id="7" name="TextBox 6"/>
          <p:cNvSpPr txBox="1"/>
          <p:nvPr/>
        </p:nvSpPr>
        <p:spPr>
          <a:xfrm>
            <a:off x="4204377" y="1512907"/>
            <a:ext cx="4820353" cy="4893647"/>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Century Gothic" panose="020B0502020202020204" pitchFamily="34" charset="0"/>
              </a:rPr>
              <a:t>Can you </a:t>
            </a:r>
            <a:r>
              <a:rPr lang="en-US" sz="2200" u="sng" dirty="0">
                <a:solidFill>
                  <a:srgbClr val="FF0000"/>
                </a:solidFill>
                <a:latin typeface="Century Gothic" panose="020B0502020202020204" pitchFamily="34" charset="0"/>
              </a:rPr>
              <a:t>explain</a:t>
            </a:r>
            <a:r>
              <a:rPr lang="en-US" sz="2200" dirty="0">
                <a:latin typeface="Century Gothic" panose="020B0502020202020204" pitchFamily="34" charset="0"/>
              </a:rPr>
              <a:t> the concept?</a:t>
            </a:r>
          </a:p>
          <a:p>
            <a:pPr marL="342900" indent="-342900">
              <a:buFont typeface="Arial" panose="020B0604020202020204" pitchFamily="34" charset="0"/>
              <a:buChar char="•"/>
            </a:pPr>
            <a:endParaRPr lang="en-US" sz="2200" dirty="0">
              <a:latin typeface="Century Gothic" panose="020B0502020202020204" pitchFamily="34" charset="0"/>
            </a:endParaRPr>
          </a:p>
          <a:p>
            <a:pPr marL="342900" indent="-342900">
              <a:buFont typeface="Arial" panose="020B0604020202020204" pitchFamily="34" charset="0"/>
              <a:buChar char="•"/>
            </a:pPr>
            <a:r>
              <a:rPr lang="en-US" sz="2200" dirty="0">
                <a:latin typeface="Century Gothic" panose="020B0502020202020204" pitchFamily="34" charset="0"/>
              </a:rPr>
              <a:t>Can you </a:t>
            </a:r>
            <a:r>
              <a:rPr lang="en-US" sz="2200" u="sng" dirty="0">
                <a:solidFill>
                  <a:srgbClr val="FF0000"/>
                </a:solidFill>
                <a:latin typeface="Century Gothic" panose="020B0502020202020204" pitchFamily="34" charset="0"/>
              </a:rPr>
              <a:t>explain</a:t>
            </a:r>
            <a:r>
              <a:rPr lang="en-US" sz="2200" dirty="0">
                <a:latin typeface="Century Gothic" panose="020B0502020202020204" pitchFamily="34" charset="0"/>
              </a:rPr>
              <a:t> the answers to application questions?</a:t>
            </a:r>
          </a:p>
          <a:p>
            <a:pPr marL="342900" indent="-342900">
              <a:buFont typeface="Arial" panose="020B0604020202020204" pitchFamily="34" charset="0"/>
              <a:buChar char="•"/>
            </a:pPr>
            <a:endParaRPr lang="en-US" sz="2200" dirty="0">
              <a:latin typeface="Century Gothic" panose="020B0502020202020204" pitchFamily="34" charset="0"/>
            </a:endParaRPr>
          </a:p>
          <a:p>
            <a:pPr marL="342900" indent="-342900">
              <a:buFont typeface="Arial" panose="020B0604020202020204" pitchFamily="34" charset="0"/>
              <a:buChar char="•"/>
            </a:pPr>
            <a:r>
              <a:rPr lang="en-US" sz="2200" dirty="0">
                <a:latin typeface="Century Gothic" panose="020B0502020202020204" pitchFamily="34" charset="0"/>
              </a:rPr>
              <a:t>Can you </a:t>
            </a:r>
            <a:r>
              <a:rPr lang="en-US" sz="2200" u="sng" dirty="0">
                <a:solidFill>
                  <a:srgbClr val="FF0000"/>
                </a:solidFill>
                <a:latin typeface="Century Gothic" panose="020B0502020202020204" pitchFamily="34" charset="0"/>
              </a:rPr>
              <a:t>explain</a:t>
            </a:r>
            <a:r>
              <a:rPr lang="en-US" sz="2200" dirty="0">
                <a:latin typeface="Century Gothic" panose="020B0502020202020204" pitchFamily="34" charset="0"/>
              </a:rPr>
              <a:t> each step required to generate the correct answer?</a:t>
            </a:r>
          </a:p>
          <a:p>
            <a:pPr marL="342900" indent="-342900">
              <a:buFont typeface="Arial" panose="020B0604020202020204" pitchFamily="34" charset="0"/>
              <a:buChar char="•"/>
            </a:pPr>
            <a:endParaRPr lang="en-US" sz="2200" dirty="0">
              <a:latin typeface="Century Gothic" panose="020B0502020202020204" pitchFamily="34" charset="0"/>
            </a:endParaRPr>
          </a:p>
          <a:p>
            <a:pPr marL="342900" indent="-342900">
              <a:buFont typeface="Arial" panose="020B0604020202020204" pitchFamily="34" charset="0"/>
              <a:buChar char="•"/>
            </a:pPr>
            <a:r>
              <a:rPr lang="en-US" sz="2200" dirty="0">
                <a:latin typeface="Century Gothic" panose="020B0502020202020204" pitchFamily="34" charset="0"/>
              </a:rPr>
              <a:t>Utilize the syllabus, homework questions, quiz questions, and practice exams</a:t>
            </a:r>
          </a:p>
          <a:p>
            <a:pPr marL="342900" indent="-342900">
              <a:buFont typeface="Arial" panose="020B0604020202020204" pitchFamily="34" charset="0"/>
              <a:buChar char="•"/>
            </a:pPr>
            <a:endParaRPr lang="en-US" sz="2400" dirty="0">
              <a:latin typeface="Cambria" panose="02040503050406030204" pitchFamily="18" charset="0"/>
            </a:endParaRPr>
          </a:p>
          <a:p>
            <a:endParaRPr lang="en-US" sz="2400" dirty="0">
              <a:latin typeface="Cambria" panose="02040503050406030204" pitchFamily="18" charset="0"/>
            </a:endParaRPr>
          </a:p>
        </p:txBody>
      </p:sp>
    </p:spTree>
    <p:extLst>
      <p:ext uri="{BB962C8B-B14F-4D97-AF65-F5344CB8AC3E}">
        <p14:creationId xmlns:p14="http://schemas.microsoft.com/office/powerpoint/2010/main" val="1602233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7705817" y="648959"/>
            <a:ext cx="4305670" cy="6004559"/>
          </a:xfrm>
          <a:prstGeom prst="roundRect">
            <a:avLst/>
          </a:prstGeom>
          <a:no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b">
            <a:normAutofit/>
          </a:bodyPr>
          <a:lstStyle/>
          <a:p>
            <a:pPr algn="ctr">
              <a:lnSpc>
                <a:spcPct val="90000"/>
              </a:lnSpc>
              <a:spcBef>
                <a:spcPct val="0"/>
              </a:spcBef>
              <a:spcAft>
                <a:spcPts val="600"/>
              </a:spcAft>
            </a:pPr>
            <a:r>
              <a:rPr lang="en-US" sz="6000" kern="1200" dirty="0">
                <a:solidFill>
                  <a:srgbClr val="0070C0"/>
                </a:solidFill>
                <a:latin typeface="+mj-lt"/>
                <a:ea typeface="+mj-ea"/>
                <a:cs typeface="+mj-cs"/>
              </a:rPr>
              <a:t>EFFECTIVE STUDY STRATEGIES FOR </a:t>
            </a:r>
          </a:p>
          <a:p>
            <a:pPr algn="ctr">
              <a:lnSpc>
                <a:spcPct val="90000"/>
              </a:lnSpc>
              <a:spcBef>
                <a:spcPct val="0"/>
              </a:spcBef>
              <a:spcAft>
                <a:spcPts val="600"/>
              </a:spcAft>
            </a:pPr>
            <a:r>
              <a:rPr lang="en-US" sz="6000" kern="1200" dirty="0">
                <a:solidFill>
                  <a:srgbClr val="0070C0"/>
                </a:solidFill>
                <a:latin typeface="+mj-lt"/>
                <a:ea typeface="+mj-ea"/>
                <a:cs typeface="+mj-cs"/>
              </a:rPr>
              <a:t>FINAL EXAMS</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 b="8982"/>
          <a:stretch/>
        </p:blipFill>
        <p:spPr bwMode="auto">
          <a:xfrm>
            <a:off x="20" y="10"/>
            <a:ext cx="7534636"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232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t="6978" r="6528" b="12972"/>
          <a:stretch/>
        </p:blipFill>
        <p:spPr>
          <a:xfrm>
            <a:off x="3243866" y="3061252"/>
            <a:ext cx="5039164" cy="3426262"/>
          </a:xfrm>
          <a:prstGeom prst="rect">
            <a:avLst/>
          </a:prstGeom>
        </p:spPr>
      </p:pic>
      <p:pic>
        <p:nvPicPr>
          <p:cNvPr id="2050"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b="5898"/>
          <a:stretch/>
        </p:blipFill>
        <p:spPr bwMode="auto">
          <a:xfrm>
            <a:off x="322649" y="920424"/>
            <a:ext cx="3892455" cy="32575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4"/>
          <a:srcRect t="9662" b="7246"/>
          <a:stretch/>
        </p:blipFill>
        <p:spPr>
          <a:xfrm>
            <a:off x="8654511" y="304800"/>
            <a:ext cx="3371493" cy="4982817"/>
          </a:xfrm>
          <a:prstGeom prst="rect">
            <a:avLst/>
          </a:prstGeom>
        </p:spPr>
      </p:pic>
      <p:pic>
        <p:nvPicPr>
          <p:cNvPr id="2052" name="Picture 4" descr="Image result for study motivation"/>
          <p:cNvPicPr>
            <a:picLocks noChangeAspect="1" noChangeArrowheads="1"/>
          </p:cNvPicPr>
          <p:nvPr/>
        </p:nvPicPr>
        <p:blipFill rotWithShape="1">
          <a:blip r:embed="rId5">
            <a:extLst>
              <a:ext uri="{28A0092B-C50C-407E-A947-70E740481C1C}">
                <a14:useLocalDpi xmlns:a14="http://schemas.microsoft.com/office/drawing/2010/main" val="0"/>
              </a:ext>
            </a:extLst>
          </a:blip>
          <a:srcRect t="4638" b="13817"/>
          <a:stretch/>
        </p:blipFill>
        <p:spPr bwMode="auto">
          <a:xfrm>
            <a:off x="5101238" y="404911"/>
            <a:ext cx="2667138" cy="21749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84178" y="5471851"/>
            <a:ext cx="3641826" cy="1015663"/>
          </a:xfrm>
          <a:prstGeom prst="rect">
            <a:avLst/>
          </a:prstGeom>
          <a:noFill/>
        </p:spPr>
        <p:txBody>
          <a:bodyPr wrap="square" rtlCol="0">
            <a:spAutoFit/>
          </a:bodyPr>
          <a:lstStyle/>
          <a:p>
            <a:r>
              <a:rPr lang="en-US" sz="2000" dirty="0">
                <a:solidFill>
                  <a:srgbClr val="FF0000"/>
                </a:solidFill>
                <a:latin typeface="Cambria" panose="02040503050406030204" pitchFamily="18" charset="0"/>
              </a:rPr>
              <a:t>Find what motivates you!  </a:t>
            </a:r>
          </a:p>
          <a:p>
            <a:r>
              <a:rPr lang="en-US" sz="2000" dirty="0">
                <a:solidFill>
                  <a:srgbClr val="FF0000"/>
                </a:solidFill>
                <a:latin typeface="Cambria" panose="02040503050406030204" pitchFamily="18" charset="0"/>
              </a:rPr>
              <a:t>You know the rewards you are willing to work for.</a:t>
            </a:r>
          </a:p>
        </p:txBody>
      </p:sp>
      <p:sp>
        <p:nvSpPr>
          <p:cNvPr id="9" name="Rectangle 8"/>
          <p:cNvSpPr/>
          <p:nvPr/>
        </p:nvSpPr>
        <p:spPr>
          <a:xfrm>
            <a:off x="2" y="35579"/>
            <a:ext cx="4797286" cy="830997"/>
          </a:xfrm>
          <a:prstGeom prst="rect">
            <a:avLst/>
          </a:prstGeom>
          <a:noFill/>
        </p:spPr>
        <p:txBody>
          <a:bodyPr wrap="square" lIns="91440" tIns="45720" rIns="91440" bIns="45720">
            <a:spAutoFit/>
          </a:bodyPr>
          <a:lstStyle/>
          <a:p>
            <a:pPr algn="ctr"/>
            <a:r>
              <a:rPr lang="en-US" sz="4800" b="1" cap="none" spc="0" dirty="0">
                <a:ln w="22225">
                  <a:solidFill>
                    <a:schemeClr val="accent2"/>
                  </a:solidFill>
                  <a:prstDash val="solid"/>
                </a:ln>
                <a:solidFill>
                  <a:schemeClr val="accent2">
                    <a:lumMod val="40000"/>
                    <a:lumOff val="60000"/>
                  </a:schemeClr>
                </a:solidFill>
                <a:effectLst/>
                <a:latin typeface="+mj-lt"/>
              </a:rPr>
              <a:t>Reward Yourself!</a:t>
            </a:r>
          </a:p>
        </p:txBody>
      </p:sp>
      <p:pic>
        <p:nvPicPr>
          <p:cNvPr id="2054" name="Picture 6" descr="Image result for student + dying = studying"/>
          <p:cNvPicPr>
            <a:picLocks noChangeAspect="1" noChangeArrowheads="1"/>
          </p:cNvPicPr>
          <p:nvPr/>
        </p:nvPicPr>
        <p:blipFill rotWithShape="1">
          <a:blip r:embed="rId6">
            <a:clrChange>
              <a:clrFrom>
                <a:srgbClr val="F4F4F4"/>
              </a:clrFrom>
              <a:clrTo>
                <a:srgbClr val="F4F4F4">
                  <a:alpha val="0"/>
                </a:srgbClr>
              </a:clrTo>
            </a:clrChange>
            <a:extLst>
              <a:ext uri="{28A0092B-C50C-407E-A947-70E740481C1C}">
                <a14:useLocalDpi xmlns:a14="http://schemas.microsoft.com/office/drawing/2010/main" val="0"/>
              </a:ext>
            </a:extLst>
          </a:blip>
          <a:srcRect l="8294" t="8056" r="11815" b="29403"/>
          <a:stretch/>
        </p:blipFill>
        <p:spPr bwMode="auto">
          <a:xfrm>
            <a:off x="195652" y="4324119"/>
            <a:ext cx="2507791" cy="2354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300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 y="35579"/>
            <a:ext cx="4253946" cy="830997"/>
          </a:xfrm>
          <a:prstGeom prst="rect">
            <a:avLst/>
          </a:prstGeom>
          <a:noFill/>
        </p:spPr>
        <p:txBody>
          <a:bodyPr wrap="square" lIns="91440" tIns="45720" rIns="91440" bIns="45720">
            <a:spAutoFit/>
          </a:bodyPr>
          <a:lstStyle/>
          <a:p>
            <a:pPr algn="ctr"/>
            <a:r>
              <a:rPr lang="en-US" sz="4800" b="1" dirty="0">
                <a:ln w="22225">
                  <a:solidFill>
                    <a:schemeClr val="accent2"/>
                  </a:solidFill>
                  <a:prstDash val="solid"/>
                </a:ln>
                <a:solidFill>
                  <a:schemeClr val="accent2">
                    <a:lumMod val="40000"/>
                    <a:lumOff val="60000"/>
                  </a:schemeClr>
                </a:solidFill>
                <a:latin typeface="+mj-lt"/>
              </a:rPr>
              <a:t>Time to SHINE!</a:t>
            </a:r>
            <a:endParaRPr lang="en-US" sz="4800" b="1" cap="none" spc="0" dirty="0">
              <a:ln w="22225">
                <a:solidFill>
                  <a:schemeClr val="accent2"/>
                </a:solidFill>
                <a:prstDash val="solid"/>
              </a:ln>
              <a:solidFill>
                <a:schemeClr val="accent2">
                  <a:lumMod val="40000"/>
                  <a:lumOff val="60000"/>
                </a:schemeClr>
              </a:solidFill>
              <a:effectLst/>
              <a:latin typeface="+mj-lt"/>
            </a:endParaRPr>
          </a:p>
        </p:txBody>
      </p:sp>
      <p:sp>
        <p:nvSpPr>
          <p:cNvPr id="3" name="TextBox 2"/>
          <p:cNvSpPr txBox="1"/>
          <p:nvPr/>
        </p:nvSpPr>
        <p:spPr>
          <a:xfrm>
            <a:off x="192340" y="886888"/>
            <a:ext cx="11496078" cy="1446550"/>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Century Gothic" panose="020B0502020202020204" pitchFamily="34" charset="0"/>
              </a:rPr>
              <a:t>The exam is when you can finally show off the new knowledge you have acquired!</a:t>
            </a:r>
          </a:p>
          <a:p>
            <a:pPr marL="342900" indent="-342900">
              <a:buFont typeface="Arial" panose="020B0604020202020204" pitchFamily="34" charset="0"/>
              <a:buChar char="•"/>
            </a:pPr>
            <a:endParaRPr lang="en-US" sz="2200" dirty="0">
              <a:latin typeface="Century Gothic" panose="020B0502020202020204" pitchFamily="34" charset="0"/>
            </a:endParaRPr>
          </a:p>
          <a:p>
            <a:pPr marL="342900" indent="-342900">
              <a:buFont typeface="Arial" panose="020B0604020202020204" pitchFamily="34" charset="0"/>
              <a:buChar char="•"/>
            </a:pPr>
            <a:r>
              <a:rPr lang="en-US" sz="2200" dirty="0">
                <a:latin typeface="Century Gothic" panose="020B0502020202020204" pitchFamily="34" charset="0"/>
              </a:rPr>
              <a:t>You have studied hard, mastered concepts, so go show off your skills!</a:t>
            </a:r>
          </a:p>
        </p:txBody>
      </p:sp>
      <p:sp>
        <p:nvSpPr>
          <p:cNvPr id="4" name="Rectangle 3"/>
          <p:cNvSpPr/>
          <p:nvPr/>
        </p:nvSpPr>
        <p:spPr>
          <a:xfrm>
            <a:off x="0" y="2573371"/>
            <a:ext cx="3458817" cy="830997"/>
          </a:xfrm>
          <a:prstGeom prst="rect">
            <a:avLst/>
          </a:prstGeom>
          <a:noFill/>
        </p:spPr>
        <p:txBody>
          <a:bodyPr wrap="square" lIns="91440" tIns="45720" rIns="91440" bIns="45720">
            <a:spAutoFit/>
          </a:bodyPr>
          <a:lstStyle/>
          <a:p>
            <a:pPr algn="ctr"/>
            <a:r>
              <a:rPr lang="en-US" sz="4800" b="1" dirty="0">
                <a:ln w="22225">
                  <a:solidFill>
                    <a:schemeClr val="accent2"/>
                  </a:solidFill>
                  <a:prstDash val="solid"/>
                </a:ln>
                <a:solidFill>
                  <a:schemeClr val="accent2">
                    <a:lumMod val="40000"/>
                    <a:lumOff val="60000"/>
                  </a:schemeClr>
                </a:solidFill>
                <a:latin typeface="+mj-lt"/>
              </a:rPr>
              <a:t>Remember:</a:t>
            </a:r>
            <a:endParaRPr lang="en-US" sz="4800" b="1" cap="none" spc="0" dirty="0">
              <a:ln w="22225">
                <a:solidFill>
                  <a:schemeClr val="accent2"/>
                </a:solidFill>
                <a:prstDash val="solid"/>
              </a:ln>
              <a:solidFill>
                <a:schemeClr val="accent2">
                  <a:lumMod val="40000"/>
                  <a:lumOff val="60000"/>
                </a:schemeClr>
              </a:solidFill>
              <a:effectLst/>
              <a:latin typeface="+mj-lt"/>
            </a:endParaRPr>
          </a:p>
        </p:txBody>
      </p:sp>
      <p:sp>
        <p:nvSpPr>
          <p:cNvPr id="5" name="TextBox 4"/>
          <p:cNvSpPr txBox="1"/>
          <p:nvPr/>
        </p:nvSpPr>
        <p:spPr>
          <a:xfrm>
            <a:off x="192340" y="3404368"/>
            <a:ext cx="11496078" cy="1785104"/>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Century Gothic" panose="020B0502020202020204" pitchFamily="34" charset="0"/>
              </a:rPr>
              <a:t>No matter how strangely a question is worded or presented, it can only be testing a concept that you have studied.</a:t>
            </a:r>
          </a:p>
          <a:p>
            <a:pPr marL="342900" indent="-342900">
              <a:buFont typeface="Arial" panose="020B0604020202020204" pitchFamily="34" charset="0"/>
              <a:buChar char="•"/>
            </a:pPr>
            <a:endParaRPr lang="en-US" sz="2200" dirty="0">
              <a:latin typeface="Century Gothic" panose="020B0502020202020204" pitchFamily="34" charset="0"/>
            </a:endParaRPr>
          </a:p>
          <a:p>
            <a:pPr marL="342900" indent="-342900">
              <a:buFont typeface="Arial" panose="020B0604020202020204" pitchFamily="34" charset="0"/>
              <a:buChar char="•"/>
            </a:pPr>
            <a:r>
              <a:rPr lang="en-US" sz="2200" dirty="0">
                <a:latin typeface="Century Gothic" panose="020B0502020202020204" pitchFamily="34" charset="0"/>
              </a:rPr>
              <a:t>If you have been studying properly, you have all the tools you need to tackle any exam question.</a:t>
            </a:r>
          </a:p>
        </p:txBody>
      </p:sp>
    </p:spTree>
    <p:extLst>
      <p:ext uri="{BB962C8B-B14F-4D97-AF65-F5344CB8AC3E}">
        <p14:creationId xmlns:p14="http://schemas.microsoft.com/office/powerpoint/2010/main" val="3467520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7225661-C06F-4100-8A89-9C0D83B68CD5}"/>
              </a:ext>
            </a:extLst>
          </p:cNvPr>
          <p:cNvSpPr txBox="1"/>
          <p:nvPr/>
        </p:nvSpPr>
        <p:spPr>
          <a:xfrm>
            <a:off x="655721" y="3017521"/>
            <a:ext cx="3657600" cy="2459735"/>
          </a:xfrm>
          <a:prstGeom prst="rect">
            <a:avLst/>
          </a:prstGeom>
        </p:spPr>
        <p:txBody>
          <a:bodyPr vert="horz" lIns="91440" tIns="45720" rIns="91440" bIns="45720" rtlCol="0" anchor="b">
            <a:normAutofit/>
          </a:bodyPr>
          <a:lstStyle/>
          <a:p>
            <a:pPr marL="457200" indent="-457200">
              <a:lnSpc>
                <a:spcPct val="90000"/>
              </a:lnSpc>
              <a:spcBef>
                <a:spcPct val="0"/>
              </a:spcBef>
              <a:spcAft>
                <a:spcPts val="600"/>
              </a:spcAft>
              <a:buFont typeface="Arial" panose="020B0604020202020204" pitchFamily="34" charset="0"/>
              <a:buChar char="•"/>
            </a:pPr>
            <a:r>
              <a:rPr lang="en-US" sz="2200" kern="1200" dirty="0">
                <a:solidFill>
                  <a:srgbClr val="FFFFFF"/>
                </a:solidFill>
                <a:latin typeface="+mj-lt"/>
                <a:ea typeface="+mj-ea"/>
                <a:cs typeface="+mj-cs"/>
              </a:rPr>
              <a:t>Day 1: Energy for Performance 2.0</a:t>
            </a:r>
          </a:p>
          <a:p>
            <a:pPr marL="457200" indent="-457200">
              <a:lnSpc>
                <a:spcPct val="90000"/>
              </a:lnSpc>
              <a:spcBef>
                <a:spcPct val="0"/>
              </a:spcBef>
              <a:spcAft>
                <a:spcPts val="600"/>
              </a:spcAft>
              <a:buFont typeface="Arial" panose="020B0604020202020204" pitchFamily="34" charset="0"/>
              <a:buChar char="•"/>
            </a:pPr>
            <a:r>
              <a:rPr lang="en-US" sz="2200" dirty="0">
                <a:solidFill>
                  <a:srgbClr val="FFFFFF"/>
                </a:solidFill>
                <a:latin typeface="+mj-lt"/>
                <a:ea typeface="+mj-ea"/>
                <a:cs typeface="+mj-cs"/>
              </a:rPr>
              <a:t>Day 2: Professional Portfolio</a:t>
            </a:r>
            <a:endParaRPr lang="en-US" sz="2200" kern="1200" dirty="0">
              <a:solidFill>
                <a:srgbClr val="FFFFFF"/>
              </a:solidFill>
              <a:latin typeface="+mj-lt"/>
              <a:ea typeface="+mj-ea"/>
              <a:cs typeface="+mj-cs"/>
            </a:endParaRP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5E09150-B54C-4FA5-BEE8-573CBCBAA610}"/>
              </a:ext>
            </a:extLst>
          </p:cNvPr>
          <p:cNvPicPr>
            <a:picLocks noChangeAspect="1"/>
          </p:cNvPicPr>
          <p:nvPr/>
        </p:nvPicPr>
        <p:blipFill rotWithShape="1">
          <a:blip r:embed="rId2">
            <a:extLst>
              <a:ext uri="{28A0092B-C50C-407E-A947-70E740481C1C}">
                <a14:useLocalDpi xmlns:a14="http://schemas.microsoft.com/office/drawing/2010/main" val="0"/>
              </a:ext>
            </a:extLst>
          </a:blip>
          <a:srcRect t="4715" b="4715"/>
          <a:stretch/>
        </p:blipFill>
        <p:spPr>
          <a:xfrm>
            <a:off x="5424551" y="492573"/>
            <a:ext cx="6012087" cy="5880796"/>
          </a:xfrm>
          <a:prstGeom prst="rect">
            <a:avLst/>
          </a:prstGeom>
        </p:spPr>
      </p:pic>
      <p:sp>
        <p:nvSpPr>
          <p:cNvPr id="8" name="Rectangle 7">
            <a:extLst>
              <a:ext uri="{FF2B5EF4-FFF2-40B4-BE49-F238E27FC236}">
                <a16:creationId xmlns:a16="http://schemas.microsoft.com/office/drawing/2014/main" id="{32606B47-6030-44E9-8F7E-81B5FCA65070}"/>
              </a:ext>
            </a:extLst>
          </p:cNvPr>
          <p:cNvSpPr/>
          <p:nvPr/>
        </p:nvSpPr>
        <p:spPr>
          <a:xfrm>
            <a:off x="493046" y="1306186"/>
            <a:ext cx="3982950" cy="830997"/>
          </a:xfrm>
          <a:prstGeom prst="rect">
            <a:avLst/>
          </a:prstGeom>
        </p:spPr>
        <p:txBody>
          <a:bodyPr wrap="none">
            <a:spAutoFit/>
          </a:bodyPr>
          <a:lstStyle/>
          <a:p>
            <a:r>
              <a:rPr lang="en-US" sz="4800" b="1" dirty="0">
                <a:ln w="22225">
                  <a:solidFill>
                    <a:srgbClr val="ED7D31"/>
                  </a:solidFill>
                  <a:prstDash val="solid"/>
                </a:ln>
                <a:solidFill>
                  <a:srgbClr val="ED7D31">
                    <a:lumMod val="40000"/>
                    <a:lumOff val="60000"/>
                  </a:srgbClr>
                </a:solidFill>
                <a:latin typeface="Calibri Light" panose="020F0302020204030204"/>
              </a:rPr>
              <a:t>Winter Seminar</a:t>
            </a:r>
            <a:endParaRPr lang="en-US" dirty="0"/>
          </a:p>
        </p:txBody>
      </p:sp>
      <p:sp>
        <p:nvSpPr>
          <p:cNvPr id="2" name="TextBox 1">
            <a:extLst>
              <a:ext uri="{FF2B5EF4-FFF2-40B4-BE49-F238E27FC236}">
                <a16:creationId xmlns:a16="http://schemas.microsoft.com/office/drawing/2014/main" id="{DFED8ECE-EBAC-4F9D-BA0E-324B5B9152AC}"/>
              </a:ext>
            </a:extLst>
          </p:cNvPr>
          <p:cNvSpPr txBox="1"/>
          <p:nvPr/>
        </p:nvSpPr>
        <p:spPr>
          <a:xfrm>
            <a:off x="655721" y="2506639"/>
            <a:ext cx="3587095" cy="1231106"/>
          </a:xfrm>
          <a:prstGeom prst="rect">
            <a:avLst/>
          </a:prstGeom>
          <a:noFill/>
        </p:spPr>
        <p:txBody>
          <a:bodyPr wrap="square" rtlCol="0">
            <a:spAutoFit/>
          </a:bodyPr>
          <a:lstStyle/>
          <a:p>
            <a:pPr algn="ctr"/>
            <a:r>
              <a:rPr lang="en-US" sz="2800" dirty="0">
                <a:solidFill>
                  <a:srgbClr val="FFFFFF"/>
                </a:solidFill>
                <a:latin typeface="+mj-lt"/>
                <a:ea typeface="+mj-ea"/>
                <a:cs typeface="+mj-cs"/>
              </a:rPr>
              <a:t>2-Day Virtual Experience</a:t>
            </a:r>
          </a:p>
          <a:p>
            <a:endParaRPr lang="en-US" dirty="0"/>
          </a:p>
        </p:txBody>
      </p:sp>
      <p:sp>
        <p:nvSpPr>
          <p:cNvPr id="3" name="TextBox 2">
            <a:extLst>
              <a:ext uri="{FF2B5EF4-FFF2-40B4-BE49-F238E27FC236}">
                <a16:creationId xmlns:a16="http://schemas.microsoft.com/office/drawing/2014/main" id="{5FA59DCC-FEC1-4D88-BBCA-CC57F69E39A9}"/>
              </a:ext>
            </a:extLst>
          </p:cNvPr>
          <p:cNvSpPr txBox="1"/>
          <p:nvPr/>
        </p:nvSpPr>
        <p:spPr>
          <a:xfrm>
            <a:off x="511562" y="5771333"/>
            <a:ext cx="3982950" cy="707886"/>
          </a:xfrm>
          <a:prstGeom prst="rect">
            <a:avLst/>
          </a:prstGeom>
          <a:noFill/>
        </p:spPr>
        <p:txBody>
          <a:bodyPr wrap="square" rtlCol="0">
            <a:spAutoFit/>
          </a:bodyPr>
          <a:lstStyle/>
          <a:p>
            <a:pPr algn="ctr"/>
            <a:r>
              <a:rPr lang="en-US" sz="2000" dirty="0">
                <a:solidFill>
                  <a:schemeClr val="accent2">
                    <a:lumMod val="60000"/>
                    <a:lumOff val="40000"/>
                  </a:schemeClr>
                </a:solidFill>
                <a:effectLst>
                  <a:outerShdw blurRad="38100" dist="38100" dir="2700000" algn="tl">
                    <a:srgbClr val="000000">
                      <a:alpha val="43137"/>
                    </a:srgbClr>
                  </a:outerShdw>
                </a:effectLst>
              </a:rPr>
              <a:t>Do you prefer a particular week in January?</a:t>
            </a:r>
          </a:p>
        </p:txBody>
      </p:sp>
    </p:spTree>
    <p:extLst>
      <p:ext uri="{BB962C8B-B14F-4D97-AF65-F5344CB8AC3E}">
        <p14:creationId xmlns:p14="http://schemas.microsoft.com/office/powerpoint/2010/main" val="859349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C4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2181956C-AE23-4BBA-A118-254DDFDBD5BA}"/>
              </a:ext>
            </a:extLst>
          </p:cNvPr>
          <p:cNvPicPr>
            <a:picLocks noGrp="1" noChangeAspect="1"/>
          </p:cNvPicPr>
          <p:nvPr>
            <p:ph idx="1"/>
          </p:nvPr>
        </p:nvPicPr>
        <p:blipFill>
          <a:blip r:embed="rId2"/>
          <a:stretch>
            <a:fillRect/>
          </a:stretch>
        </p:blipFill>
        <p:spPr>
          <a:xfrm>
            <a:off x="3310467" y="643467"/>
            <a:ext cx="5571066" cy="5571066"/>
          </a:xfrm>
          <a:prstGeom prst="rect">
            <a:avLst/>
          </a:prstGeom>
        </p:spPr>
      </p:pic>
    </p:spTree>
    <p:extLst>
      <p:ext uri="{BB962C8B-B14F-4D97-AF65-F5344CB8AC3E}">
        <p14:creationId xmlns:p14="http://schemas.microsoft.com/office/powerpoint/2010/main" val="3577589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D9CE9E6-64F5-4651-93A7-951DE34EBEB8}"/>
              </a:ext>
            </a:extLst>
          </p:cNvPr>
          <p:cNvSpPr>
            <a:spLocks noGrp="1"/>
          </p:cNvSpPr>
          <p:nvPr>
            <p:ph type="title"/>
          </p:nvPr>
        </p:nvSpPr>
        <p:spPr>
          <a:xfrm>
            <a:off x="2878037" y="2043663"/>
            <a:ext cx="6105194" cy="2031055"/>
          </a:xfrm>
        </p:spPr>
        <p:txBody>
          <a:bodyPr vert="horz" lIns="91440" tIns="45720" rIns="91440" bIns="45720" rtlCol="0" anchor="b">
            <a:normAutofit/>
          </a:bodyPr>
          <a:lstStyle/>
          <a:p>
            <a:pPr algn="ctr"/>
            <a:r>
              <a:rPr lang="en-US" b="1" dirty="0">
                <a:ln w="22225">
                  <a:solidFill>
                    <a:schemeClr val="accent2"/>
                  </a:solidFill>
                  <a:prstDash val="solid"/>
                </a:ln>
                <a:solidFill>
                  <a:schemeClr val="bg1"/>
                </a:solidFill>
                <a:ea typeface="+mn-ea"/>
                <a:cs typeface="+mn-cs"/>
              </a:rPr>
              <a:t>HOW DO YOU STUDY?</a:t>
            </a:r>
            <a:endParaRPr lang="en-US" sz="6600" kern="1200" dirty="0">
              <a:solidFill>
                <a:srgbClr val="FFFFFF"/>
              </a:solidFill>
              <a:ea typeface="+mj-ea"/>
              <a:cs typeface="+mj-cs"/>
            </a:endParaRPr>
          </a:p>
        </p:txBody>
      </p:sp>
      <p:sp>
        <p:nvSpPr>
          <p:cNvPr id="3" name="Text Placeholder 2">
            <a:extLst>
              <a:ext uri="{FF2B5EF4-FFF2-40B4-BE49-F238E27FC236}">
                <a16:creationId xmlns:a16="http://schemas.microsoft.com/office/drawing/2014/main" id="{89AE4CB4-39C3-4597-AAD2-9B705B23341C}"/>
              </a:ext>
            </a:extLst>
          </p:cNvPr>
          <p:cNvSpPr>
            <a:spLocks noGrp="1"/>
          </p:cNvSpPr>
          <p:nvPr>
            <p:ph type="body" idx="1"/>
          </p:nvPr>
        </p:nvSpPr>
        <p:spPr>
          <a:xfrm>
            <a:off x="3045368" y="4074718"/>
            <a:ext cx="6105194" cy="682079"/>
          </a:xfrm>
        </p:spPr>
        <p:txBody>
          <a:bodyPr vert="horz" lIns="91440" tIns="45720" rIns="91440" bIns="45720" rtlCol="0">
            <a:normAutofit/>
          </a:bodyPr>
          <a:lstStyle/>
          <a:p>
            <a:pPr algn="ctr"/>
            <a:r>
              <a:rPr lang="en-US" sz="2000" kern="1200" dirty="0">
                <a:solidFill>
                  <a:srgbClr val="FFFFFF"/>
                </a:solidFill>
                <a:latin typeface="+mn-lt"/>
                <a:ea typeface="+mn-ea"/>
                <a:cs typeface="+mn-cs"/>
              </a:rPr>
              <a:t>Walk us through your real-life study routine… and be honest </a:t>
            </a:r>
            <a:r>
              <a:rPr lang="en-US" sz="2000" kern="1200" dirty="0">
                <a:solidFill>
                  <a:srgbClr val="FFFFFF"/>
                </a:solidFill>
                <a:latin typeface="+mn-lt"/>
                <a:ea typeface="+mn-ea"/>
                <a:cs typeface="+mn-cs"/>
                <a:sym typeface="Wingdings" panose="05000000000000000000" pitchFamily="2" charset="2"/>
              </a:rPr>
              <a:t> </a:t>
            </a:r>
            <a:endParaRPr lang="en-US" sz="2000" kern="1200" dirty="0">
              <a:solidFill>
                <a:srgbClr val="FFFFFF"/>
              </a:solidFill>
              <a:latin typeface="+mn-lt"/>
              <a:ea typeface="+mn-ea"/>
              <a:cs typeface="+mn-cs"/>
            </a:endParaRPr>
          </a:p>
        </p:txBody>
      </p:sp>
    </p:spTree>
    <p:extLst>
      <p:ext uri="{BB962C8B-B14F-4D97-AF65-F5344CB8AC3E}">
        <p14:creationId xmlns:p14="http://schemas.microsoft.com/office/powerpoint/2010/main" val="2990236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0C87B0E-E447-4C8B-8A51-E2DC7BB7312C}"/>
              </a:ext>
            </a:extLst>
          </p:cNvPr>
          <p:cNvSpPr>
            <a:spLocks noGrp="1"/>
          </p:cNvSpPr>
          <p:nvPr>
            <p:ph type="ctrTitle"/>
          </p:nvPr>
        </p:nvSpPr>
        <p:spPr>
          <a:xfrm>
            <a:off x="2555631" y="1441938"/>
            <a:ext cx="7080738" cy="3974124"/>
          </a:xfrm>
        </p:spPr>
        <p:txBody>
          <a:bodyPr vert="horz" lIns="91440" tIns="45720" rIns="91440" bIns="45720" rtlCol="0" anchor="ctr">
            <a:normAutofit fontScale="90000"/>
          </a:bodyPr>
          <a:lstStyle/>
          <a:p>
            <a:r>
              <a:rPr lang="en-US" sz="16600" b="1" kern="1200" dirty="0">
                <a:ln w="22225">
                  <a:solidFill>
                    <a:schemeClr val="accent2"/>
                  </a:solidFill>
                  <a:prstDash val="solid"/>
                </a:ln>
                <a:latin typeface="+mj-lt"/>
                <a:ea typeface="+mj-ea"/>
                <a:cs typeface="+mj-cs"/>
              </a:rPr>
              <a:t>Open Sharing</a:t>
            </a:r>
          </a:p>
        </p:txBody>
      </p:sp>
    </p:spTree>
    <p:extLst>
      <p:ext uri="{BB962C8B-B14F-4D97-AF65-F5344CB8AC3E}">
        <p14:creationId xmlns:p14="http://schemas.microsoft.com/office/powerpoint/2010/main" val="195955065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 y="35579"/>
            <a:ext cx="10935476" cy="769441"/>
          </a:xfrm>
          <a:prstGeom prst="rect">
            <a:avLst/>
          </a:prstGeom>
          <a:noFill/>
        </p:spPr>
        <p:txBody>
          <a:bodyPr wrap="square" lIns="91440" tIns="45720" rIns="91440" bIns="45720">
            <a:spAutoFit/>
          </a:bodyPr>
          <a:lstStyle/>
          <a:p>
            <a:pPr algn="ctr"/>
            <a:r>
              <a:rPr lang="en-US" sz="4400" b="1" dirty="0">
                <a:ln w="22225">
                  <a:solidFill>
                    <a:schemeClr val="accent2"/>
                  </a:solidFill>
                  <a:prstDash val="solid"/>
                </a:ln>
                <a:solidFill>
                  <a:schemeClr val="accent2">
                    <a:lumMod val="40000"/>
                    <a:lumOff val="60000"/>
                  </a:schemeClr>
                </a:solidFill>
                <a:latin typeface="+mj-lt"/>
              </a:rPr>
              <a:t>Think back to the exams you’ve taken already</a:t>
            </a:r>
            <a:r>
              <a:rPr lang="en-US" sz="4400" b="1" cap="none" spc="0" dirty="0">
                <a:ln w="22225">
                  <a:solidFill>
                    <a:schemeClr val="accent2"/>
                  </a:solidFill>
                  <a:prstDash val="solid"/>
                </a:ln>
                <a:solidFill>
                  <a:schemeClr val="accent2">
                    <a:lumMod val="40000"/>
                    <a:lumOff val="60000"/>
                  </a:schemeClr>
                </a:solidFill>
                <a:effectLst/>
                <a:latin typeface="+mj-lt"/>
              </a:rPr>
              <a:t>…</a:t>
            </a:r>
          </a:p>
        </p:txBody>
      </p:sp>
      <p:sp>
        <p:nvSpPr>
          <p:cNvPr id="4" name="TextBox 3"/>
          <p:cNvSpPr txBox="1"/>
          <p:nvPr/>
        </p:nvSpPr>
        <p:spPr>
          <a:xfrm>
            <a:off x="660985" y="923872"/>
            <a:ext cx="6005822" cy="5509200"/>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Century Gothic" panose="020B0502020202020204" pitchFamily="34" charset="0"/>
              </a:rPr>
              <a:t>Do you feel that the grade you got on your exam is not representative based on how much you studied or what you got on your practice exams?</a:t>
            </a:r>
          </a:p>
          <a:p>
            <a:pPr marL="342900" indent="-342900">
              <a:buFont typeface="Arial" panose="020B0604020202020204" pitchFamily="34" charset="0"/>
              <a:buChar char="•"/>
            </a:pPr>
            <a:endParaRPr lang="en-US" sz="2200" dirty="0">
              <a:latin typeface="Century Gothic" panose="020B0502020202020204" pitchFamily="34" charset="0"/>
            </a:endParaRPr>
          </a:p>
          <a:p>
            <a:pPr marL="342900" indent="-342900">
              <a:buFont typeface="Arial" panose="020B0604020202020204" pitchFamily="34" charset="0"/>
              <a:buChar char="•"/>
            </a:pPr>
            <a:r>
              <a:rPr lang="en-US" sz="2200" dirty="0">
                <a:latin typeface="Century Gothic" panose="020B0502020202020204" pitchFamily="34" charset="0"/>
              </a:rPr>
              <a:t>Did you freak out during the exam when you saw a question type that you haven't seen previously?</a:t>
            </a:r>
            <a:br>
              <a:rPr lang="en-US" sz="2200" dirty="0">
                <a:latin typeface="Century Gothic" panose="020B0502020202020204" pitchFamily="34" charset="0"/>
              </a:rPr>
            </a:br>
            <a:endParaRPr lang="en-US" sz="2200" dirty="0">
              <a:latin typeface="Century Gothic" panose="020B0502020202020204" pitchFamily="34" charset="0"/>
            </a:endParaRPr>
          </a:p>
          <a:p>
            <a:pPr marL="342900" indent="-342900">
              <a:buFont typeface="Arial" panose="020B0604020202020204" pitchFamily="34" charset="0"/>
              <a:buChar char="•"/>
            </a:pPr>
            <a:r>
              <a:rPr lang="en-US" sz="2200" dirty="0">
                <a:latin typeface="Century Gothic" panose="020B0502020202020204" pitchFamily="34" charset="0"/>
              </a:rPr>
              <a:t>Did you read a question and have no idea how to go about solving it?</a:t>
            </a:r>
          </a:p>
          <a:p>
            <a:pPr marL="342900" indent="-342900">
              <a:buFont typeface="Arial" panose="020B0604020202020204" pitchFamily="34" charset="0"/>
              <a:buChar char="•"/>
            </a:pPr>
            <a:endParaRPr lang="en-US" sz="2200" dirty="0">
              <a:latin typeface="Century Gothic" panose="020B0502020202020204" pitchFamily="34" charset="0"/>
            </a:endParaRPr>
          </a:p>
          <a:p>
            <a:pPr marL="342900" indent="-342900">
              <a:buFont typeface="Arial" panose="020B0604020202020204" pitchFamily="34" charset="0"/>
              <a:buChar char="•"/>
            </a:pPr>
            <a:r>
              <a:rPr lang="en-US" sz="2200" dirty="0">
                <a:latin typeface="Century Gothic" panose="020B0502020202020204" pitchFamily="34" charset="0"/>
              </a:rPr>
              <a:t>Looking back, were you overconfident based on how you did on practice exams?</a:t>
            </a:r>
          </a:p>
          <a:p>
            <a:pPr marL="342900" indent="-342900">
              <a:buFont typeface="Arial" panose="020B0604020202020204" pitchFamily="34" charset="0"/>
              <a:buChar char="•"/>
            </a:pPr>
            <a:endParaRPr lang="en-US" sz="2200" dirty="0">
              <a:solidFill>
                <a:srgbClr val="0070C0"/>
              </a:solidFill>
              <a:latin typeface="Century Gothic" panose="020B0502020202020204" pitchFamily="34" charset="0"/>
            </a:endParaRPr>
          </a:p>
        </p:txBody>
      </p:sp>
      <p:pic>
        <p:nvPicPr>
          <p:cNvPr id="6" name="Picture 5"/>
          <p:cNvPicPr>
            <a:picLocks noChangeAspect="1"/>
          </p:cNvPicPr>
          <p:nvPr/>
        </p:nvPicPr>
        <p:blipFill>
          <a:blip r:embed="rId2"/>
          <a:stretch>
            <a:fillRect/>
          </a:stretch>
        </p:blipFill>
        <p:spPr>
          <a:xfrm>
            <a:off x="6940088" y="774243"/>
            <a:ext cx="4762500" cy="5715000"/>
          </a:xfrm>
          <a:prstGeom prst="rect">
            <a:avLst/>
          </a:prstGeom>
        </p:spPr>
      </p:pic>
    </p:spTree>
    <p:extLst>
      <p:ext uri="{BB962C8B-B14F-4D97-AF65-F5344CB8AC3E}">
        <p14:creationId xmlns:p14="http://schemas.microsoft.com/office/powerpoint/2010/main" val="2697913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ollege exams"/>
          <p:cNvPicPr>
            <a:picLocks noChangeAspect="1" noChangeArrowheads="1"/>
          </p:cNvPicPr>
          <p:nvPr/>
        </p:nvPicPr>
        <p:blipFill rotWithShape="1">
          <a:blip r:embed="rId2">
            <a:extLst>
              <a:ext uri="{28A0092B-C50C-407E-A947-70E740481C1C}">
                <a14:useLocalDpi xmlns:a14="http://schemas.microsoft.com/office/drawing/2010/main" val="0"/>
              </a:ext>
            </a:extLst>
          </a:blip>
          <a:srcRect l="1259" t="1882" r="1595" b="3205"/>
          <a:stretch/>
        </p:blipFill>
        <p:spPr bwMode="auto">
          <a:xfrm>
            <a:off x="556590" y="212032"/>
            <a:ext cx="10959549" cy="6514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259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1" name="Rectangle 10">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4" name="Picture 3">
            <a:extLst>
              <a:ext uri="{FF2B5EF4-FFF2-40B4-BE49-F238E27FC236}">
                <a16:creationId xmlns:a16="http://schemas.microsoft.com/office/drawing/2014/main" id="{E3A4A0E2-5FD0-47D4-A015-0A3133B31155}"/>
              </a:ext>
            </a:extLst>
          </p:cNvPr>
          <p:cNvPicPr>
            <a:picLocks noChangeAspect="1"/>
          </p:cNvPicPr>
          <p:nvPr/>
        </p:nvPicPr>
        <p:blipFill rotWithShape="1">
          <a:blip r:embed="rId2"/>
          <a:srcRect r="2179" b="2"/>
          <a:stretch/>
        </p:blipFill>
        <p:spPr>
          <a:xfrm rot="21480000">
            <a:off x="1137837" y="1003258"/>
            <a:ext cx="9916327" cy="4764396"/>
          </a:xfrm>
          <a:prstGeom prst="rect">
            <a:avLst/>
          </a:prstGeom>
        </p:spPr>
      </p:pic>
    </p:spTree>
    <p:extLst>
      <p:ext uri="{BB962C8B-B14F-4D97-AF65-F5344CB8AC3E}">
        <p14:creationId xmlns:p14="http://schemas.microsoft.com/office/powerpoint/2010/main" val="3700997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6A40E-5E49-46BF-8D10-18647FEC0D98}"/>
              </a:ext>
            </a:extLst>
          </p:cNvPr>
          <p:cNvSpPr>
            <a:spLocks noGrp="1"/>
          </p:cNvSpPr>
          <p:nvPr>
            <p:ph type="title"/>
          </p:nvPr>
        </p:nvSpPr>
        <p:spPr>
          <a:xfrm>
            <a:off x="838200" y="213341"/>
            <a:ext cx="10515600" cy="1325563"/>
          </a:xfrm>
        </p:spPr>
        <p:txBody>
          <a:bodyPr>
            <a:normAutofit/>
          </a:bodyPr>
          <a:lstStyle/>
          <a:p>
            <a:pPr lvl="0" algn="ctr">
              <a:lnSpc>
                <a:spcPct val="100000"/>
              </a:lnSpc>
              <a:spcBef>
                <a:spcPts val="0"/>
              </a:spcBef>
            </a:pPr>
            <a:r>
              <a:rPr lang="en-US" sz="7200" b="1" dirty="0">
                <a:ln w="22225">
                  <a:solidFill>
                    <a:srgbClr val="ED7D31"/>
                  </a:solidFill>
                  <a:prstDash val="solid"/>
                </a:ln>
                <a:solidFill>
                  <a:srgbClr val="ED7D31">
                    <a:lumMod val="40000"/>
                    <a:lumOff val="60000"/>
                  </a:srgbClr>
                </a:solidFill>
                <a:ea typeface="+mn-ea"/>
                <a:cs typeface="+mn-cs"/>
              </a:rPr>
              <a:t>Final Exam Study Schedule</a:t>
            </a:r>
            <a:endParaRPr lang="en-US" sz="7200" dirty="0"/>
          </a:p>
        </p:txBody>
      </p:sp>
      <p:pic>
        <p:nvPicPr>
          <p:cNvPr id="4" name="Online Media 3" title="How to Make a Final Exam Study Schedule - College Info Geek">
            <a:hlinkClick r:id="" action="ppaction://media"/>
            <a:extLst>
              <a:ext uri="{FF2B5EF4-FFF2-40B4-BE49-F238E27FC236}">
                <a16:creationId xmlns:a16="http://schemas.microsoft.com/office/drawing/2014/main" id="{1895D157-FD94-4BBA-BA3C-8F200F2F4C75}"/>
              </a:ext>
            </a:extLst>
          </p:cNvPr>
          <p:cNvPicPr>
            <a:picLocks noGrp="1" noRot="1" noChangeAspect="1"/>
          </p:cNvPicPr>
          <p:nvPr>
            <p:ph idx="1"/>
            <a:videoFile r:link="rId1"/>
          </p:nvPr>
        </p:nvPicPr>
        <p:blipFill>
          <a:blip r:embed="rId3"/>
          <a:stretch>
            <a:fillRect/>
          </a:stretch>
        </p:blipFill>
        <p:spPr>
          <a:xfrm>
            <a:off x="1609530" y="1597381"/>
            <a:ext cx="8972939" cy="5047278"/>
          </a:xfrm>
          <a:prstGeom prst="rect">
            <a:avLst/>
          </a:prstGeom>
        </p:spPr>
      </p:pic>
    </p:spTree>
    <p:extLst>
      <p:ext uri="{BB962C8B-B14F-4D97-AF65-F5344CB8AC3E}">
        <p14:creationId xmlns:p14="http://schemas.microsoft.com/office/powerpoint/2010/main" val="417398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C5F939396CEDC4EAC379190837351C2" ma:contentTypeVersion="10" ma:contentTypeDescription="Create a new document." ma:contentTypeScope="" ma:versionID="d5d2c0421fd2bd746005a83d2e3d460e">
  <xsd:schema xmlns:xsd="http://www.w3.org/2001/XMLSchema" xmlns:xs="http://www.w3.org/2001/XMLSchema" xmlns:p="http://schemas.microsoft.com/office/2006/metadata/properties" xmlns:ns3="7e286e1d-f835-4e09-8dd9-ec0ac200c9e7" targetNamespace="http://schemas.microsoft.com/office/2006/metadata/properties" ma:root="true" ma:fieldsID="198733d9ee21ea2a87541dfa11efd97b" ns3:_="">
    <xsd:import namespace="7e286e1d-f835-4e09-8dd9-ec0ac200c9e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286e1d-f835-4e09-8dd9-ec0ac200c9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832102-3CCE-4483-90EE-6985696D5E5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0FDB532-2C29-4EDC-9378-33F1FE032B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286e1d-f835-4e09-8dd9-ec0ac200c9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02269C-7188-461B-8BBD-FA5CEC47AA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182</TotalTime>
  <Words>1879</Words>
  <Application>Microsoft Office PowerPoint</Application>
  <PresentationFormat>Widescreen</PresentationFormat>
  <Paragraphs>239</Paragraphs>
  <Slides>33</Slides>
  <Notes>0</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Arial</vt:lpstr>
      <vt:lpstr>Calibri</vt:lpstr>
      <vt:lpstr>Calibri Light</vt:lpstr>
      <vt:lpstr>Cambria</vt:lpstr>
      <vt:lpstr>Cambria Math</vt:lpstr>
      <vt:lpstr>Century Gothic</vt:lpstr>
      <vt:lpstr>Comic Sans MS</vt:lpstr>
      <vt:lpstr>Impact</vt:lpstr>
      <vt:lpstr>Times New Roman</vt:lpstr>
      <vt:lpstr>Wingdings</vt:lpstr>
      <vt:lpstr>Office Theme</vt:lpstr>
      <vt:lpstr>PowerPoint Presentation</vt:lpstr>
      <vt:lpstr>PowerPoint Presentation</vt:lpstr>
      <vt:lpstr>PowerPoint Presentation</vt:lpstr>
      <vt:lpstr>HOW DO YOU STUDY?</vt:lpstr>
      <vt:lpstr>Open Sharing</vt:lpstr>
      <vt:lpstr>PowerPoint Presentation</vt:lpstr>
      <vt:lpstr>PowerPoint Presentation</vt:lpstr>
      <vt:lpstr>PowerPoint Presentation</vt:lpstr>
      <vt:lpstr>Final Exam Study Schedule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Nesbey</dc:creator>
  <cp:lastModifiedBy>Tiffany Nesbey</cp:lastModifiedBy>
  <cp:revision>2</cp:revision>
  <dcterms:created xsi:type="dcterms:W3CDTF">2019-11-04T16:18:18Z</dcterms:created>
  <dcterms:modified xsi:type="dcterms:W3CDTF">2020-11-05T22:57:03Z</dcterms:modified>
</cp:coreProperties>
</file>