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30"/>
  </p:notesMasterIdLst>
  <p:sldIdLst>
    <p:sldId id="315" r:id="rId5"/>
    <p:sldId id="316" r:id="rId6"/>
    <p:sldId id="317" r:id="rId7"/>
    <p:sldId id="272" r:id="rId8"/>
    <p:sldId id="271" r:id="rId9"/>
    <p:sldId id="318" r:id="rId10"/>
    <p:sldId id="273" r:id="rId11"/>
    <p:sldId id="2577" r:id="rId12"/>
    <p:sldId id="289" r:id="rId13"/>
    <p:sldId id="2578" r:id="rId14"/>
    <p:sldId id="285" r:id="rId15"/>
    <p:sldId id="281" r:id="rId16"/>
    <p:sldId id="308" r:id="rId17"/>
    <p:sldId id="296" r:id="rId18"/>
    <p:sldId id="2579" r:id="rId19"/>
    <p:sldId id="301" r:id="rId20"/>
    <p:sldId id="257" r:id="rId21"/>
    <p:sldId id="279" r:id="rId22"/>
    <p:sldId id="300" r:id="rId23"/>
    <p:sldId id="287" r:id="rId24"/>
    <p:sldId id="2580" r:id="rId25"/>
    <p:sldId id="280" r:id="rId26"/>
    <p:sldId id="278" r:id="rId27"/>
    <p:sldId id="269" r:id="rId28"/>
    <p:sldId id="2581"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ata Seidel" initials="RS" lastIdx="2" clrIdx="0">
    <p:extLst>
      <p:ext uri="{19B8F6BF-5375-455C-9EA6-DF929625EA0E}">
        <p15:presenceInfo xmlns:p15="http://schemas.microsoft.com/office/powerpoint/2012/main" userId="S::rseidel@fhi360.org::144f6a17-bceb-4395-ac42-eb50048775af" providerId="AD"/>
      </p:ext>
    </p:extLst>
  </p:cmAuthor>
  <p:cmAuthor id="2" name="Tiffany Nesbey" initials="TN" lastIdx="1" clrIdx="1">
    <p:extLst>
      <p:ext uri="{19B8F6BF-5375-455C-9EA6-DF929625EA0E}">
        <p15:presenceInfo xmlns:p15="http://schemas.microsoft.com/office/powerpoint/2012/main" userId="S::TNesbey@fhi360.org::0bcdd2ad-bec2-4764-bacd-164b66bd75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B5EA"/>
    <a:srgbClr val="F37321"/>
    <a:srgbClr val="340C3D"/>
    <a:srgbClr val="4A2256"/>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8138" autoAdjust="0"/>
  </p:normalViewPr>
  <p:slideViewPr>
    <p:cSldViewPr snapToGrid="0" snapToObjects="1">
      <p:cViewPr varScale="1">
        <p:scale>
          <a:sx n="88" d="100"/>
          <a:sy n="88" d="100"/>
        </p:scale>
        <p:origin x="1272" y="72"/>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Nesbey" userId="0bcdd2ad-bec2-4764-bacd-164b66bd75b7" providerId="ADAL" clId="{ECEA5CD1-1250-4824-B47A-F6F14CBE7D5A}"/>
    <pc:docChg chg="custSel modSld">
      <pc:chgData name="Tiffany Nesbey" userId="0bcdd2ad-bec2-4764-bacd-164b66bd75b7" providerId="ADAL" clId="{ECEA5CD1-1250-4824-B47A-F6F14CBE7D5A}" dt="2020-12-02T13:47:42.049" v="252" actId="1589"/>
      <pc:docMkLst>
        <pc:docMk/>
      </pc:docMkLst>
      <pc:sldChg chg="addCm modNotesTx">
        <pc:chgData name="Tiffany Nesbey" userId="0bcdd2ad-bec2-4764-bacd-164b66bd75b7" providerId="ADAL" clId="{ECEA5CD1-1250-4824-B47A-F6F14CBE7D5A}" dt="2020-12-02T13:47:42.049" v="252" actId="1589"/>
        <pc:sldMkLst>
          <pc:docMk/>
          <pc:sldMk cId="1163465741" sldId="273"/>
        </pc:sldMkLst>
      </pc:sldChg>
    </pc:docChg>
  </pc:docChgLst>
  <pc:docChgLst>
    <pc:chgData name="Tiffany Nesbey" userId="0bcdd2ad-bec2-4764-bacd-164b66bd75b7" providerId="ADAL" clId="{1B4406F6-875D-4C8C-AB20-43CD60058C99}"/>
    <pc:docChg chg="custSel modSld">
      <pc:chgData name="Tiffany Nesbey" userId="0bcdd2ad-bec2-4764-bacd-164b66bd75b7" providerId="ADAL" clId="{1B4406F6-875D-4C8C-AB20-43CD60058C99}" dt="2020-12-10T23:18:52.671" v="1" actId="1076"/>
      <pc:docMkLst>
        <pc:docMk/>
      </pc:docMkLst>
      <pc:sldChg chg="delCm">
        <pc:chgData name="Tiffany Nesbey" userId="0bcdd2ad-bec2-4764-bacd-164b66bd75b7" providerId="ADAL" clId="{1B4406F6-875D-4C8C-AB20-43CD60058C99}" dt="2020-12-10T23:18:14.170" v="0" actId="1592"/>
        <pc:sldMkLst>
          <pc:docMk/>
          <pc:sldMk cId="1163465741" sldId="273"/>
        </pc:sldMkLst>
      </pc:sldChg>
      <pc:sldChg chg="modSp">
        <pc:chgData name="Tiffany Nesbey" userId="0bcdd2ad-bec2-4764-bacd-164b66bd75b7" providerId="ADAL" clId="{1B4406F6-875D-4C8C-AB20-43CD60058C99}" dt="2020-12-10T23:18:52.671" v="1" actId="1076"/>
        <pc:sldMkLst>
          <pc:docMk/>
          <pc:sldMk cId="2837927395" sldId="281"/>
        </pc:sldMkLst>
        <pc:picChg chg="mod">
          <ac:chgData name="Tiffany Nesbey" userId="0bcdd2ad-bec2-4764-bacd-164b66bd75b7" providerId="ADAL" clId="{1B4406F6-875D-4C8C-AB20-43CD60058C99}" dt="2020-12-10T23:18:52.671" v="1" actId="1076"/>
          <ac:picMkLst>
            <pc:docMk/>
            <pc:sldMk cId="2837927395" sldId="281"/>
            <ac:picMk id="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D872B-9EE5-4344-A133-3A4095B0472B}" type="datetimeFigureOut">
              <a:rPr lang="en-US" smtClean="0"/>
              <a:t>12/10/2020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C974A-5B7C-4C47-9528-3670B6EEB25F}" type="slidenum">
              <a:rPr lang="en-US" smtClean="0"/>
              <a:t>‹#›</a:t>
            </a:fld>
            <a:endParaRPr lang="en-US"/>
          </a:p>
        </p:txBody>
      </p:sp>
    </p:spTree>
    <p:extLst>
      <p:ext uri="{BB962C8B-B14F-4D97-AF65-F5344CB8AC3E}">
        <p14:creationId xmlns:p14="http://schemas.microsoft.com/office/powerpoint/2010/main" val="885480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gIXD351YJy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file:///C:\Users\TNesbey\OneDrive%20-%20Family%20Health%20International\Digital%20Badges\Empathy\SC%202\Communicating%20Respectfully_I-Messages.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hemuse.com/advice/7-habits-thatll-make-you-a-better-listener-and-not-the-person-who-always-needs-everything-repeate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ESqfW_kyZq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 the BBC interactive whiteboard, have participants type their initial thoughts in the corresponding boxes above. </a:t>
            </a:r>
          </a:p>
        </p:txBody>
      </p:sp>
      <p:sp>
        <p:nvSpPr>
          <p:cNvPr id="4" name="Slide Number Placeholder 3"/>
          <p:cNvSpPr>
            <a:spLocks noGrp="1"/>
          </p:cNvSpPr>
          <p:nvPr>
            <p:ph type="sldNum" sz="quarter" idx="5"/>
          </p:nvPr>
        </p:nvSpPr>
        <p:spPr/>
        <p:txBody>
          <a:bodyPr/>
          <a:lstStyle/>
          <a:p>
            <a:fld id="{5F0C974A-5B7C-4C47-9528-3670B6EEB25F}" type="slidenum">
              <a:rPr lang="en-US" smtClean="0"/>
              <a:t>4</a:t>
            </a:fld>
            <a:endParaRPr lang="en-US"/>
          </a:p>
        </p:txBody>
      </p:sp>
    </p:spTree>
    <p:extLst>
      <p:ext uri="{BB962C8B-B14F-4D97-AF65-F5344CB8AC3E}">
        <p14:creationId xmlns:p14="http://schemas.microsoft.com/office/powerpoint/2010/main" val="3749890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YouTube Link: </a:t>
            </a:r>
            <a:r>
              <a:rPr lang="en-US" dirty="0">
                <a:hlinkClick r:id="rId3"/>
              </a:rPr>
              <a:t>https://www.youtube.com/watch?v=gIXD351YJyE</a:t>
            </a:r>
            <a:endParaRPr lang="en-US" dirty="0"/>
          </a:p>
          <a:p>
            <a:endParaRPr lang="en-US" dirty="0"/>
          </a:p>
        </p:txBody>
      </p:sp>
      <p:sp>
        <p:nvSpPr>
          <p:cNvPr id="4" name="Slide Number Placeholder 3"/>
          <p:cNvSpPr>
            <a:spLocks noGrp="1"/>
          </p:cNvSpPr>
          <p:nvPr>
            <p:ph type="sldNum" sz="quarter" idx="5"/>
          </p:nvPr>
        </p:nvSpPr>
        <p:spPr/>
        <p:txBody>
          <a:bodyPr/>
          <a:lstStyle/>
          <a:p>
            <a:fld id="{5F0C974A-5B7C-4C47-9528-3670B6EEB25F}" type="slidenum">
              <a:rPr lang="en-US" smtClean="0"/>
              <a:t>17</a:t>
            </a:fld>
            <a:endParaRPr lang="en-US"/>
          </a:p>
        </p:txBody>
      </p:sp>
    </p:spTree>
    <p:extLst>
      <p:ext uri="{BB962C8B-B14F-4D97-AF65-F5344CB8AC3E}">
        <p14:creationId xmlns:p14="http://schemas.microsoft.com/office/powerpoint/2010/main" val="2183652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Distribute the “Communicating </a:t>
            </a:r>
            <a:r>
              <a:rPr lang="en-US" dirty="0" err="1"/>
              <a:t>Respectfully:_I</a:t>
            </a:r>
            <a:r>
              <a:rPr lang="en-US" sz="1200" kern="1200" dirty="0">
                <a:solidFill>
                  <a:schemeClr val="tx1"/>
                </a:solidFill>
                <a:effectLst/>
                <a:latin typeface="+mn-lt"/>
                <a:ea typeface="+mn-ea"/>
                <a:cs typeface="+mn-cs"/>
              </a:rPr>
              <a:t>–</a:t>
            </a:r>
            <a:r>
              <a:rPr lang="en-US" dirty="0"/>
              <a:t>Messages” PDF handout to participants and complete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Source: </a:t>
            </a:r>
            <a:r>
              <a:rPr lang="en-US" i="1" dirty="0"/>
              <a:t>Overcoming Obstacles. Respect It’s Up to All of Us</a:t>
            </a:r>
            <a:r>
              <a:rPr lang="en-US" i="0" dirty="0"/>
              <a:t>. Retrieved from </a:t>
            </a:r>
            <a:r>
              <a:rPr lang="en-US" dirty="0">
                <a:hlinkClick r:id="rId3"/>
              </a:rPr>
              <a:t>file:///C:/Users/TNesbey/OneDrive%20-%20Family%20Health%20International/Digital%20Badges/Empathy/SC%202/Communicating%20Respectfully_I-Messages.pdf</a:t>
            </a:r>
            <a:endParaRPr lang="en-US" i="1" dirty="0"/>
          </a:p>
          <a:p>
            <a:endParaRPr lang="en-US" dirty="0"/>
          </a:p>
        </p:txBody>
      </p:sp>
      <p:sp>
        <p:nvSpPr>
          <p:cNvPr id="4" name="Slide Number Placeholder 3"/>
          <p:cNvSpPr>
            <a:spLocks noGrp="1"/>
          </p:cNvSpPr>
          <p:nvPr>
            <p:ph type="sldNum" sz="quarter" idx="5"/>
          </p:nvPr>
        </p:nvSpPr>
        <p:spPr/>
        <p:txBody>
          <a:bodyPr/>
          <a:lstStyle/>
          <a:p>
            <a:fld id="{5F0C974A-5B7C-4C47-9528-3670B6EEB25F}" type="slidenum">
              <a:rPr lang="en-US" smtClean="0"/>
              <a:t>19</a:t>
            </a:fld>
            <a:endParaRPr lang="en-US"/>
          </a:p>
        </p:txBody>
      </p:sp>
    </p:spTree>
    <p:extLst>
      <p:ext uri="{BB962C8B-B14F-4D97-AF65-F5344CB8AC3E}">
        <p14:creationId xmlns:p14="http://schemas.microsoft.com/office/powerpoint/2010/main" val="3963259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C974A-5B7C-4C47-9528-3670B6EEB25F}" type="slidenum">
              <a:rPr lang="en-US" smtClean="0"/>
              <a:t>21</a:t>
            </a:fld>
            <a:endParaRPr lang="en-US"/>
          </a:p>
        </p:txBody>
      </p:sp>
    </p:spTree>
    <p:extLst>
      <p:ext uri="{BB962C8B-B14F-4D97-AF65-F5344CB8AC3E}">
        <p14:creationId xmlns:p14="http://schemas.microsoft.com/office/powerpoint/2010/main" val="4085588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YouTube Link: </a:t>
            </a:r>
            <a:r>
              <a:rPr lang="en-US" u="sng" dirty="0"/>
              <a:t>https://www.youtube.com/watch?v=cQqbTzLqvRY </a:t>
            </a:r>
          </a:p>
          <a:p>
            <a:endParaRPr lang="en-US" dirty="0"/>
          </a:p>
          <a:p>
            <a:r>
              <a:rPr lang="en-US" dirty="0"/>
              <a:t>- *Note: At 19 minutes and 50 seconds, Chris begins introducing an example with content that some audiences may find sensitive. Facilitators should preview this video and get appropriate approval before sharing. Alternatively, facilitators can end the video before the example.  </a:t>
            </a:r>
          </a:p>
        </p:txBody>
      </p:sp>
      <p:sp>
        <p:nvSpPr>
          <p:cNvPr id="4" name="Slide Number Placeholder 3"/>
          <p:cNvSpPr>
            <a:spLocks noGrp="1"/>
          </p:cNvSpPr>
          <p:nvPr>
            <p:ph type="sldNum" sz="quarter" idx="5"/>
          </p:nvPr>
        </p:nvSpPr>
        <p:spPr/>
        <p:txBody>
          <a:bodyPr/>
          <a:lstStyle/>
          <a:p>
            <a:fld id="{5F0C974A-5B7C-4C47-9528-3670B6EEB25F}" type="slidenum">
              <a:rPr lang="en-US" smtClean="0"/>
              <a:t>23</a:t>
            </a:fld>
            <a:endParaRPr lang="en-US"/>
          </a:p>
        </p:txBody>
      </p:sp>
    </p:spTree>
    <p:extLst>
      <p:ext uri="{BB962C8B-B14F-4D97-AF65-F5344CB8AC3E}">
        <p14:creationId xmlns:p14="http://schemas.microsoft.com/office/powerpoint/2010/main" val="165591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C974A-5B7C-4C47-9528-3670B6EEB25F}" type="slidenum">
              <a:rPr lang="en-US" smtClean="0"/>
              <a:t>25</a:t>
            </a:fld>
            <a:endParaRPr lang="en-US"/>
          </a:p>
        </p:txBody>
      </p:sp>
    </p:spTree>
    <p:extLst>
      <p:ext uri="{BB962C8B-B14F-4D97-AF65-F5344CB8AC3E}">
        <p14:creationId xmlns:p14="http://schemas.microsoft.com/office/powerpoint/2010/main" val="1382576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 the Blackboard Collaborate (BBC) interactive whiteboard, have participants type their initial thoughts in the corresponding boxes above. </a:t>
            </a:r>
          </a:p>
        </p:txBody>
      </p:sp>
      <p:sp>
        <p:nvSpPr>
          <p:cNvPr id="4" name="Slide Number Placeholder 3"/>
          <p:cNvSpPr>
            <a:spLocks noGrp="1"/>
          </p:cNvSpPr>
          <p:nvPr>
            <p:ph type="sldNum" sz="quarter" idx="5"/>
          </p:nvPr>
        </p:nvSpPr>
        <p:spPr/>
        <p:txBody>
          <a:bodyPr/>
          <a:lstStyle/>
          <a:p>
            <a:fld id="{5F0C974A-5B7C-4C47-9528-3670B6EEB25F}" type="slidenum">
              <a:rPr lang="en-US" smtClean="0"/>
              <a:t>6</a:t>
            </a:fld>
            <a:endParaRPr lang="en-US"/>
          </a:p>
        </p:txBody>
      </p:sp>
    </p:spTree>
    <p:extLst>
      <p:ext uri="{BB962C8B-B14F-4D97-AF65-F5344CB8AC3E}">
        <p14:creationId xmlns:p14="http://schemas.microsoft.com/office/powerpoint/2010/main" val="386228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Facilitator should follow up the definition and description with the following prompt, “Is passive listening positive or negative? Why?”</a:t>
            </a:r>
          </a:p>
          <a:p>
            <a:pPr marL="628650" lvl="1" indent="-171450">
              <a:buFontTx/>
              <a:buChar char="-"/>
            </a:pPr>
            <a:r>
              <a:rPr lang="en-US" dirty="0"/>
              <a:t>Many young people perceive passive listening as “bad.” After fielding responses to the positive/negative prompt, the facilitator should ask the group, “Can you describe an example of passive listening that would not be perceived as negative?” Potential responses may include during a presentation or class lecture. During a presentation or class lecture, the audience may make eye contact (which is typically viewed as positive), however, the eye contact itself is not required, nor considered “bad” if not made. </a:t>
            </a:r>
          </a:p>
        </p:txBody>
      </p:sp>
      <p:sp>
        <p:nvSpPr>
          <p:cNvPr id="4" name="Slide Number Placeholder 3"/>
          <p:cNvSpPr>
            <a:spLocks noGrp="1"/>
          </p:cNvSpPr>
          <p:nvPr>
            <p:ph type="sldNum" sz="quarter" idx="5"/>
          </p:nvPr>
        </p:nvSpPr>
        <p:spPr/>
        <p:txBody>
          <a:bodyPr/>
          <a:lstStyle/>
          <a:p>
            <a:fld id="{5F0C974A-5B7C-4C47-9528-3670B6EEB25F}" type="slidenum">
              <a:rPr lang="en-US" smtClean="0"/>
              <a:t>7</a:t>
            </a:fld>
            <a:endParaRPr lang="en-US"/>
          </a:p>
        </p:txBody>
      </p:sp>
    </p:spTree>
    <p:extLst>
      <p:ext uri="{BB962C8B-B14F-4D97-AF65-F5344CB8AC3E}">
        <p14:creationId xmlns:p14="http://schemas.microsoft.com/office/powerpoint/2010/main" val="1424046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Using the BBC writing tool, have participants circle either “A” or “P” to indicate if that line reflects Active (A) or Passive (P) listening. </a:t>
            </a:r>
          </a:p>
        </p:txBody>
      </p:sp>
      <p:sp>
        <p:nvSpPr>
          <p:cNvPr id="4" name="Slide Number Placeholder 3"/>
          <p:cNvSpPr>
            <a:spLocks noGrp="1"/>
          </p:cNvSpPr>
          <p:nvPr>
            <p:ph type="sldNum" sz="quarter" idx="5"/>
          </p:nvPr>
        </p:nvSpPr>
        <p:spPr/>
        <p:txBody>
          <a:bodyPr/>
          <a:lstStyle/>
          <a:p>
            <a:fld id="{5F0C974A-5B7C-4C47-9528-3670B6EEB25F}" type="slidenum">
              <a:rPr lang="en-US" smtClean="0"/>
              <a:t>8</a:t>
            </a:fld>
            <a:endParaRPr lang="en-US"/>
          </a:p>
        </p:txBody>
      </p:sp>
    </p:spTree>
    <p:extLst>
      <p:ext uri="{BB962C8B-B14F-4D97-AF65-F5344CB8AC3E}">
        <p14:creationId xmlns:p14="http://schemas.microsoft.com/office/powerpoint/2010/main" val="3242673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dirty="0">
                <a:hlinkClick r:id="rId3"/>
              </a:rPr>
              <a:t>https://www.themuse.com/advice/7-habits-thatll-make-you-a-better-listener-and-not-the-person-who-always-needs-everything-repeated</a:t>
            </a:r>
            <a:endParaRPr lang="en-US" dirty="0"/>
          </a:p>
          <a:p>
            <a:endParaRPr lang="en-US" dirty="0"/>
          </a:p>
        </p:txBody>
      </p:sp>
      <p:sp>
        <p:nvSpPr>
          <p:cNvPr id="4" name="Slide Number Placeholder 3"/>
          <p:cNvSpPr>
            <a:spLocks noGrp="1"/>
          </p:cNvSpPr>
          <p:nvPr>
            <p:ph type="sldNum" sz="quarter" idx="5"/>
          </p:nvPr>
        </p:nvSpPr>
        <p:spPr/>
        <p:txBody>
          <a:bodyPr/>
          <a:lstStyle/>
          <a:p>
            <a:fld id="{5F0C974A-5B7C-4C47-9528-3670B6EEB25F}" type="slidenum">
              <a:rPr lang="en-US" smtClean="0"/>
              <a:t>10</a:t>
            </a:fld>
            <a:endParaRPr lang="en-US"/>
          </a:p>
        </p:txBody>
      </p:sp>
    </p:spTree>
    <p:extLst>
      <p:ext uri="{BB962C8B-B14F-4D97-AF65-F5344CB8AC3E}">
        <p14:creationId xmlns:p14="http://schemas.microsoft.com/office/powerpoint/2010/main" val="1078403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C974A-5B7C-4C47-9528-3670B6EEB25F}" type="slidenum">
              <a:rPr lang="en-US" smtClean="0"/>
              <a:t>11</a:t>
            </a:fld>
            <a:endParaRPr lang="en-US"/>
          </a:p>
        </p:txBody>
      </p:sp>
    </p:spTree>
    <p:extLst>
      <p:ext uri="{BB962C8B-B14F-4D97-AF65-F5344CB8AC3E}">
        <p14:creationId xmlns:p14="http://schemas.microsoft.com/office/powerpoint/2010/main" val="47240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YouTube Link: </a:t>
            </a:r>
            <a:r>
              <a:rPr lang="en-US" dirty="0">
                <a:hlinkClick r:id="rId3"/>
              </a:rPr>
              <a:t>https://www.youtube.com/watch?v=ESqfW_kyZq8</a:t>
            </a:r>
            <a:endParaRPr lang="en-US" dirty="0"/>
          </a:p>
          <a:p>
            <a:endParaRPr lang="en-US" dirty="0"/>
          </a:p>
        </p:txBody>
      </p:sp>
      <p:sp>
        <p:nvSpPr>
          <p:cNvPr id="4" name="Slide Number Placeholder 3"/>
          <p:cNvSpPr>
            <a:spLocks noGrp="1"/>
          </p:cNvSpPr>
          <p:nvPr>
            <p:ph type="sldNum" sz="quarter" idx="5"/>
          </p:nvPr>
        </p:nvSpPr>
        <p:spPr/>
        <p:txBody>
          <a:bodyPr/>
          <a:lstStyle/>
          <a:p>
            <a:fld id="{5F0C974A-5B7C-4C47-9528-3670B6EEB25F}" type="slidenum">
              <a:rPr lang="en-US" smtClean="0"/>
              <a:t>13</a:t>
            </a:fld>
            <a:endParaRPr lang="en-US"/>
          </a:p>
        </p:txBody>
      </p:sp>
    </p:spTree>
    <p:extLst>
      <p:ext uri="{BB962C8B-B14F-4D97-AF65-F5344CB8AC3E}">
        <p14:creationId xmlns:p14="http://schemas.microsoft.com/office/powerpoint/2010/main" val="2805522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Distribute the “Active Empathetic Listening” handout.</a:t>
            </a:r>
          </a:p>
          <a:p>
            <a:pPr marL="171450" indent="-171450">
              <a:buFontTx/>
              <a:buChar char="-"/>
            </a:pPr>
            <a:r>
              <a:rPr lang="en-US" dirty="0"/>
              <a:t>Have participants form pairs to practice </a:t>
            </a:r>
            <a:r>
              <a:rPr lang="en-US" sz="1200" kern="1200" dirty="0">
                <a:solidFill>
                  <a:schemeClr val="tx1"/>
                </a:solidFill>
                <a:effectLst/>
                <a:latin typeface="+mn-lt"/>
                <a:ea typeface="+mn-ea"/>
                <a:cs typeface="+mn-cs"/>
              </a:rPr>
              <a:t>active empathetic listening, following the instructions in the handout. </a:t>
            </a:r>
            <a:endParaRPr lang="en-US" dirty="0"/>
          </a:p>
          <a:p>
            <a:pPr marL="171450" indent="-171450">
              <a:buFontTx/>
              <a:buChar char="-"/>
            </a:pPr>
            <a:r>
              <a:rPr lang="en-US" dirty="0"/>
              <a:t>Assess using the “Active Listening Assessment” PDF handout. </a:t>
            </a:r>
          </a:p>
          <a:p>
            <a:endParaRPr lang="en-US" dirty="0"/>
          </a:p>
        </p:txBody>
      </p:sp>
      <p:sp>
        <p:nvSpPr>
          <p:cNvPr id="4" name="Slide Number Placeholder 3"/>
          <p:cNvSpPr>
            <a:spLocks noGrp="1"/>
          </p:cNvSpPr>
          <p:nvPr>
            <p:ph type="sldNum" sz="quarter" idx="5"/>
          </p:nvPr>
        </p:nvSpPr>
        <p:spPr/>
        <p:txBody>
          <a:bodyPr/>
          <a:lstStyle/>
          <a:p>
            <a:fld id="{5F0C974A-5B7C-4C47-9528-3670B6EEB25F}" type="slidenum">
              <a:rPr lang="en-US" smtClean="0"/>
              <a:t>14</a:t>
            </a:fld>
            <a:endParaRPr lang="en-US"/>
          </a:p>
        </p:txBody>
      </p:sp>
    </p:spTree>
    <p:extLst>
      <p:ext uri="{BB962C8B-B14F-4D97-AF65-F5344CB8AC3E}">
        <p14:creationId xmlns:p14="http://schemas.microsoft.com/office/powerpoint/2010/main" val="2333977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0C974A-5B7C-4C47-9528-3670B6EEB25F}" type="slidenum">
              <a:rPr lang="en-US" smtClean="0"/>
              <a:t>15</a:t>
            </a:fld>
            <a:endParaRPr lang="en-US"/>
          </a:p>
        </p:txBody>
      </p:sp>
    </p:spTree>
    <p:extLst>
      <p:ext uri="{BB962C8B-B14F-4D97-AF65-F5344CB8AC3E}">
        <p14:creationId xmlns:p14="http://schemas.microsoft.com/office/powerpoint/2010/main" val="297211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4004" y="1161299"/>
            <a:ext cx="5884195" cy="1539039"/>
          </a:xfrm>
        </p:spPr>
        <p:txBody>
          <a:bodyPr anchor="t" anchorCtr="0">
            <a:normAutofit/>
          </a:bodyPr>
          <a:lstStyle>
            <a:lvl1pPr algn="l">
              <a:defRPr sz="2800" b="1">
                <a:solidFill>
                  <a:srgbClr val="4A2256"/>
                </a:solidFill>
              </a:defRPr>
            </a:lvl1pPr>
          </a:lstStyle>
          <a:p>
            <a:r>
              <a:rPr lang="en-US" dirty="0"/>
              <a:t>Click to edit Master title style</a:t>
            </a:r>
          </a:p>
        </p:txBody>
      </p:sp>
      <p:sp>
        <p:nvSpPr>
          <p:cNvPr id="3" name="Subtitle 2"/>
          <p:cNvSpPr>
            <a:spLocks noGrp="1"/>
          </p:cNvSpPr>
          <p:nvPr>
            <p:ph type="subTitle" idx="1"/>
          </p:nvPr>
        </p:nvSpPr>
        <p:spPr>
          <a:xfrm>
            <a:off x="2574004" y="2700338"/>
            <a:ext cx="4088526" cy="820521"/>
          </a:xfrm>
        </p:spPr>
        <p:txBody>
          <a:bodyPr>
            <a:normAutofit/>
          </a:bodyPr>
          <a:lstStyle>
            <a:lvl1pPr marL="0" indent="0" algn="l">
              <a:buNone/>
              <a:defRPr sz="1600" cap="all" spc="15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12/10/2020</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12/10/2020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12/10/2020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326" y="605550"/>
            <a:ext cx="7619803" cy="669338"/>
          </a:xfrm>
        </p:spPr>
        <p:txBody>
          <a:bodyPr>
            <a:normAutofit/>
          </a:bodyPr>
          <a:lstStyle>
            <a:lvl1pPr algn="l">
              <a:defRPr sz="2000" b="1">
                <a:solidFill>
                  <a:srgbClr val="4A2256"/>
                </a:solidFill>
              </a:defRPr>
            </a:lvl1pPr>
          </a:lstStyle>
          <a:p>
            <a:r>
              <a:rPr lang="en-US" dirty="0"/>
              <a:t>Click to edit Master title style</a:t>
            </a:r>
          </a:p>
        </p:txBody>
      </p:sp>
      <p:sp>
        <p:nvSpPr>
          <p:cNvPr id="3" name="Content Placeholder 2"/>
          <p:cNvSpPr>
            <a:spLocks noGrp="1"/>
          </p:cNvSpPr>
          <p:nvPr>
            <p:ph idx="1"/>
          </p:nvPr>
        </p:nvSpPr>
        <p:spPr>
          <a:xfrm>
            <a:off x="815326" y="1356183"/>
            <a:ext cx="7619803" cy="3238440"/>
          </a:xfrm>
        </p:spPr>
        <p:txBody>
          <a:bodyPr>
            <a:normAutofit/>
          </a:bodyPr>
          <a:lstStyle>
            <a:lvl1pPr marL="164592" indent="-164592">
              <a:defRPr sz="1000"/>
            </a:lvl1pPr>
            <a:lvl2pPr marL="374904" indent="-164592">
              <a:buFont typeface="Arial"/>
              <a:buChar char="•"/>
              <a:defRPr sz="1000"/>
            </a:lvl2pPr>
            <a:lvl3pPr marL="594360" indent="-164592">
              <a:defRPr sz="1000"/>
            </a:lvl3pPr>
            <a:lvl4pPr marL="777240" indent="-164592">
              <a:defRPr sz="1000"/>
            </a:lvl4pPr>
            <a:lvl5pPr marL="960120" indent="-164592">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5326" y="605550"/>
            <a:ext cx="7619803" cy="669338"/>
          </a:xfrm>
        </p:spPr>
        <p:txBody>
          <a:bodyPr>
            <a:normAutofit/>
          </a:bodyPr>
          <a:lstStyle>
            <a:lvl1pPr algn="ctr">
              <a:defRPr sz="2000" b="1">
                <a:solidFill>
                  <a:srgbClr val="4A2256"/>
                </a:solidFill>
              </a:defRPr>
            </a:lvl1pPr>
          </a:lstStyle>
          <a:p>
            <a:r>
              <a:rPr lang="en-US" dirty="0"/>
              <a:t>Click to edit Master title style</a:t>
            </a:r>
          </a:p>
        </p:txBody>
      </p:sp>
      <p:sp>
        <p:nvSpPr>
          <p:cNvPr id="3" name="Content Placeholder 2"/>
          <p:cNvSpPr>
            <a:spLocks noGrp="1"/>
          </p:cNvSpPr>
          <p:nvPr>
            <p:ph idx="1"/>
          </p:nvPr>
        </p:nvSpPr>
        <p:spPr>
          <a:xfrm>
            <a:off x="815326" y="1356183"/>
            <a:ext cx="7619803" cy="3238440"/>
          </a:xfrm>
        </p:spPr>
        <p:txBody>
          <a:bodyPr>
            <a:normAutofit/>
          </a:bodyPr>
          <a:lstStyle>
            <a:lvl1pPr marL="164592" indent="-164592">
              <a:defRPr sz="1000"/>
            </a:lvl1pPr>
            <a:lvl2pPr marL="374904" indent="-164592">
              <a:buFont typeface="Arial"/>
              <a:buChar char="•"/>
              <a:defRPr sz="1000"/>
            </a:lvl2pPr>
            <a:lvl3pPr marL="594360" indent="-164592">
              <a:defRPr sz="1000"/>
            </a:lvl3pPr>
            <a:lvl4pPr marL="777240" indent="-164592">
              <a:defRPr sz="1000"/>
            </a:lvl4pPr>
            <a:lvl5pPr marL="960120" indent="-164592">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543666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4A9E7B99-7C3F-4BC3-B7B8-7E1F8C620B24}" type="datetime1">
              <a:rPr lang="en-US" smtClean="0"/>
              <a:pPr/>
              <a:t>12/10/2020</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12/10/2020</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12/10/2020</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12/10/2020</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12/10/2020</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68C2560D-EC28-3B41-86E8-18F1CE0113B4}" type="datetimeFigureOut">
              <a:rPr lang="en-US" smtClean="0"/>
              <a:t>12/10/2020</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435129" y="4760299"/>
            <a:ext cx="604831" cy="273844"/>
          </a:xfrm>
          <a:prstGeom prst="rect">
            <a:avLst/>
          </a:prstGeom>
        </p:spPr>
        <p:txBody>
          <a:bodyPr vert="horz" lIns="91440" tIns="45720" rIns="91440" bIns="45720" rtlCol="0" anchor="ctr"/>
          <a:lstStyle>
            <a:lvl1pPr algn="r">
              <a:defRPr sz="800">
                <a:solidFill>
                  <a:schemeClr val="bg1">
                    <a:lumMod val="75000"/>
                  </a:schemeClr>
                </a:solidFill>
              </a:defRPr>
            </a:lvl1pPr>
          </a:lstStyle>
          <a:p>
            <a:fld id="{2066355A-084C-D24E-9AD2-7E4FC41EA627}" type="slidenum">
              <a:rPr lang="en-US" smtClean="0"/>
              <a:pPr/>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7" r:id="rId2"/>
    <p:sldLayoutId id="2147493467" r:id="rId3"/>
    <p:sldLayoutId id="2147493458" r:id="rId4"/>
    <p:sldLayoutId id="2147493459" r:id="rId5"/>
    <p:sldLayoutId id="2147493460" r:id="rId6"/>
    <p:sldLayoutId id="2147493461" r:id="rId7"/>
    <p:sldLayoutId id="2147493462" r:id="rId8"/>
    <p:sldLayoutId id="2147493463" r:id="rId9"/>
    <p:sldLayoutId id="2147493464" r:id="rId10"/>
    <p:sldLayoutId id="2147493465" r:id="rId11"/>
    <p:sldLayoutId id="214749346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video" Target="https://www.youtube.com/embed/ESqfW_kyZq8?feature=oembed"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gIXD351YJyE?feature=oembed" TargetMode="Externa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sv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cQqbTzLqvRY?feature=oembed"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4.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5233" y="1161299"/>
            <a:ext cx="5884195" cy="1539039"/>
          </a:xfrm>
        </p:spPr>
        <p:txBody>
          <a:bodyPr>
            <a:normAutofit/>
          </a:bodyPr>
          <a:lstStyle/>
          <a:p>
            <a:r>
              <a:rPr lang="en-US" dirty="0"/>
              <a:t>VIRTUAL COMMUNICATION </a:t>
            </a:r>
            <a:br>
              <a:rPr lang="en-US" dirty="0"/>
            </a:br>
            <a:r>
              <a:rPr lang="en-US" dirty="0"/>
              <a:t>DIGITAL BADGE</a:t>
            </a:r>
          </a:p>
        </p:txBody>
      </p:sp>
      <p:sp>
        <p:nvSpPr>
          <p:cNvPr id="3" name="Subtitle 2"/>
          <p:cNvSpPr>
            <a:spLocks noGrp="1"/>
          </p:cNvSpPr>
          <p:nvPr>
            <p:ph type="subTitle" idx="1"/>
          </p:nvPr>
        </p:nvSpPr>
        <p:spPr>
          <a:xfrm>
            <a:off x="3075233" y="2700338"/>
            <a:ext cx="4558374" cy="820521"/>
          </a:xfrm>
        </p:spPr>
        <p:txBody>
          <a:bodyPr>
            <a:normAutofit/>
          </a:bodyPr>
          <a:lstStyle/>
          <a:p>
            <a:r>
              <a:rPr lang="en-US" b="1" dirty="0"/>
              <a:t>Part Two: </a:t>
            </a:r>
            <a:r>
              <a:rPr lang="en-US" dirty="0"/>
              <a:t>Creating the foundation  </a:t>
            </a:r>
          </a:p>
        </p:txBody>
      </p:sp>
      <p:sp>
        <p:nvSpPr>
          <p:cNvPr id="5" name="Subtitle 2"/>
          <p:cNvSpPr txBox="1">
            <a:spLocks/>
          </p:cNvSpPr>
          <p:nvPr/>
        </p:nvSpPr>
        <p:spPr>
          <a:xfrm>
            <a:off x="5393633" y="4102844"/>
            <a:ext cx="1205545" cy="424761"/>
          </a:xfrm>
          <a:prstGeom prst="rect">
            <a:avLst/>
          </a:prstGeom>
        </p:spPr>
        <p:txBody>
          <a:bodyPr vert="horz" lIns="91440" tIns="45720" rIns="91440" bIns="45720" rtlCol="0" anchor="ctr" anchorCtr="0">
            <a:normAutofit/>
          </a:bodyPr>
          <a:lstStyle>
            <a:lvl1pPr marL="0" indent="0" algn="l" defTabSz="457200" rtl="0" eaLnBrk="1" latinLnBrk="0" hangingPunct="1">
              <a:spcBef>
                <a:spcPct val="20000"/>
              </a:spcBef>
              <a:buFont typeface="Arial"/>
              <a:buNone/>
              <a:defRPr sz="1600" kern="1200" cap="all" spc="150">
                <a:solidFill>
                  <a:schemeClr val="tx1"/>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000" b="1" i="0" u="none" strike="noStrike" kern="800" cap="all" spc="150" normalizeH="0" baseline="0" noProof="0" dirty="0">
                <a:ln>
                  <a:noFill/>
                </a:ln>
                <a:solidFill>
                  <a:srgbClr val="13B5EA"/>
                </a:solidFill>
                <a:effectLst/>
                <a:uLnTx/>
                <a:uFillTx/>
                <a:latin typeface="Calibri"/>
                <a:ea typeface="+mn-ea"/>
                <a:cs typeface="+mn-cs"/>
              </a:rPr>
              <a:t>OCTOBER 2020</a:t>
            </a:r>
          </a:p>
        </p:txBody>
      </p:sp>
      <p:pic>
        <p:nvPicPr>
          <p:cNvPr id="6" name="Picture 5" descr="NIWL_Wordmark_FullColor_Horizontal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936" y="4165787"/>
            <a:ext cx="1122336" cy="367662"/>
          </a:xfrm>
          <a:prstGeom prst="rect">
            <a:avLst/>
          </a:prstGeom>
        </p:spPr>
      </p:pic>
      <p:pic>
        <p:nvPicPr>
          <p:cNvPr id="7" name="Picture 6" descr="FHI360_Logo_NewTag_Horiz_bla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0540" y="4165788"/>
            <a:ext cx="825586" cy="367661"/>
          </a:xfrm>
          <a:prstGeom prst="rect">
            <a:avLst/>
          </a:prstGeom>
        </p:spPr>
      </p:pic>
      <p:pic>
        <p:nvPicPr>
          <p:cNvPr id="4" name="Picture 3"/>
          <p:cNvPicPr>
            <a:picLocks noChangeAspect="1"/>
          </p:cNvPicPr>
          <p:nvPr/>
        </p:nvPicPr>
        <p:blipFill rotWithShape="1">
          <a:blip r:embed="rId4"/>
          <a:srcRect l="60538"/>
          <a:stretch/>
        </p:blipFill>
        <p:spPr>
          <a:xfrm>
            <a:off x="-1" y="0"/>
            <a:ext cx="2691589" cy="5143500"/>
          </a:xfrm>
          <a:prstGeom prst="rect">
            <a:avLst/>
          </a:prstGeom>
        </p:spPr>
      </p:pic>
    </p:spTree>
    <p:extLst>
      <p:ext uri="{BB962C8B-B14F-4D97-AF65-F5344CB8AC3E}">
        <p14:creationId xmlns:p14="http://schemas.microsoft.com/office/powerpoint/2010/main" val="4089339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15549" y="1528953"/>
            <a:ext cx="2359294" cy="2359294"/>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7 Effective Habits That Will Make You A Better Listener</a:t>
            </a:r>
          </a:p>
        </p:txBody>
      </p:sp>
      <p:sp>
        <p:nvSpPr>
          <p:cNvPr id="3" name="Content Placeholder 2"/>
          <p:cNvSpPr>
            <a:spLocks noGrp="1"/>
          </p:cNvSpPr>
          <p:nvPr>
            <p:ph idx="1"/>
          </p:nvPr>
        </p:nvSpPr>
        <p:spPr>
          <a:xfrm>
            <a:off x="1191631" y="2217419"/>
            <a:ext cx="1693369" cy="1670827"/>
          </a:xfrm>
        </p:spPr>
        <p:txBody>
          <a:bodyPr>
            <a:normAutofit/>
          </a:bodyPr>
          <a:lstStyle/>
          <a:p>
            <a:pPr marL="0" indent="0">
              <a:spcBef>
                <a:spcPts val="0"/>
              </a:spcBef>
              <a:spcAft>
                <a:spcPts val="600"/>
              </a:spcAft>
              <a:buNone/>
            </a:pPr>
            <a:r>
              <a:rPr lang="en-US" b="1" cap="all" dirty="0">
                <a:solidFill>
                  <a:srgbClr val="4A2256"/>
                </a:solidFill>
              </a:rPr>
              <a:t>focus</a:t>
            </a:r>
          </a:p>
          <a:p>
            <a:pPr marL="0" indent="0">
              <a:spcBef>
                <a:spcPts val="0"/>
              </a:spcBef>
              <a:spcAft>
                <a:spcPts val="600"/>
              </a:spcAft>
              <a:buNone/>
            </a:pPr>
            <a:r>
              <a:rPr lang="en-US" dirty="0"/>
              <a:t>Most people focus on what they are going to say next, so they don’t hear what is actually being said. Words come through, but the meaning is lost.</a:t>
            </a:r>
          </a:p>
          <a:p>
            <a:pPr marL="0" indent="0">
              <a:lnSpc>
                <a:spcPts val="1400"/>
              </a:lnSpc>
              <a:spcBef>
                <a:spcPts val="0"/>
              </a:spcBef>
              <a:spcAft>
                <a:spcPts val="600"/>
              </a:spcAft>
              <a:buNone/>
            </a:pPr>
            <a:r>
              <a:rPr lang="en-US" dirty="0"/>
              <a:t>Control your thoughts. </a:t>
            </a:r>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1-3</a:t>
            </a:r>
          </a:p>
        </p:txBody>
      </p:sp>
      <p:sp>
        <p:nvSpPr>
          <p:cNvPr id="10" name="Content Placeholder 2"/>
          <p:cNvSpPr txBox="1">
            <a:spLocks/>
          </p:cNvSpPr>
          <p:nvPr/>
        </p:nvSpPr>
        <p:spPr>
          <a:xfrm>
            <a:off x="1191631" y="1702878"/>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all" spc="0" normalizeH="0" baseline="0" noProof="0" dirty="0">
                <a:ln>
                  <a:noFill/>
                </a:ln>
                <a:solidFill>
                  <a:srgbClr val="13B5EA"/>
                </a:solidFill>
                <a:effectLst/>
                <a:uLnTx/>
                <a:uFillTx/>
                <a:latin typeface="Calibri Light"/>
                <a:ea typeface="+mn-ea"/>
                <a:cs typeface="Calibri Light"/>
              </a:rPr>
              <a:t>1</a:t>
            </a:r>
            <a:endParaRPr kumimoji="0" lang="en-US" sz="4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6" name="Rectangle 15"/>
          <p:cNvSpPr/>
          <p:nvPr/>
        </p:nvSpPr>
        <p:spPr>
          <a:xfrm>
            <a:off x="3435083" y="1528953"/>
            <a:ext cx="2359294" cy="2359294"/>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ontent Placeholder 2"/>
          <p:cNvSpPr txBox="1">
            <a:spLocks/>
          </p:cNvSpPr>
          <p:nvPr/>
        </p:nvSpPr>
        <p:spPr>
          <a:xfrm>
            <a:off x="3711165" y="2217419"/>
            <a:ext cx="1693369" cy="114560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6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Put away your phone</a:t>
            </a:r>
          </a:p>
          <a:p>
            <a:pPr marL="0" marR="0" lvl="0" indent="0" algn="l" defTabSz="457200" rtl="0" eaLnBrk="1" fontAlgn="auto" latinLnBrk="0" hangingPunct="1">
              <a:spcBef>
                <a:spcPts val="0"/>
              </a:spcBef>
              <a:spcAft>
                <a:spcPts val="600"/>
              </a:spcAft>
              <a:buClrTx/>
              <a:buSzTx/>
              <a:buFont typeface="Arial"/>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When you commit to a conversation, invest all of your energy into that, not your phone or other devices. </a:t>
            </a:r>
          </a:p>
        </p:txBody>
      </p:sp>
      <p:sp>
        <p:nvSpPr>
          <p:cNvPr id="18" name="Content Placeholder 2"/>
          <p:cNvSpPr txBox="1">
            <a:spLocks/>
          </p:cNvSpPr>
          <p:nvPr/>
        </p:nvSpPr>
        <p:spPr>
          <a:xfrm>
            <a:off x="3711165" y="1702878"/>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all" spc="0" normalizeH="0" baseline="0" noProof="0" dirty="0">
                <a:ln>
                  <a:noFill/>
                </a:ln>
                <a:solidFill>
                  <a:srgbClr val="13B5EA"/>
                </a:solidFill>
                <a:effectLst/>
                <a:uLnTx/>
                <a:uFillTx/>
                <a:latin typeface="Calibri Light"/>
                <a:ea typeface="+mn-ea"/>
                <a:cs typeface="Calibri Light"/>
              </a:rPr>
              <a:t>2</a:t>
            </a:r>
            <a:endParaRPr kumimoji="0" lang="en-US" sz="4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9" name="Rectangle 18"/>
          <p:cNvSpPr/>
          <p:nvPr/>
        </p:nvSpPr>
        <p:spPr>
          <a:xfrm>
            <a:off x="5966082" y="1528953"/>
            <a:ext cx="2359294" cy="2359294"/>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ontent Placeholder 2"/>
          <p:cNvSpPr txBox="1">
            <a:spLocks/>
          </p:cNvSpPr>
          <p:nvPr/>
        </p:nvSpPr>
        <p:spPr>
          <a:xfrm>
            <a:off x="6242164" y="2217418"/>
            <a:ext cx="1693369" cy="167082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ts val="0"/>
              </a:spcBef>
              <a:spcAft>
                <a:spcPts val="6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Ask good questions</a:t>
            </a:r>
          </a:p>
          <a:p>
            <a:pPr marL="0" marR="0" lvl="0" indent="0" algn="l" defTabSz="457200" rtl="0" eaLnBrk="1" fontAlgn="auto" latinLnBrk="0" hangingPunct="1">
              <a:lnSpc>
                <a:spcPct val="120000"/>
              </a:lnSpc>
              <a:spcBef>
                <a:spcPts val="0"/>
              </a:spcBef>
              <a:spcAft>
                <a:spcPts val="600"/>
              </a:spcAft>
              <a:buClrTx/>
              <a:buSzTx/>
              <a:buFont typeface="Arial"/>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Asking questions or asking for clarification not only shows you are listening, but you also care about what the person is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sayin</a:t>
            </a:r>
            <a:r>
              <a:rPr lang="en-US" dirty="0">
                <a:solidFill>
                  <a:prstClr val="black"/>
                </a:solidFill>
                <a:latin typeface="Calibri"/>
              </a:rPr>
              <a:t>g.</a:t>
            </a:r>
          </a:p>
          <a:p>
            <a:pPr marL="0" marR="0" lvl="0" indent="0" algn="l" defTabSz="457200" rtl="0" eaLnBrk="1" fontAlgn="auto" latinLnBrk="0" hangingPunct="1">
              <a:lnSpc>
                <a:spcPct val="120000"/>
              </a:lnSpc>
              <a:spcBef>
                <a:spcPts val="0"/>
              </a:spcBef>
              <a:spcAft>
                <a:spcPts val="600"/>
              </a:spcAft>
              <a:buClrTx/>
              <a:buSzTx/>
              <a:buFont typeface="Arial"/>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Whenever possible, ask probing questions like, “What I hear you saying is…” or “Why do you think that happened?”</a:t>
            </a:r>
          </a:p>
        </p:txBody>
      </p:sp>
      <p:sp>
        <p:nvSpPr>
          <p:cNvPr id="21" name="Content Placeholder 2"/>
          <p:cNvSpPr txBox="1">
            <a:spLocks/>
          </p:cNvSpPr>
          <p:nvPr/>
        </p:nvSpPr>
        <p:spPr>
          <a:xfrm>
            <a:off x="6242164" y="1702878"/>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all" spc="0" normalizeH="0" baseline="0" noProof="0" dirty="0">
                <a:ln>
                  <a:noFill/>
                </a:ln>
                <a:solidFill>
                  <a:srgbClr val="13B5EA"/>
                </a:solidFill>
                <a:effectLst/>
                <a:uLnTx/>
                <a:uFillTx/>
                <a:latin typeface="Calibri Light"/>
                <a:ea typeface="+mn-ea"/>
                <a:cs typeface="Calibri Light"/>
              </a:rPr>
              <a:t>3</a:t>
            </a:r>
            <a:endParaRPr kumimoji="0" lang="en-US" sz="4000" b="0" i="0" u="none" strike="noStrike" kern="1200" cap="none" spc="0" normalizeH="0" baseline="0" noProof="0" dirty="0">
              <a:ln>
                <a:noFill/>
              </a:ln>
              <a:solidFill>
                <a:srgbClr val="13B5EA"/>
              </a:solidFill>
              <a:effectLst/>
              <a:uLnTx/>
              <a:uFillTx/>
              <a:latin typeface="Calibri Light"/>
              <a:ea typeface="+mn-ea"/>
              <a:cs typeface="Calibri Light"/>
            </a:endParaRPr>
          </a:p>
        </p:txBody>
      </p:sp>
      <p:pic>
        <p:nvPicPr>
          <p:cNvPr id="13" name="Picture 12" descr="FHI360_Logo_NewTag_Horiz_black.png">
            <a:extLst>
              <a:ext uri="{FF2B5EF4-FFF2-40B4-BE49-F238E27FC236}">
                <a16:creationId xmlns:a16="http://schemas.microsoft.com/office/drawing/2014/main" id="{DD271D7D-DA28-4A18-9631-27F21E49B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14" name="Picture 13" descr="NIWL_Wordmark_FullColor_Horizontal_v1.png">
            <a:extLst>
              <a:ext uri="{FF2B5EF4-FFF2-40B4-BE49-F238E27FC236}">
                <a16:creationId xmlns:a16="http://schemas.microsoft.com/office/drawing/2014/main" id="{27BC46F2-F056-4428-9A6A-8A7961488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3177284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6E89C1-63A6-4F50-8F34-B80A06282606}"/>
              </a:ext>
            </a:extLst>
          </p:cNvPr>
          <p:cNvSpPr/>
          <p:nvPr/>
        </p:nvSpPr>
        <p:spPr>
          <a:xfrm>
            <a:off x="915548" y="3208480"/>
            <a:ext cx="3656452" cy="1261431"/>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EB9D2E9-FAF3-4191-A9C1-9A7BE6534DC9}"/>
              </a:ext>
            </a:extLst>
          </p:cNvPr>
          <p:cNvSpPr/>
          <p:nvPr/>
        </p:nvSpPr>
        <p:spPr>
          <a:xfrm>
            <a:off x="5045588" y="3208480"/>
            <a:ext cx="3656452" cy="1259529"/>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915548" y="1485034"/>
            <a:ext cx="3656452" cy="1341986"/>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7 Effective Habits That Will Make You A Better Listener</a:t>
            </a:r>
          </a:p>
        </p:txBody>
      </p:sp>
      <p:sp>
        <p:nvSpPr>
          <p:cNvPr id="3" name="Content Placeholder 2"/>
          <p:cNvSpPr>
            <a:spLocks noGrp="1"/>
          </p:cNvSpPr>
          <p:nvPr>
            <p:ph idx="1"/>
          </p:nvPr>
        </p:nvSpPr>
        <p:spPr>
          <a:xfrm>
            <a:off x="1444513" y="1550890"/>
            <a:ext cx="3028427" cy="1276130"/>
          </a:xfrm>
        </p:spPr>
        <p:txBody>
          <a:bodyPr>
            <a:normAutofit/>
          </a:bodyPr>
          <a:lstStyle/>
          <a:p>
            <a:pPr marL="0" indent="0">
              <a:lnSpc>
                <a:spcPts val="1400"/>
              </a:lnSpc>
              <a:spcBef>
                <a:spcPts val="0"/>
              </a:spcBef>
              <a:spcAft>
                <a:spcPts val="1800"/>
              </a:spcAft>
              <a:buNone/>
            </a:pPr>
            <a:r>
              <a:rPr lang="en-US" b="1" cap="all" dirty="0">
                <a:solidFill>
                  <a:srgbClr val="4A2256"/>
                </a:solidFill>
              </a:rPr>
              <a:t>Practice reflective listening</a:t>
            </a:r>
            <a:br>
              <a:rPr lang="en-US" b="1" cap="all" dirty="0">
                <a:solidFill>
                  <a:srgbClr val="4A2256"/>
                </a:solidFill>
              </a:rPr>
            </a:br>
            <a:endParaRPr lang="en-US" dirty="0"/>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4-7</a:t>
            </a:r>
          </a:p>
        </p:txBody>
      </p:sp>
      <p:sp>
        <p:nvSpPr>
          <p:cNvPr id="10" name="Content Placeholder 2"/>
          <p:cNvSpPr txBox="1">
            <a:spLocks/>
          </p:cNvSpPr>
          <p:nvPr/>
        </p:nvSpPr>
        <p:spPr>
          <a:xfrm>
            <a:off x="981776" y="1485034"/>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lang="en-US" sz="4000" cap="all" dirty="0">
                <a:solidFill>
                  <a:srgbClr val="13B5EA"/>
                </a:solidFill>
                <a:latin typeface="Calibri Light"/>
                <a:cs typeface="Calibri Light"/>
              </a:rPr>
              <a:t>4</a:t>
            </a:r>
            <a:endParaRPr kumimoji="0" lang="en-US" sz="4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3" name="Rectangle 12"/>
          <p:cNvSpPr/>
          <p:nvPr/>
        </p:nvSpPr>
        <p:spPr>
          <a:xfrm>
            <a:off x="5045588" y="1475277"/>
            <a:ext cx="3656452" cy="1351743"/>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Content Placeholder 2"/>
          <p:cNvSpPr txBox="1">
            <a:spLocks/>
          </p:cNvSpPr>
          <p:nvPr/>
        </p:nvSpPr>
        <p:spPr>
          <a:xfrm>
            <a:off x="5594201" y="1553146"/>
            <a:ext cx="3054499" cy="127387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Use Positive body Language</a:t>
            </a:r>
            <a:br>
              <a:rPr kumimoji="0" lang="en-US" sz="1000" b="1" i="0" u="none" strike="noStrike" kern="1200" cap="all" spc="0" normalizeH="0" baseline="0" noProof="0" dirty="0">
                <a:ln>
                  <a:noFill/>
                </a:ln>
                <a:solidFill>
                  <a:srgbClr val="4A2256"/>
                </a:solidFill>
                <a:effectLst/>
                <a:uLnTx/>
                <a:uFillTx/>
                <a:latin typeface="Calibri"/>
                <a:ea typeface="+mn-ea"/>
                <a:cs typeface="+mn-cs"/>
              </a:rPr>
            </a:b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Content Placeholder 2"/>
          <p:cNvSpPr txBox="1">
            <a:spLocks/>
          </p:cNvSpPr>
          <p:nvPr/>
        </p:nvSpPr>
        <p:spPr>
          <a:xfrm>
            <a:off x="5111297" y="1448198"/>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all" spc="0" normalizeH="0" baseline="0" noProof="0" dirty="0">
                <a:ln>
                  <a:noFill/>
                </a:ln>
                <a:solidFill>
                  <a:srgbClr val="13B5EA"/>
                </a:solidFill>
                <a:effectLst/>
                <a:uLnTx/>
                <a:uFillTx/>
                <a:latin typeface="Calibri Light"/>
                <a:ea typeface="+mn-ea"/>
                <a:cs typeface="Calibri Light"/>
              </a:rPr>
              <a:t>5</a:t>
            </a:r>
            <a:endParaRPr kumimoji="0" lang="en-US" sz="4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26" name="Content Placeholder 2"/>
          <p:cNvSpPr txBox="1">
            <a:spLocks/>
          </p:cNvSpPr>
          <p:nvPr/>
        </p:nvSpPr>
        <p:spPr>
          <a:xfrm>
            <a:off x="1465198" y="3276520"/>
            <a:ext cx="3007742" cy="126143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Do Not pass judgment</a:t>
            </a:r>
            <a:br>
              <a:rPr kumimoji="0" lang="en-US" sz="1000" b="1" i="0" u="none" strike="noStrike" kern="1200" cap="all" spc="0" normalizeH="0" baseline="0" noProof="0" dirty="0">
                <a:ln>
                  <a:noFill/>
                </a:ln>
                <a:solidFill>
                  <a:srgbClr val="4A2256"/>
                </a:solidFill>
                <a:effectLst/>
                <a:uLnTx/>
                <a:uFillTx/>
                <a:latin typeface="Calibri"/>
                <a:ea typeface="+mn-ea"/>
                <a:cs typeface="+mn-cs"/>
              </a:rPr>
            </a:b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Content Placeholder 2"/>
          <p:cNvSpPr txBox="1">
            <a:spLocks/>
          </p:cNvSpPr>
          <p:nvPr/>
        </p:nvSpPr>
        <p:spPr>
          <a:xfrm>
            <a:off x="981775" y="3208480"/>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none" spc="0" normalizeH="0" baseline="0" noProof="0" dirty="0">
                <a:ln>
                  <a:noFill/>
                </a:ln>
                <a:solidFill>
                  <a:srgbClr val="13B5EA"/>
                </a:solidFill>
                <a:effectLst/>
                <a:uLnTx/>
                <a:uFillTx/>
                <a:latin typeface="Calibri Light"/>
                <a:ea typeface="+mn-ea"/>
                <a:cs typeface="Calibri Light"/>
              </a:rPr>
              <a:t>6</a:t>
            </a:r>
          </a:p>
        </p:txBody>
      </p:sp>
      <p:sp>
        <p:nvSpPr>
          <p:cNvPr id="29" name="Content Placeholder 2"/>
          <p:cNvSpPr txBox="1">
            <a:spLocks/>
          </p:cNvSpPr>
          <p:nvPr/>
        </p:nvSpPr>
        <p:spPr>
          <a:xfrm>
            <a:off x="5594202" y="3348971"/>
            <a:ext cx="3047860" cy="12595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Think before you speak</a:t>
            </a:r>
            <a:br>
              <a:rPr kumimoji="0" lang="en-US" sz="1000" b="1" i="0" u="none" strike="noStrike" kern="1200" cap="all" spc="0" normalizeH="0" baseline="0" noProof="0" dirty="0">
                <a:ln>
                  <a:noFill/>
                </a:ln>
                <a:solidFill>
                  <a:srgbClr val="4A2256"/>
                </a:solidFill>
                <a:effectLst/>
                <a:uLnTx/>
                <a:uFillTx/>
                <a:latin typeface="Calibri"/>
                <a:ea typeface="+mn-ea"/>
                <a:cs typeface="+mn-cs"/>
              </a:rPr>
            </a:b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Content Placeholder 2"/>
          <p:cNvSpPr txBox="1">
            <a:spLocks/>
          </p:cNvSpPr>
          <p:nvPr/>
        </p:nvSpPr>
        <p:spPr>
          <a:xfrm>
            <a:off x="5111297" y="3193002"/>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none" spc="0" normalizeH="0" baseline="0" noProof="0" dirty="0">
                <a:ln>
                  <a:noFill/>
                </a:ln>
                <a:solidFill>
                  <a:srgbClr val="13B5EA"/>
                </a:solidFill>
                <a:effectLst/>
                <a:uLnTx/>
                <a:uFillTx/>
                <a:latin typeface="Calibri Light"/>
                <a:ea typeface="+mn-ea"/>
                <a:cs typeface="Calibri Light"/>
              </a:rPr>
              <a:t>7</a:t>
            </a:r>
          </a:p>
        </p:txBody>
      </p:sp>
      <p:sp>
        <p:nvSpPr>
          <p:cNvPr id="7" name="TextBox 6">
            <a:extLst>
              <a:ext uri="{FF2B5EF4-FFF2-40B4-BE49-F238E27FC236}">
                <a16:creationId xmlns:a16="http://schemas.microsoft.com/office/drawing/2014/main" id="{FDF445B7-36C6-4E6D-AD1B-8BEE73A7C748}"/>
              </a:ext>
            </a:extLst>
          </p:cNvPr>
          <p:cNvSpPr txBox="1"/>
          <p:nvPr/>
        </p:nvSpPr>
        <p:spPr>
          <a:xfrm>
            <a:off x="1444512" y="1871122"/>
            <a:ext cx="3007742" cy="1047210"/>
          </a:xfrm>
          <a:prstGeom prst="rect">
            <a:avLst/>
          </a:prstGeom>
          <a:noFill/>
        </p:spPr>
        <p:txBody>
          <a:bodyPr wrap="square" rtlCol="0">
            <a:spAutoFit/>
          </a:bodyPr>
          <a:lstStyle/>
          <a:p>
            <a:pPr marL="0" lvl="1">
              <a:lnSpc>
                <a:spcPct val="90000"/>
              </a:lnSpc>
              <a:buClr>
                <a:schemeClr val="tx2"/>
              </a:buClr>
            </a:pPr>
            <a:r>
              <a:rPr lang="en-US" sz="850" dirty="0">
                <a:solidFill>
                  <a:prstClr val="black"/>
                </a:solidFill>
                <a:latin typeface="Calibri"/>
              </a:rPr>
              <a:t>Psychologist Carl Rogers coined the term reflective listening, which is a strategy of paraphrasing what is being said to make certain you have interpreted the speaker’s words correctly. </a:t>
            </a:r>
          </a:p>
          <a:p>
            <a:pPr marL="0" lvl="1">
              <a:lnSpc>
                <a:spcPct val="90000"/>
              </a:lnSpc>
              <a:buClr>
                <a:schemeClr val="tx2"/>
              </a:buClr>
            </a:pPr>
            <a:endParaRPr lang="en-US" sz="850" dirty="0">
              <a:solidFill>
                <a:prstClr val="black"/>
              </a:solidFill>
              <a:latin typeface="Calibri"/>
            </a:endParaRPr>
          </a:p>
          <a:p>
            <a:pPr marL="0" lvl="1">
              <a:lnSpc>
                <a:spcPct val="90000"/>
              </a:lnSpc>
              <a:buClr>
                <a:schemeClr val="tx2"/>
              </a:buClr>
            </a:pPr>
            <a:r>
              <a:rPr lang="en-US" sz="850" dirty="0">
                <a:solidFill>
                  <a:prstClr val="black"/>
                </a:solidFill>
                <a:latin typeface="Calibri"/>
              </a:rPr>
              <a:t>Provides an opportunity for the speaker to clarify statements.</a:t>
            </a:r>
          </a:p>
          <a:p>
            <a:pPr marL="0" lvl="1">
              <a:lnSpc>
                <a:spcPct val="90000"/>
              </a:lnSpc>
              <a:buClr>
                <a:schemeClr val="tx2"/>
              </a:buClr>
            </a:pPr>
            <a:endParaRPr lang="en-US" sz="850" dirty="0">
              <a:solidFill>
                <a:prstClr val="black"/>
              </a:solidFill>
              <a:latin typeface="Calibri"/>
            </a:endParaRPr>
          </a:p>
          <a:p>
            <a:pPr marL="0" lvl="1">
              <a:lnSpc>
                <a:spcPct val="90000"/>
              </a:lnSpc>
              <a:buClr>
                <a:schemeClr val="tx2"/>
              </a:buClr>
            </a:pPr>
            <a:r>
              <a:rPr lang="en-US" sz="850" dirty="0">
                <a:solidFill>
                  <a:prstClr val="black"/>
                </a:solidFill>
                <a:latin typeface="Calibri"/>
              </a:rPr>
              <a:t>Provides the listener an opportunity to absorb the information.</a:t>
            </a:r>
          </a:p>
          <a:p>
            <a:endParaRPr lang="en-US" sz="850" dirty="0"/>
          </a:p>
        </p:txBody>
      </p:sp>
      <p:sp>
        <p:nvSpPr>
          <p:cNvPr id="8" name="TextBox 7">
            <a:extLst>
              <a:ext uri="{FF2B5EF4-FFF2-40B4-BE49-F238E27FC236}">
                <a16:creationId xmlns:a16="http://schemas.microsoft.com/office/drawing/2014/main" id="{6AF0E7B1-443F-4A63-B0FA-82E9F4419C51}"/>
              </a:ext>
            </a:extLst>
          </p:cNvPr>
          <p:cNvSpPr txBox="1"/>
          <p:nvPr/>
        </p:nvSpPr>
        <p:spPr>
          <a:xfrm>
            <a:off x="5594201" y="1874221"/>
            <a:ext cx="2942302" cy="1075679"/>
          </a:xfrm>
          <a:prstGeom prst="rect">
            <a:avLst/>
          </a:prstGeom>
          <a:noFill/>
        </p:spPr>
        <p:txBody>
          <a:bodyPr wrap="square" rtlCol="0">
            <a:spAutoFit/>
          </a:bodyPr>
          <a:lstStyle/>
          <a:p>
            <a:pPr marL="0" lvl="1">
              <a:lnSpc>
                <a:spcPct val="90000"/>
              </a:lnSpc>
              <a:buClr>
                <a:schemeClr val="tx2"/>
              </a:buClr>
            </a:pPr>
            <a:r>
              <a:rPr lang="en-US" sz="850" dirty="0">
                <a:solidFill>
                  <a:prstClr val="black"/>
                </a:solidFill>
                <a:latin typeface="Calibri"/>
              </a:rPr>
              <a:t>Be aware of gestures, expressions, tone of voice, and body position.</a:t>
            </a:r>
          </a:p>
          <a:p>
            <a:pPr marL="0" lvl="1">
              <a:lnSpc>
                <a:spcPct val="90000"/>
              </a:lnSpc>
              <a:buClr>
                <a:schemeClr val="tx2"/>
              </a:buClr>
            </a:pPr>
            <a:endParaRPr lang="en-US" sz="850" dirty="0">
              <a:solidFill>
                <a:prstClr val="black"/>
              </a:solidFill>
              <a:latin typeface="Calibri"/>
            </a:endParaRPr>
          </a:p>
          <a:p>
            <a:pPr marL="0" lvl="1">
              <a:lnSpc>
                <a:spcPct val="90000"/>
              </a:lnSpc>
              <a:buClr>
                <a:schemeClr val="tx2"/>
              </a:buClr>
            </a:pPr>
            <a:r>
              <a:rPr lang="en-US" sz="850" dirty="0">
                <a:solidFill>
                  <a:prstClr val="black"/>
                </a:solidFill>
                <a:latin typeface="Calibri"/>
              </a:rPr>
              <a:t>An enthusiastic tone, uncrossing your arms and legs, maintaining eye contact, and leaning toward the speaker are all signs of positive body language. </a:t>
            </a:r>
          </a:p>
          <a:p>
            <a:endParaRPr lang="en-US" dirty="0"/>
          </a:p>
        </p:txBody>
      </p:sp>
      <p:sp>
        <p:nvSpPr>
          <p:cNvPr id="11" name="TextBox 10">
            <a:extLst>
              <a:ext uri="{FF2B5EF4-FFF2-40B4-BE49-F238E27FC236}">
                <a16:creationId xmlns:a16="http://schemas.microsoft.com/office/drawing/2014/main" id="{7FBC92D6-C1EF-4429-89A8-2CA4E8AEC8CB}"/>
              </a:ext>
            </a:extLst>
          </p:cNvPr>
          <p:cNvSpPr txBox="1"/>
          <p:nvPr/>
        </p:nvSpPr>
        <p:spPr>
          <a:xfrm>
            <a:off x="1460837" y="3664287"/>
            <a:ext cx="3007742" cy="957955"/>
          </a:xfrm>
          <a:prstGeom prst="rect">
            <a:avLst/>
          </a:prstGeom>
          <a:noFill/>
        </p:spPr>
        <p:txBody>
          <a:bodyPr wrap="square" rtlCol="0">
            <a:spAutoFit/>
          </a:bodyPr>
          <a:lstStyle/>
          <a:p>
            <a:pPr marL="0" lvl="1">
              <a:lnSpc>
                <a:spcPct val="90000"/>
              </a:lnSpc>
              <a:buClr>
                <a:schemeClr val="tx2"/>
              </a:buClr>
            </a:pPr>
            <a:r>
              <a:rPr lang="en-US" sz="850" dirty="0">
                <a:solidFill>
                  <a:prstClr val="black"/>
                </a:solidFill>
                <a:latin typeface="Calibri"/>
              </a:rPr>
              <a:t>A good listener always has an open mind, making them approachable and interesting to others.</a:t>
            </a:r>
          </a:p>
          <a:p>
            <a:pPr marL="0" lvl="1">
              <a:lnSpc>
                <a:spcPct val="90000"/>
              </a:lnSpc>
              <a:buClr>
                <a:schemeClr val="tx2"/>
              </a:buClr>
            </a:pPr>
            <a:endParaRPr lang="en-US" sz="850" dirty="0">
              <a:solidFill>
                <a:prstClr val="black"/>
              </a:solidFill>
              <a:latin typeface="Calibri"/>
            </a:endParaRPr>
          </a:p>
          <a:p>
            <a:pPr marL="0" lvl="1">
              <a:lnSpc>
                <a:spcPct val="90000"/>
              </a:lnSpc>
              <a:buClr>
                <a:schemeClr val="tx2"/>
              </a:buClr>
            </a:pPr>
            <a:r>
              <a:rPr lang="en-US" sz="850" dirty="0">
                <a:solidFill>
                  <a:prstClr val="black"/>
                </a:solidFill>
                <a:latin typeface="Calibri"/>
              </a:rPr>
              <a:t>Having an open mind is crucial in the workplace; it provides opportunities to share ideas and collaborate as a unit.</a:t>
            </a:r>
          </a:p>
          <a:p>
            <a:endParaRPr lang="en-US" dirty="0"/>
          </a:p>
        </p:txBody>
      </p:sp>
      <p:sp>
        <p:nvSpPr>
          <p:cNvPr id="12" name="TextBox 11">
            <a:extLst>
              <a:ext uri="{FF2B5EF4-FFF2-40B4-BE49-F238E27FC236}">
                <a16:creationId xmlns:a16="http://schemas.microsoft.com/office/drawing/2014/main" id="{92B8FC26-C230-497C-89E8-6DF642EE093B}"/>
              </a:ext>
            </a:extLst>
          </p:cNvPr>
          <p:cNvSpPr txBox="1"/>
          <p:nvPr/>
        </p:nvSpPr>
        <p:spPr>
          <a:xfrm>
            <a:off x="5590359" y="3664287"/>
            <a:ext cx="2946144" cy="1075679"/>
          </a:xfrm>
          <a:prstGeom prst="rect">
            <a:avLst/>
          </a:prstGeom>
          <a:noFill/>
        </p:spPr>
        <p:txBody>
          <a:bodyPr wrap="square" rtlCol="0">
            <a:spAutoFit/>
          </a:bodyPr>
          <a:lstStyle/>
          <a:p>
            <a:pPr marL="0" lvl="1">
              <a:lnSpc>
                <a:spcPct val="90000"/>
              </a:lnSpc>
              <a:buClr>
                <a:schemeClr val="tx2"/>
              </a:buClr>
            </a:pPr>
            <a:r>
              <a:rPr lang="en-US" sz="850" dirty="0">
                <a:solidFill>
                  <a:prstClr val="black"/>
                </a:solidFill>
                <a:latin typeface="Calibri"/>
              </a:rPr>
              <a:t>If you are not asking a probing question or asking for clarification, you should remain quiet and listen. </a:t>
            </a:r>
          </a:p>
          <a:p>
            <a:pPr marL="0" lvl="1">
              <a:lnSpc>
                <a:spcPct val="90000"/>
              </a:lnSpc>
              <a:buClr>
                <a:schemeClr val="tx2"/>
              </a:buClr>
            </a:pPr>
            <a:endParaRPr lang="en-US" sz="850" dirty="0">
              <a:solidFill>
                <a:prstClr val="black"/>
              </a:solidFill>
              <a:latin typeface="Calibri"/>
            </a:endParaRPr>
          </a:p>
          <a:p>
            <a:pPr marL="0" lvl="1">
              <a:lnSpc>
                <a:spcPct val="90000"/>
              </a:lnSpc>
              <a:buClr>
                <a:schemeClr val="tx2"/>
              </a:buClr>
            </a:pPr>
            <a:r>
              <a:rPr lang="en-US" sz="850" dirty="0">
                <a:solidFill>
                  <a:prstClr val="black"/>
                </a:solidFill>
                <a:latin typeface="Calibri"/>
              </a:rPr>
              <a:t>Avoid hijacking a conversation, which shows that you think what you have to say is more important than the speaker does.</a:t>
            </a:r>
          </a:p>
          <a:p>
            <a:endParaRPr lang="en-US" dirty="0"/>
          </a:p>
        </p:txBody>
      </p:sp>
      <p:pic>
        <p:nvPicPr>
          <p:cNvPr id="20" name="Picture 19" descr="FHI360_Logo_NewTag_Horiz_black.png">
            <a:extLst>
              <a:ext uri="{FF2B5EF4-FFF2-40B4-BE49-F238E27FC236}">
                <a16:creationId xmlns:a16="http://schemas.microsoft.com/office/drawing/2014/main" id="{30C579D0-F4AF-4429-9E65-4FA25D3F5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21" name="Picture 20" descr="NIWL_Wordmark_FullColor_Horizontal_v1.png">
            <a:extLst>
              <a:ext uri="{FF2B5EF4-FFF2-40B4-BE49-F238E27FC236}">
                <a16:creationId xmlns:a16="http://schemas.microsoft.com/office/drawing/2014/main" id="{ABB71FD2-04D7-428B-B6F6-DA0538862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1663713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859" b="7859"/>
          <a:stretch/>
        </p:blipFill>
        <p:spPr>
          <a:xfrm>
            <a:off x="0" y="-104503"/>
            <a:ext cx="9143999" cy="5143500"/>
          </a:xfrm>
          <a:prstGeom prst="rect">
            <a:avLst/>
          </a:prstGeom>
        </p:spPr>
      </p:pic>
      <p:sp>
        <p:nvSpPr>
          <p:cNvPr id="7" name="Rectangle 6"/>
          <p:cNvSpPr/>
          <p:nvPr/>
        </p:nvSpPr>
        <p:spPr>
          <a:xfrm>
            <a:off x="1" y="2989044"/>
            <a:ext cx="9143999" cy="1302288"/>
          </a:xfrm>
          <a:prstGeom prst="rect">
            <a:avLst/>
          </a:prstGeom>
          <a:solidFill>
            <a:srgbClr val="13B5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053995" y="3092885"/>
            <a:ext cx="5346658" cy="1025005"/>
          </a:xfrm>
        </p:spPr>
        <p:txBody>
          <a:bodyPr>
            <a:normAutofit fontScale="90000"/>
          </a:bodyPr>
          <a:lstStyle/>
          <a:p>
            <a:r>
              <a:rPr lang="en-US" sz="3600" b="0" cap="all" spc="200" dirty="0">
                <a:solidFill>
                  <a:srgbClr val="FFFFFF"/>
                </a:solidFill>
                <a:latin typeface="Calibri Light"/>
                <a:cs typeface="Calibri Light"/>
              </a:rPr>
              <a:t>Empathetic listening for leaders</a:t>
            </a:r>
          </a:p>
        </p:txBody>
      </p:sp>
      <p:sp>
        <p:nvSpPr>
          <p:cNvPr id="6" name="Content Placeholder 2"/>
          <p:cNvSpPr txBox="1">
            <a:spLocks/>
          </p:cNvSpPr>
          <p:nvPr/>
        </p:nvSpPr>
        <p:spPr>
          <a:xfrm>
            <a:off x="743075" y="3064656"/>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4A2256"/>
                </a:solidFill>
                <a:effectLst/>
                <a:uLnTx/>
                <a:uFillTx/>
                <a:latin typeface="Calibri Light"/>
                <a:ea typeface="+mn-ea"/>
                <a:cs typeface="Calibri Light"/>
              </a:rPr>
              <a:t>2</a:t>
            </a:r>
            <a:endParaRPr kumimoji="0" lang="en-US" sz="8000" b="0" i="0" u="none" strike="noStrike" kern="1200" cap="none" spc="0" normalizeH="0" baseline="0" noProof="0" dirty="0">
              <a:ln>
                <a:noFill/>
              </a:ln>
              <a:solidFill>
                <a:srgbClr val="4A2256"/>
              </a:solidFill>
              <a:effectLst/>
              <a:uLnTx/>
              <a:uFillTx/>
              <a:latin typeface="Calibri Light"/>
              <a:ea typeface="+mn-ea"/>
              <a:cs typeface="Calibri Light"/>
            </a:endParaRPr>
          </a:p>
        </p:txBody>
      </p:sp>
      <p:pic>
        <p:nvPicPr>
          <p:cNvPr id="8" name="Picture 7" descr="FHI360_Logo_NewTag_Horiz_black.png">
            <a:extLst>
              <a:ext uri="{FF2B5EF4-FFF2-40B4-BE49-F238E27FC236}">
                <a16:creationId xmlns:a16="http://schemas.microsoft.com/office/drawing/2014/main" id="{0F18BAEE-BAA1-4ECF-BE90-8C8C32A09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9" name="Picture 8">
            <a:extLst>
              <a:ext uri="{FF2B5EF4-FFF2-40B4-BE49-F238E27FC236}">
                <a16:creationId xmlns:a16="http://schemas.microsoft.com/office/drawing/2014/main" id="{1DA5FA97-A98B-4214-84F6-57F890700CBF}"/>
              </a:ext>
            </a:extLst>
          </p:cNvPr>
          <p:cNvPicPr>
            <a:picLocks noChangeAspect="1"/>
          </p:cNvPicPr>
          <p:nvPr/>
        </p:nvPicPr>
        <p:blipFill>
          <a:blip r:embed="rId4"/>
          <a:srcRect/>
          <a:stretch/>
        </p:blipFill>
        <p:spPr>
          <a:xfrm>
            <a:off x="423043" y="4557267"/>
            <a:ext cx="893225" cy="291433"/>
          </a:xfrm>
          <a:prstGeom prst="rect">
            <a:avLst/>
          </a:prstGeom>
        </p:spPr>
      </p:pic>
    </p:spTree>
    <p:extLst>
      <p:ext uri="{BB962C8B-B14F-4D97-AF65-F5344CB8AC3E}">
        <p14:creationId xmlns:p14="http://schemas.microsoft.com/office/powerpoint/2010/main" val="2837927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ontent Placeholder 2"/>
          <p:cNvSpPr txBox="1">
            <a:spLocks/>
          </p:cNvSpPr>
          <p:nvPr/>
        </p:nvSpPr>
        <p:spPr>
          <a:xfrm>
            <a:off x="942594" y="289603"/>
            <a:ext cx="7258811" cy="272020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5500"/>
              </a:lnSpc>
              <a:spcBef>
                <a:spcPts val="0"/>
              </a:spcBef>
              <a:spcAft>
                <a:spcPts val="1800"/>
              </a:spcAft>
              <a:buClrTx/>
              <a:buSzTx/>
              <a:buFont typeface="Arial"/>
              <a:buNone/>
              <a:tabLst/>
              <a:defRPr/>
            </a:pPr>
            <a:r>
              <a:rPr kumimoji="0" lang="en-US" sz="4000" b="0" i="0" u="none" strike="noStrike" kern="1200" cap="none" spc="0" normalizeH="0" baseline="0" noProof="0" dirty="0">
                <a:ln>
                  <a:noFill/>
                </a:ln>
                <a:solidFill>
                  <a:srgbClr val="4A2256"/>
                </a:solidFill>
                <a:effectLst/>
                <a:uLnTx/>
                <a:uFillTx/>
                <a:latin typeface="Calibri"/>
                <a:ea typeface="+mn-ea"/>
                <a:cs typeface="+mn-cs"/>
              </a:rPr>
              <a:t>Empathetic Listening for Leaders</a:t>
            </a:r>
          </a:p>
        </p:txBody>
      </p:sp>
      <p:sp>
        <p:nvSpPr>
          <p:cNvPr id="3" name="Rectangle 2">
            <a:extLst>
              <a:ext uri="{FF2B5EF4-FFF2-40B4-BE49-F238E27FC236}">
                <a16:creationId xmlns:a16="http://schemas.microsoft.com/office/drawing/2014/main" id="{8F37A1AD-0449-4E6C-AF9F-E284F3896A1A}"/>
              </a:ext>
            </a:extLst>
          </p:cNvPr>
          <p:cNvSpPr/>
          <p:nvPr/>
        </p:nvSpPr>
        <p:spPr>
          <a:xfrm>
            <a:off x="1" y="1295307"/>
            <a:ext cx="9143999" cy="3871053"/>
          </a:xfrm>
          <a:prstGeom prst="rect">
            <a:avLst/>
          </a:prstGeom>
          <a:solidFill>
            <a:srgbClr val="340C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Online Media 1" title="Validation, communication through empathy | Naomi Feil | TEDxAmsterdamWomen">
            <a:hlinkClick r:id="" action="ppaction://media"/>
            <a:extLst>
              <a:ext uri="{FF2B5EF4-FFF2-40B4-BE49-F238E27FC236}">
                <a16:creationId xmlns:a16="http://schemas.microsoft.com/office/drawing/2014/main" id="{7436DE68-9FE3-4995-A130-8359B72AF55A}"/>
              </a:ext>
            </a:extLst>
          </p:cNvPr>
          <p:cNvPicPr>
            <a:picLocks noRot="1" noChangeAspect="1"/>
          </p:cNvPicPr>
          <p:nvPr>
            <a:videoFile r:link="rId1"/>
          </p:nvPr>
        </p:nvPicPr>
        <p:blipFill>
          <a:blip r:embed="rId4"/>
          <a:stretch>
            <a:fillRect/>
          </a:stretch>
        </p:blipFill>
        <p:spPr>
          <a:xfrm>
            <a:off x="1524000" y="1295307"/>
            <a:ext cx="6096000" cy="3429000"/>
          </a:xfrm>
          <a:prstGeom prst="rect">
            <a:avLst/>
          </a:prstGeom>
        </p:spPr>
      </p:pic>
      <p:pic>
        <p:nvPicPr>
          <p:cNvPr id="6" name="Picture 5">
            <a:extLst>
              <a:ext uri="{FF2B5EF4-FFF2-40B4-BE49-F238E27FC236}">
                <a16:creationId xmlns:a16="http://schemas.microsoft.com/office/drawing/2014/main" id="{D5633928-336C-4C72-8E9C-CD5C4CEAB7D9}"/>
              </a:ext>
            </a:extLst>
          </p:cNvPr>
          <p:cNvPicPr>
            <a:picLocks noChangeAspect="1"/>
          </p:cNvPicPr>
          <p:nvPr/>
        </p:nvPicPr>
        <p:blipFill>
          <a:blip r:embed="rId5"/>
          <a:srcRect/>
          <a:stretch/>
        </p:blipFill>
        <p:spPr>
          <a:xfrm>
            <a:off x="423043" y="4557267"/>
            <a:ext cx="893225" cy="291433"/>
          </a:xfrm>
          <a:prstGeom prst="rect">
            <a:avLst/>
          </a:prstGeom>
        </p:spPr>
      </p:pic>
      <p:pic>
        <p:nvPicPr>
          <p:cNvPr id="8" name="Picture 7">
            <a:extLst>
              <a:ext uri="{FF2B5EF4-FFF2-40B4-BE49-F238E27FC236}">
                <a16:creationId xmlns:a16="http://schemas.microsoft.com/office/drawing/2014/main" id="{8187D629-5B1A-41FC-8D0D-7F86578B717C}"/>
              </a:ext>
            </a:extLst>
          </p:cNvPr>
          <p:cNvPicPr>
            <a:picLocks noChangeAspect="1"/>
          </p:cNvPicPr>
          <p:nvPr/>
        </p:nvPicPr>
        <p:blipFill>
          <a:blip r:embed="rId6"/>
          <a:srcRect/>
          <a:stretch/>
        </p:blipFill>
        <p:spPr>
          <a:xfrm>
            <a:off x="7858575" y="4511344"/>
            <a:ext cx="862382" cy="383280"/>
          </a:xfrm>
          <a:prstGeom prst="rect">
            <a:avLst/>
          </a:prstGeom>
        </p:spPr>
      </p:pic>
    </p:spTree>
    <p:extLst>
      <p:ext uri="{BB962C8B-B14F-4D97-AF65-F5344CB8AC3E}">
        <p14:creationId xmlns:p14="http://schemas.microsoft.com/office/powerpoint/2010/main" val="72966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756" r="2756"/>
          <a:stretch/>
        </p:blipFill>
        <p:spPr>
          <a:xfrm>
            <a:off x="0" y="-1"/>
            <a:ext cx="9144000" cy="5143501"/>
          </a:xfrm>
          <a:prstGeom prst="rect">
            <a:avLst/>
          </a:prstGeom>
        </p:spPr>
      </p:pic>
      <p:sp>
        <p:nvSpPr>
          <p:cNvPr id="5" name="Rectangle 4"/>
          <p:cNvSpPr/>
          <p:nvPr/>
        </p:nvSpPr>
        <p:spPr>
          <a:xfrm>
            <a:off x="1" y="0"/>
            <a:ext cx="9143999" cy="5143500"/>
          </a:xfrm>
          <a:prstGeom prst="rect">
            <a:avLst/>
          </a:prstGeom>
          <a:solidFill>
            <a:srgbClr val="340C3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ontent Placeholder 2"/>
          <p:cNvSpPr txBox="1">
            <a:spLocks/>
          </p:cNvSpPr>
          <p:nvPr/>
        </p:nvSpPr>
        <p:spPr>
          <a:xfrm>
            <a:off x="1656589" y="2857543"/>
            <a:ext cx="5644566" cy="272020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5500"/>
              </a:lnSpc>
              <a:spcBef>
                <a:spcPts val="0"/>
              </a:spcBef>
              <a:spcAft>
                <a:spcPts val="1800"/>
              </a:spcAft>
              <a:buClrTx/>
              <a:buSzTx/>
              <a:buFont typeface="Arial"/>
              <a:buNone/>
              <a:tabLst/>
              <a:defRPr/>
            </a:pPr>
            <a:r>
              <a:rPr kumimoji="0" lang="en-US" sz="6000" b="0" i="0" u="none" strike="noStrike" kern="1200" cap="none" spc="0" normalizeH="0" baseline="0" noProof="0" dirty="0">
                <a:ln>
                  <a:noFill/>
                </a:ln>
                <a:solidFill>
                  <a:srgbClr val="FFFFFF"/>
                </a:solidFill>
                <a:effectLst/>
                <a:uLnTx/>
                <a:uFillTx/>
                <a:latin typeface="Calibri"/>
                <a:ea typeface="+mn-ea"/>
                <a:cs typeface="+mn-cs"/>
              </a:rPr>
              <a:t>Practice!</a:t>
            </a:r>
          </a:p>
        </p:txBody>
      </p:sp>
      <p:pic>
        <p:nvPicPr>
          <p:cNvPr id="6" name="Picture 5">
            <a:extLst>
              <a:ext uri="{FF2B5EF4-FFF2-40B4-BE49-F238E27FC236}">
                <a16:creationId xmlns:a16="http://schemas.microsoft.com/office/drawing/2014/main" id="{D7DAFB43-30B2-418D-8E51-53B5D13FE1B3}"/>
              </a:ext>
            </a:extLst>
          </p:cNvPr>
          <p:cNvPicPr>
            <a:picLocks noChangeAspect="1"/>
          </p:cNvPicPr>
          <p:nvPr/>
        </p:nvPicPr>
        <p:blipFill>
          <a:blip r:embed="rId4"/>
          <a:srcRect/>
          <a:stretch/>
        </p:blipFill>
        <p:spPr>
          <a:xfrm>
            <a:off x="423043" y="4557267"/>
            <a:ext cx="893225" cy="291433"/>
          </a:xfrm>
          <a:prstGeom prst="rect">
            <a:avLst/>
          </a:prstGeom>
        </p:spPr>
      </p:pic>
      <p:pic>
        <p:nvPicPr>
          <p:cNvPr id="7" name="Picture 6">
            <a:extLst>
              <a:ext uri="{FF2B5EF4-FFF2-40B4-BE49-F238E27FC236}">
                <a16:creationId xmlns:a16="http://schemas.microsoft.com/office/drawing/2014/main" id="{574D14E5-AC34-41A4-939F-FAF1DC4F5E54}"/>
              </a:ext>
            </a:extLst>
          </p:cNvPr>
          <p:cNvPicPr>
            <a:picLocks noChangeAspect="1"/>
          </p:cNvPicPr>
          <p:nvPr/>
        </p:nvPicPr>
        <p:blipFill>
          <a:blip r:embed="rId5"/>
          <a:srcRect/>
          <a:stretch/>
        </p:blipFill>
        <p:spPr>
          <a:xfrm>
            <a:off x="7858575" y="4511344"/>
            <a:ext cx="862382" cy="383280"/>
          </a:xfrm>
          <a:prstGeom prst="rect">
            <a:avLst/>
          </a:prstGeom>
        </p:spPr>
      </p:pic>
    </p:spTree>
    <p:extLst>
      <p:ext uri="{BB962C8B-B14F-4D97-AF65-F5344CB8AC3E}">
        <p14:creationId xmlns:p14="http://schemas.microsoft.com/office/powerpoint/2010/main" val="1406880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7145"/>
            <a:ext cx="9143999" cy="5143500"/>
          </a:xfrm>
          <a:prstGeom prst="rect">
            <a:avLst/>
          </a:prstGeom>
          <a:solidFill>
            <a:srgbClr val="340C3D">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Content Placeholder 2"/>
          <p:cNvSpPr txBox="1">
            <a:spLocks/>
          </p:cNvSpPr>
          <p:nvPr/>
        </p:nvSpPr>
        <p:spPr>
          <a:xfrm>
            <a:off x="525780" y="2642507"/>
            <a:ext cx="8412480" cy="130900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5500"/>
              </a:lnSpc>
              <a:spcBef>
                <a:spcPts val="0"/>
              </a:spcBef>
              <a:spcAft>
                <a:spcPts val="1800"/>
              </a:spcAft>
              <a:buClrTx/>
              <a:buSzTx/>
              <a:buFont typeface="Arial"/>
              <a:buNone/>
              <a:tabLst/>
              <a:defRPr/>
            </a:pPr>
            <a:r>
              <a:rPr kumimoji="0" lang="en-US" sz="6000" b="0" i="0" u="none" strike="noStrike" kern="1200" cap="none" spc="0" normalizeH="0" baseline="0" noProof="0" dirty="0">
                <a:ln>
                  <a:noFill/>
                </a:ln>
                <a:solidFill>
                  <a:srgbClr val="FFFFFF"/>
                </a:solidFill>
                <a:effectLst/>
                <a:uLnTx/>
                <a:uFillTx/>
                <a:latin typeface="Calibri"/>
                <a:ea typeface="+mn-ea"/>
                <a:cs typeface="+mn-cs"/>
              </a:rPr>
              <a:t>Thoughts &amp; Reflections</a:t>
            </a:r>
          </a:p>
        </p:txBody>
      </p:sp>
      <p:pic>
        <p:nvPicPr>
          <p:cNvPr id="6" name="Graphic 5" descr="Group brainstorm">
            <a:extLst>
              <a:ext uri="{FF2B5EF4-FFF2-40B4-BE49-F238E27FC236}">
                <a16:creationId xmlns:a16="http://schemas.microsoft.com/office/drawing/2014/main" id="{45A15F0B-039E-41B8-B867-741899D1B5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4527" y="1457461"/>
            <a:ext cx="948690" cy="948690"/>
          </a:xfrm>
          <a:prstGeom prst="rect">
            <a:avLst/>
          </a:prstGeom>
        </p:spPr>
      </p:pic>
      <p:pic>
        <p:nvPicPr>
          <p:cNvPr id="7" name="Picture 6">
            <a:extLst>
              <a:ext uri="{FF2B5EF4-FFF2-40B4-BE49-F238E27FC236}">
                <a16:creationId xmlns:a16="http://schemas.microsoft.com/office/drawing/2014/main" id="{9C73F57E-CA17-4B37-B749-81230ACC875D}"/>
              </a:ext>
            </a:extLst>
          </p:cNvPr>
          <p:cNvPicPr>
            <a:picLocks noChangeAspect="1"/>
          </p:cNvPicPr>
          <p:nvPr/>
        </p:nvPicPr>
        <p:blipFill>
          <a:blip r:embed="rId5"/>
          <a:srcRect/>
          <a:stretch/>
        </p:blipFill>
        <p:spPr>
          <a:xfrm>
            <a:off x="423043" y="4557267"/>
            <a:ext cx="893225" cy="291433"/>
          </a:xfrm>
          <a:prstGeom prst="rect">
            <a:avLst/>
          </a:prstGeom>
        </p:spPr>
      </p:pic>
      <p:pic>
        <p:nvPicPr>
          <p:cNvPr id="8" name="Picture 7">
            <a:extLst>
              <a:ext uri="{FF2B5EF4-FFF2-40B4-BE49-F238E27FC236}">
                <a16:creationId xmlns:a16="http://schemas.microsoft.com/office/drawing/2014/main" id="{83ECF8B3-FEFA-4C97-B90B-943489F541C0}"/>
              </a:ext>
            </a:extLst>
          </p:cNvPr>
          <p:cNvPicPr>
            <a:picLocks noChangeAspect="1"/>
          </p:cNvPicPr>
          <p:nvPr/>
        </p:nvPicPr>
        <p:blipFill>
          <a:blip r:embed="rId6"/>
          <a:srcRect/>
          <a:stretch/>
        </p:blipFill>
        <p:spPr>
          <a:xfrm>
            <a:off x="7858575" y="4511344"/>
            <a:ext cx="862382" cy="383280"/>
          </a:xfrm>
          <a:prstGeom prst="rect">
            <a:avLst/>
          </a:prstGeom>
        </p:spPr>
      </p:pic>
    </p:spTree>
    <p:extLst>
      <p:ext uri="{BB962C8B-B14F-4D97-AF65-F5344CB8AC3E}">
        <p14:creationId xmlns:p14="http://schemas.microsoft.com/office/powerpoint/2010/main" val="118426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7812" b="7812"/>
          <a:stretch/>
        </p:blipFill>
        <p:spPr>
          <a:xfrm>
            <a:off x="0" y="0"/>
            <a:ext cx="9144000" cy="5143500"/>
          </a:xfrm>
          <a:prstGeom prst="rect">
            <a:avLst/>
          </a:prstGeom>
        </p:spPr>
      </p:pic>
      <p:sp>
        <p:nvSpPr>
          <p:cNvPr id="7" name="Rectangle 6"/>
          <p:cNvSpPr/>
          <p:nvPr/>
        </p:nvSpPr>
        <p:spPr>
          <a:xfrm>
            <a:off x="0" y="3605387"/>
            <a:ext cx="9143999" cy="1302288"/>
          </a:xfrm>
          <a:prstGeom prst="rect">
            <a:avLst/>
          </a:prstGeom>
          <a:solidFill>
            <a:srgbClr val="F3732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14955" y="3681846"/>
            <a:ext cx="5346658" cy="1025005"/>
          </a:xfrm>
        </p:spPr>
        <p:txBody>
          <a:bodyPr>
            <a:normAutofit/>
          </a:bodyPr>
          <a:lstStyle/>
          <a:p>
            <a:r>
              <a:rPr lang="en-US" sz="3000" b="0" cap="all" spc="200" dirty="0">
                <a:solidFill>
                  <a:srgbClr val="FFFFFF"/>
                </a:solidFill>
                <a:latin typeface="Calibri Light"/>
                <a:cs typeface="Calibri Light"/>
              </a:rPr>
              <a:t>Taking responsibility for your communication</a:t>
            </a:r>
          </a:p>
        </p:txBody>
      </p:sp>
      <p:sp>
        <p:nvSpPr>
          <p:cNvPr id="6" name="Content Placeholder 2"/>
          <p:cNvSpPr txBox="1">
            <a:spLocks/>
          </p:cNvSpPr>
          <p:nvPr/>
        </p:nvSpPr>
        <p:spPr>
          <a:xfrm>
            <a:off x="743075" y="3629501"/>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800"/>
              </a:spcAft>
              <a:buFont typeface="Arial"/>
              <a:buNone/>
            </a:pPr>
            <a:r>
              <a:rPr lang="en-US" sz="8000" cap="all" dirty="0">
                <a:solidFill>
                  <a:srgbClr val="4A2256"/>
                </a:solidFill>
                <a:latin typeface="Calibri Light"/>
                <a:cs typeface="Calibri Light"/>
              </a:rPr>
              <a:t>3</a:t>
            </a:r>
            <a:endParaRPr lang="en-US" sz="8000" dirty="0">
              <a:solidFill>
                <a:srgbClr val="4A2256"/>
              </a:solidFill>
              <a:latin typeface="Calibri Light"/>
              <a:cs typeface="Calibri Light"/>
            </a:endParaRPr>
          </a:p>
        </p:txBody>
      </p:sp>
      <p:pic>
        <p:nvPicPr>
          <p:cNvPr id="8" name="Picture 7" descr="FHI360_Logo_NewTag_Horiz_black.png">
            <a:extLst>
              <a:ext uri="{FF2B5EF4-FFF2-40B4-BE49-F238E27FC236}">
                <a16:creationId xmlns:a16="http://schemas.microsoft.com/office/drawing/2014/main" id="{3D3D46BD-C1A5-4F5D-B016-2C96CA7CE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9" name="Picture 8">
            <a:extLst>
              <a:ext uri="{FF2B5EF4-FFF2-40B4-BE49-F238E27FC236}">
                <a16:creationId xmlns:a16="http://schemas.microsoft.com/office/drawing/2014/main" id="{E4F92DBF-3399-4E8A-836F-43142E1C69C4}"/>
              </a:ext>
            </a:extLst>
          </p:cNvPr>
          <p:cNvPicPr>
            <a:picLocks noChangeAspect="1"/>
          </p:cNvPicPr>
          <p:nvPr/>
        </p:nvPicPr>
        <p:blipFill>
          <a:blip r:embed="rId4"/>
          <a:srcRect/>
          <a:stretch/>
        </p:blipFill>
        <p:spPr>
          <a:xfrm>
            <a:off x="423043" y="4557267"/>
            <a:ext cx="893225" cy="291433"/>
          </a:xfrm>
          <a:prstGeom prst="rect">
            <a:avLst/>
          </a:prstGeom>
        </p:spPr>
      </p:pic>
    </p:spTree>
    <p:extLst>
      <p:ext uri="{BB962C8B-B14F-4D97-AF65-F5344CB8AC3E}">
        <p14:creationId xmlns:p14="http://schemas.microsoft.com/office/powerpoint/2010/main" val="1058941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9143999" cy="5143500"/>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2426" y="501335"/>
            <a:ext cx="6622337" cy="1025005"/>
          </a:xfrm>
        </p:spPr>
        <p:txBody>
          <a:bodyPr anchor="t" anchorCtr="0">
            <a:normAutofit fontScale="90000"/>
          </a:bodyPr>
          <a:lstStyle/>
          <a:p>
            <a:r>
              <a:rPr lang="en-US" sz="3600" b="0" cap="all" spc="200" dirty="0">
                <a:latin typeface="Calibri Light"/>
                <a:cs typeface="Calibri Light"/>
              </a:rPr>
              <a:t>Taking responsibility for your communication</a:t>
            </a:r>
          </a:p>
        </p:txBody>
      </p:sp>
      <p:pic>
        <p:nvPicPr>
          <p:cNvPr id="6" name="Online Media 5" title="Taking Responsibility for Your Communication">
            <a:hlinkClick r:id="" action="ppaction://media"/>
            <a:extLst>
              <a:ext uri="{FF2B5EF4-FFF2-40B4-BE49-F238E27FC236}">
                <a16:creationId xmlns:a16="http://schemas.microsoft.com/office/drawing/2014/main" id="{E0588B0E-4765-4850-93E2-264C2311A5C1}"/>
              </a:ext>
            </a:extLst>
          </p:cNvPr>
          <p:cNvPicPr>
            <a:picLocks noRot="1" noChangeAspect="1"/>
          </p:cNvPicPr>
          <p:nvPr>
            <a:videoFile r:link="rId1"/>
          </p:nvPr>
        </p:nvPicPr>
        <p:blipFill>
          <a:blip r:embed="rId4"/>
          <a:stretch>
            <a:fillRect/>
          </a:stretch>
        </p:blipFill>
        <p:spPr>
          <a:xfrm>
            <a:off x="1786618" y="1675210"/>
            <a:ext cx="5570763" cy="3133554"/>
          </a:xfrm>
          <a:prstGeom prst="rect">
            <a:avLst/>
          </a:prstGeom>
        </p:spPr>
      </p:pic>
      <p:pic>
        <p:nvPicPr>
          <p:cNvPr id="5" name="Picture 4" descr="FHI360_Logo_NewTag_Horiz_black.png">
            <a:extLst>
              <a:ext uri="{FF2B5EF4-FFF2-40B4-BE49-F238E27FC236}">
                <a16:creationId xmlns:a16="http://schemas.microsoft.com/office/drawing/2014/main" id="{95D1CE4E-2553-405C-8CD2-A875E7EA46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7" name="Picture 6" descr="NIWL_Wordmark_FullColor_Horizontal_v1.png">
            <a:extLst>
              <a:ext uri="{FF2B5EF4-FFF2-40B4-BE49-F238E27FC236}">
                <a16:creationId xmlns:a16="http://schemas.microsoft.com/office/drawing/2014/main" id="{DCB55299-172F-4334-82E9-75DE069E73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36556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9143999" cy="5143500"/>
          </a:xfrm>
          <a:prstGeom prst="rect">
            <a:avLst/>
          </a:prstGeom>
          <a:solidFill>
            <a:srgbClr val="13B5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35411" y="543744"/>
            <a:ext cx="6861405" cy="1025005"/>
          </a:xfrm>
        </p:spPr>
        <p:txBody>
          <a:bodyPr>
            <a:noAutofit/>
          </a:bodyPr>
          <a:lstStyle/>
          <a:p>
            <a:r>
              <a:rPr lang="en-US" sz="2800" b="0" spc="200" dirty="0">
                <a:solidFill>
                  <a:srgbClr val="FFFFFF"/>
                </a:solidFill>
                <a:latin typeface="Calibri Light"/>
                <a:cs typeface="Calibri Light"/>
              </a:rPr>
              <a:t>What are some ways you can take responsibility for your communication? </a:t>
            </a:r>
          </a:p>
        </p:txBody>
      </p:sp>
      <p:sp>
        <p:nvSpPr>
          <p:cNvPr id="6" name="Content Placeholder 2"/>
          <p:cNvSpPr txBox="1">
            <a:spLocks/>
          </p:cNvSpPr>
          <p:nvPr/>
        </p:nvSpPr>
        <p:spPr>
          <a:xfrm>
            <a:off x="743075" y="1786865"/>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800"/>
              </a:spcAft>
              <a:buFont typeface="Arial"/>
              <a:buNone/>
            </a:pPr>
            <a:endParaRPr lang="en-US" sz="8000" dirty="0">
              <a:solidFill>
                <a:srgbClr val="4A2256"/>
              </a:solidFill>
              <a:latin typeface="Calibri Light"/>
              <a:cs typeface="Calibri Light"/>
            </a:endParaRPr>
          </a:p>
        </p:txBody>
      </p:sp>
      <p:pic>
        <p:nvPicPr>
          <p:cNvPr id="4" name="Graphic 3" descr="Lightbulb and gear">
            <a:extLst>
              <a:ext uri="{FF2B5EF4-FFF2-40B4-BE49-F238E27FC236}">
                <a16:creationId xmlns:a16="http://schemas.microsoft.com/office/drawing/2014/main" id="{D394B3F5-3BDF-4A18-8E44-46E0F549DC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0506" y="436233"/>
            <a:ext cx="914400" cy="914400"/>
          </a:xfrm>
          <a:prstGeom prst="rect">
            <a:avLst/>
          </a:prstGeom>
        </p:spPr>
      </p:pic>
      <p:pic>
        <p:nvPicPr>
          <p:cNvPr id="7" name="Picture 6">
            <a:extLst>
              <a:ext uri="{FF2B5EF4-FFF2-40B4-BE49-F238E27FC236}">
                <a16:creationId xmlns:a16="http://schemas.microsoft.com/office/drawing/2014/main" id="{D7F329F4-C300-4D58-9E40-EFC73618AB00}"/>
              </a:ext>
            </a:extLst>
          </p:cNvPr>
          <p:cNvPicPr>
            <a:picLocks noChangeAspect="1"/>
          </p:cNvPicPr>
          <p:nvPr/>
        </p:nvPicPr>
        <p:blipFill>
          <a:blip r:embed="rId4"/>
          <a:srcRect/>
          <a:stretch/>
        </p:blipFill>
        <p:spPr>
          <a:xfrm>
            <a:off x="423043" y="4557267"/>
            <a:ext cx="893225" cy="291433"/>
          </a:xfrm>
          <a:prstGeom prst="rect">
            <a:avLst/>
          </a:prstGeom>
        </p:spPr>
      </p:pic>
      <p:pic>
        <p:nvPicPr>
          <p:cNvPr id="8" name="Picture 7">
            <a:extLst>
              <a:ext uri="{FF2B5EF4-FFF2-40B4-BE49-F238E27FC236}">
                <a16:creationId xmlns:a16="http://schemas.microsoft.com/office/drawing/2014/main" id="{1F463540-4087-4A16-882D-713CCF5C055C}"/>
              </a:ext>
            </a:extLst>
          </p:cNvPr>
          <p:cNvPicPr>
            <a:picLocks noChangeAspect="1"/>
          </p:cNvPicPr>
          <p:nvPr/>
        </p:nvPicPr>
        <p:blipFill>
          <a:blip r:embed="rId5"/>
          <a:srcRect/>
          <a:stretch/>
        </p:blipFill>
        <p:spPr>
          <a:xfrm>
            <a:off x="7858575" y="4511344"/>
            <a:ext cx="862382" cy="383280"/>
          </a:xfrm>
          <a:prstGeom prst="rect">
            <a:avLst/>
          </a:prstGeom>
        </p:spPr>
      </p:pic>
    </p:spTree>
    <p:extLst>
      <p:ext uri="{BB962C8B-B14F-4D97-AF65-F5344CB8AC3E}">
        <p14:creationId xmlns:p14="http://schemas.microsoft.com/office/powerpoint/2010/main" val="1632837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9143999" cy="5143500"/>
          </a:xfrm>
          <a:prstGeom prst="rect">
            <a:avLst/>
          </a:prstGeom>
          <a:solidFill>
            <a:srgbClr val="FFD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6891" y="1353860"/>
            <a:ext cx="3655912" cy="1025005"/>
          </a:xfrm>
        </p:spPr>
        <p:txBody>
          <a:bodyPr>
            <a:normAutofit fontScale="90000"/>
          </a:bodyPr>
          <a:lstStyle/>
          <a:p>
            <a:r>
              <a:rPr lang="en-US" sz="3600" b="0" cap="all" spc="200" dirty="0">
                <a:latin typeface="Calibri Light"/>
                <a:cs typeface="Calibri Light"/>
              </a:rPr>
              <a:t>Communicating respectfully</a:t>
            </a:r>
          </a:p>
        </p:txBody>
      </p:sp>
      <p:sp>
        <p:nvSpPr>
          <p:cNvPr id="6" name="Content Placeholder 2"/>
          <p:cNvSpPr txBox="1">
            <a:spLocks/>
          </p:cNvSpPr>
          <p:nvPr/>
        </p:nvSpPr>
        <p:spPr>
          <a:xfrm>
            <a:off x="257575" y="593807"/>
            <a:ext cx="2236889" cy="678749"/>
          </a:xfrm>
          <a:prstGeom prst="rect">
            <a:avLst/>
          </a:prstGeom>
        </p:spPr>
        <p:txBody>
          <a:bodyPr vert="horz" lIns="91440" tIns="45720" rIns="91440" bIns="45720" rtlCol="0">
            <a:normAutofit fontScale="400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800"/>
              </a:spcAft>
              <a:buFont typeface="Arial"/>
              <a:buNone/>
            </a:pPr>
            <a:r>
              <a:rPr lang="en-US" sz="8000" cap="all" dirty="0">
                <a:solidFill>
                  <a:schemeClr val="bg1"/>
                </a:solidFill>
                <a:latin typeface="Calibri Light"/>
                <a:cs typeface="Calibri Light"/>
              </a:rPr>
              <a:t>I-messages</a:t>
            </a:r>
            <a:endParaRPr lang="en-US" sz="8000" dirty="0">
              <a:solidFill>
                <a:schemeClr val="bg1"/>
              </a:solidFill>
              <a:latin typeface="Calibri Light"/>
              <a:cs typeface="Calibri Light"/>
            </a:endParaRPr>
          </a:p>
        </p:txBody>
      </p:sp>
      <p:pic>
        <p:nvPicPr>
          <p:cNvPr id="3" name="Picture 2">
            <a:extLst>
              <a:ext uri="{FF2B5EF4-FFF2-40B4-BE49-F238E27FC236}">
                <a16:creationId xmlns:a16="http://schemas.microsoft.com/office/drawing/2014/main" id="{45D13A0E-6BB6-4223-90F2-D6C64A17907C}"/>
              </a:ext>
            </a:extLst>
          </p:cNvPr>
          <p:cNvPicPr>
            <a:picLocks noChangeAspect="1"/>
          </p:cNvPicPr>
          <p:nvPr/>
        </p:nvPicPr>
        <p:blipFill>
          <a:blip r:embed="rId3"/>
          <a:stretch>
            <a:fillRect/>
          </a:stretch>
        </p:blipFill>
        <p:spPr>
          <a:xfrm>
            <a:off x="4325384" y="673553"/>
            <a:ext cx="3533191" cy="3533191"/>
          </a:xfrm>
          <a:prstGeom prst="rect">
            <a:avLst/>
          </a:prstGeom>
        </p:spPr>
      </p:pic>
      <p:pic>
        <p:nvPicPr>
          <p:cNvPr id="7" name="Picture 6">
            <a:extLst>
              <a:ext uri="{FF2B5EF4-FFF2-40B4-BE49-F238E27FC236}">
                <a16:creationId xmlns:a16="http://schemas.microsoft.com/office/drawing/2014/main" id="{C0D15728-579C-4879-AAFC-B5A3A6318CAE}"/>
              </a:ext>
            </a:extLst>
          </p:cNvPr>
          <p:cNvPicPr>
            <a:picLocks noChangeAspect="1"/>
          </p:cNvPicPr>
          <p:nvPr/>
        </p:nvPicPr>
        <p:blipFill>
          <a:blip r:embed="rId4"/>
          <a:srcRect/>
          <a:stretch/>
        </p:blipFill>
        <p:spPr>
          <a:xfrm>
            <a:off x="423043" y="4557267"/>
            <a:ext cx="893225" cy="291433"/>
          </a:xfrm>
          <a:prstGeom prst="rect">
            <a:avLst/>
          </a:prstGeom>
        </p:spPr>
      </p:pic>
      <p:pic>
        <p:nvPicPr>
          <p:cNvPr id="8" name="Picture 7">
            <a:extLst>
              <a:ext uri="{FF2B5EF4-FFF2-40B4-BE49-F238E27FC236}">
                <a16:creationId xmlns:a16="http://schemas.microsoft.com/office/drawing/2014/main" id="{A6CF1AAC-BEEE-4814-A83A-6ACC8F58DBD0}"/>
              </a:ext>
            </a:extLst>
          </p:cNvPr>
          <p:cNvPicPr>
            <a:picLocks noChangeAspect="1"/>
          </p:cNvPicPr>
          <p:nvPr/>
        </p:nvPicPr>
        <p:blipFill>
          <a:blip r:embed="rId5"/>
          <a:srcRect/>
          <a:stretch/>
        </p:blipFill>
        <p:spPr>
          <a:xfrm>
            <a:off x="7858575" y="4511344"/>
            <a:ext cx="862382" cy="383280"/>
          </a:xfrm>
          <a:prstGeom prst="rect">
            <a:avLst/>
          </a:prstGeom>
        </p:spPr>
      </p:pic>
      <p:sp>
        <p:nvSpPr>
          <p:cNvPr id="4" name="TextBox 3">
            <a:extLst>
              <a:ext uri="{FF2B5EF4-FFF2-40B4-BE49-F238E27FC236}">
                <a16:creationId xmlns:a16="http://schemas.microsoft.com/office/drawing/2014/main" id="{7C186856-9727-4B32-9E8C-7F83BB98E48D}"/>
              </a:ext>
            </a:extLst>
          </p:cNvPr>
          <p:cNvSpPr txBox="1"/>
          <p:nvPr/>
        </p:nvSpPr>
        <p:spPr>
          <a:xfrm>
            <a:off x="4273085" y="4206744"/>
            <a:ext cx="3533191" cy="246221"/>
          </a:xfrm>
          <a:prstGeom prst="rect">
            <a:avLst/>
          </a:prstGeom>
          <a:noFill/>
        </p:spPr>
        <p:txBody>
          <a:bodyPr wrap="square" rtlCol="0">
            <a:spAutoFit/>
          </a:bodyPr>
          <a:lstStyle/>
          <a:p>
            <a:r>
              <a:rPr lang="en-US" sz="1000" dirty="0"/>
              <a:t>Source: </a:t>
            </a:r>
            <a:r>
              <a:rPr lang="en-US" sz="1000" i="1" dirty="0"/>
              <a:t>Overcoming Obstacles. Respect It’s Up to All of Us</a:t>
            </a:r>
            <a:endParaRPr lang="en-US" sz="1000" dirty="0"/>
          </a:p>
        </p:txBody>
      </p:sp>
    </p:spTree>
    <p:extLst>
      <p:ext uri="{BB962C8B-B14F-4D97-AF65-F5344CB8AC3E}">
        <p14:creationId xmlns:p14="http://schemas.microsoft.com/office/powerpoint/2010/main" val="339950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65" y="362065"/>
            <a:ext cx="3962415" cy="685529"/>
          </a:xfrm>
        </p:spPr>
        <p:txBody>
          <a:bodyPr/>
          <a:lstStyle/>
          <a:p>
            <a:r>
              <a:rPr lang="en-US" dirty="0"/>
              <a:t>Virtual Communication Model</a:t>
            </a:r>
          </a:p>
        </p:txBody>
      </p:sp>
      <p:sp>
        <p:nvSpPr>
          <p:cNvPr id="3" name="Content Placeholder 2"/>
          <p:cNvSpPr>
            <a:spLocks noGrp="1"/>
          </p:cNvSpPr>
          <p:nvPr>
            <p:ph idx="1"/>
          </p:nvPr>
        </p:nvSpPr>
        <p:spPr>
          <a:xfrm>
            <a:off x="4092313" y="1442416"/>
            <a:ext cx="1607132" cy="1003604"/>
          </a:xfrm>
        </p:spPr>
        <p:txBody>
          <a:bodyPr>
            <a:normAutofit fontScale="92500" lnSpcReduction="10000"/>
          </a:bodyPr>
          <a:lstStyle/>
          <a:p>
            <a:pPr marL="0" indent="0">
              <a:lnSpc>
                <a:spcPct val="120000"/>
              </a:lnSpc>
              <a:spcBef>
                <a:spcPts val="0"/>
              </a:spcBef>
              <a:buNone/>
            </a:pPr>
            <a:r>
              <a:rPr lang="en-US" b="1" cap="all" dirty="0">
                <a:solidFill>
                  <a:srgbClr val="4A2256"/>
                </a:solidFill>
              </a:rPr>
              <a:t>Sub-competency 1: virtual platforms &amp; interactions</a:t>
            </a:r>
            <a:br>
              <a:rPr lang="en-US" b="1" cap="all" dirty="0">
                <a:solidFill>
                  <a:srgbClr val="4A2256"/>
                </a:solidFill>
              </a:rPr>
            </a:br>
            <a:r>
              <a:rPr lang="en-US" dirty="0"/>
              <a:t>- Blackboard Collaborate</a:t>
            </a:r>
          </a:p>
          <a:p>
            <a:pPr marL="0" indent="0">
              <a:lnSpc>
                <a:spcPct val="120000"/>
              </a:lnSpc>
              <a:spcBef>
                <a:spcPts val="0"/>
              </a:spcBef>
              <a:buNone/>
            </a:pPr>
            <a:r>
              <a:rPr lang="en-US" dirty="0"/>
              <a:t>- Zoom</a:t>
            </a:r>
          </a:p>
          <a:p>
            <a:pPr marL="0" indent="0">
              <a:lnSpc>
                <a:spcPct val="120000"/>
              </a:lnSpc>
              <a:spcBef>
                <a:spcPts val="0"/>
              </a:spcBef>
              <a:buNone/>
            </a:pPr>
            <a:r>
              <a:rPr lang="en-US" dirty="0"/>
              <a:t>- Adobe Premier Rush</a:t>
            </a:r>
          </a:p>
        </p:txBody>
      </p:sp>
      <p:sp>
        <p:nvSpPr>
          <p:cNvPr id="16" name="Content Placeholder 2"/>
          <p:cNvSpPr txBox="1">
            <a:spLocks/>
          </p:cNvSpPr>
          <p:nvPr/>
        </p:nvSpPr>
        <p:spPr>
          <a:xfrm>
            <a:off x="4092313" y="2776768"/>
            <a:ext cx="1607132" cy="119339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Sub-competency 2: Active Listening</a:t>
            </a:r>
            <a:br>
              <a:rPr kumimoji="0" lang="en-US" sz="1000" b="1" i="0" u="none" strike="noStrike" kern="1200" cap="all" spc="0" normalizeH="0" baseline="0" noProof="0" dirty="0">
                <a:ln>
                  <a:noFill/>
                </a:ln>
                <a:solidFill>
                  <a:srgbClr val="4A2256"/>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 Active v. Passive</a:t>
            </a:r>
          </a:p>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Empathetic Listening for </a:t>
            </a:r>
          </a:p>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Leaders</a:t>
            </a:r>
          </a:p>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Conducting Successful Digital</a:t>
            </a:r>
          </a:p>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Interviews</a:t>
            </a:r>
          </a:p>
        </p:txBody>
      </p:sp>
      <p:sp>
        <p:nvSpPr>
          <p:cNvPr id="19" name="Content Placeholder 2"/>
          <p:cNvSpPr txBox="1">
            <a:spLocks/>
          </p:cNvSpPr>
          <p:nvPr/>
        </p:nvSpPr>
        <p:spPr>
          <a:xfrm>
            <a:off x="6620133" y="1461968"/>
            <a:ext cx="1607133" cy="110978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0"/>
              </a:spcBef>
              <a:buNone/>
            </a:pPr>
            <a:r>
              <a:rPr kumimoji="0" lang="en-US" sz="1000" b="1" i="0" u="none" strike="noStrike" kern="1200" cap="all" spc="0" normalizeH="0" baseline="0" noProof="0" dirty="0">
                <a:ln>
                  <a:noFill/>
                </a:ln>
                <a:solidFill>
                  <a:srgbClr val="4A2256"/>
                </a:solidFill>
                <a:effectLst/>
                <a:uLnTx/>
                <a:uFillTx/>
                <a:latin typeface="Calibri"/>
                <a:ea typeface="+mn-ea"/>
                <a:cs typeface="+mn-cs"/>
              </a:rPr>
              <a:t>Sub-competency 3: Incorporating</a:t>
            </a:r>
            <a:r>
              <a:rPr lang="en-US" b="1" cap="all" dirty="0">
                <a:solidFill>
                  <a:srgbClr val="4A2256"/>
                </a:solidFill>
                <a:latin typeface="Calibri"/>
              </a:rPr>
              <a:t>g diverse perspectives</a:t>
            </a:r>
            <a:br>
              <a:rPr kumimoji="0" lang="en-US" sz="1000" b="1" i="0" u="none" strike="noStrike" kern="1200" cap="all" spc="0" normalizeH="0" baseline="0" noProof="0" dirty="0">
                <a:ln>
                  <a:noFill/>
                </a:ln>
                <a:solidFill>
                  <a:srgbClr val="4A2256"/>
                </a:solidFill>
                <a:effectLst/>
                <a:uLnTx/>
                <a:uFillTx/>
                <a:latin typeface="Calibri"/>
                <a:ea typeface="+mn-ea"/>
                <a:cs typeface="+mn-cs"/>
              </a:rPr>
            </a:br>
            <a:r>
              <a:rPr lang="en-US" b="1" cap="all" dirty="0">
                <a:solidFill>
                  <a:srgbClr val="4A2256"/>
                </a:solidFill>
              </a:rPr>
              <a:t>- </a:t>
            </a:r>
            <a:r>
              <a:rPr lang="en-US" dirty="0"/>
              <a:t>Site Video Showcase</a:t>
            </a:r>
          </a:p>
          <a:p>
            <a:pPr marL="0" indent="0">
              <a:lnSpc>
                <a:spcPct val="120000"/>
              </a:lnSpc>
              <a:spcBef>
                <a:spcPts val="0"/>
              </a:spcBef>
              <a:buNone/>
            </a:pPr>
            <a:r>
              <a:rPr lang="en-US" dirty="0"/>
              <a:t>- Adversity</a:t>
            </a:r>
          </a:p>
          <a:p>
            <a:pPr marL="0" indent="0">
              <a:lnSpc>
                <a:spcPct val="120000"/>
              </a:lnSpc>
              <a:spcBef>
                <a:spcPts val="0"/>
              </a:spcBef>
              <a:buNone/>
            </a:pPr>
            <a:r>
              <a:rPr lang="en-US" dirty="0"/>
              <a:t>- Taking Responsibility for </a:t>
            </a:r>
          </a:p>
          <a:p>
            <a:pPr marL="0" indent="0">
              <a:lnSpc>
                <a:spcPct val="120000"/>
              </a:lnSpc>
              <a:spcBef>
                <a:spcPts val="0"/>
              </a:spcBef>
              <a:buNone/>
            </a:pPr>
            <a:r>
              <a:rPr lang="en-US" dirty="0"/>
              <a:t>   Communication</a:t>
            </a:r>
          </a:p>
          <a:p>
            <a:pPr marL="0" marR="0" lvl="0" indent="0" algn="l" defTabSz="457200" rtl="0" eaLnBrk="1" fontAlgn="auto" latinLnBrk="0" hangingPunct="1">
              <a:lnSpc>
                <a:spcPct val="120000"/>
              </a:lnSpc>
              <a:spcBef>
                <a:spcPts val="0"/>
              </a:spcBef>
              <a:spcAft>
                <a:spcPts val="0"/>
              </a:spcAft>
              <a:buClrTx/>
              <a:buSzTx/>
              <a:buFont typeface="Arial"/>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Content Placeholder 2"/>
          <p:cNvSpPr txBox="1">
            <a:spLocks/>
          </p:cNvSpPr>
          <p:nvPr/>
        </p:nvSpPr>
        <p:spPr>
          <a:xfrm>
            <a:off x="6620134" y="2796321"/>
            <a:ext cx="1607132" cy="106186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Sub-competency 4: Telling stories to express ideas</a:t>
            </a:r>
            <a:br>
              <a:rPr kumimoji="0" lang="en-US" sz="1000" b="1" i="0" u="none" strike="noStrike" kern="1200" cap="all" spc="0" normalizeH="0" baseline="0" noProof="0" dirty="0">
                <a:ln>
                  <a:noFill/>
                </a:ln>
                <a:solidFill>
                  <a:srgbClr val="4A2256"/>
                </a:solidFill>
                <a:effectLst/>
                <a:uLnTx/>
                <a:uFillTx/>
                <a:latin typeface="Calibri"/>
                <a:ea typeface="+mn-ea"/>
                <a:cs typeface="+mn-cs"/>
              </a:rPr>
            </a:br>
            <a:r>
              <a:rPr kumimoji="0" lang="en-US" sz="1000" b="0" i="0" u="none" strike="noStrike" kern="1200" cap="none" spc="0" normalizeH="0" baseline="0" noProof="0" dirty="0">
                <a:ln>
                  <a:noFill/>
                </a:ln>
                <a:solidFill>
                  <a:prstClr val="black"/>
                </a:solidFill>
                <a:effectLst/>
                <a:uLnTx/>
                <a:uFillTx/>
                <a:latin typeface="Calibri"/>
                <a:ea typeface="+mn-ea"/>
                <a:cs typeface="+mn-cs"/>
              </a:rPr>
              <a:t>- Storytelling that Moves</a:t>
            </a:r>
          </a:p>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Lunch &amp; Learn</a:t>
            </a:r>
          </a:p>
          <a:p>
            <a:pPr marL="0" marR="0" lvl="0" indent="0" algn="l" defTabSz="457200" rtl="0" eaLnBrk="1" fontAlgn="auto" latinLnBrk="0" hangingPunct="1">
              <a:lnSpc>
                <a:spcPct val="12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 Virtual Production Showcase</a:t>
            </a:r>
          </a:p>
        </p:txBody>
      </p:sp>
      <p:sp>
        <p:nvSpPr>
          <p:cNvPr id="26" name="Isosceles Triangle 25"/>
          <p:cNvSpPr/>
          <p:nvPr/>
        </p:nvSpPr>
        <p:spPr>
          <a:xfrm rot="5400000">
            <a:off x="3494012" y="1332083"/>
            <a:ext cx="678088" cy="584559"/>
          </a:xfrm>
          <a:prstGeom prst="triangl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Isosceles Triangle 26"/>
          <p:cNvSpPr/>
          <p:nvPr/>
        </p:nvSpPr>
        <p:spPr>
          <a:xfrm rot="5400000">
            <a:off x="3494373" y="2674506"/>
            <a:ext cx="678088" cy="584559"/>
          </a:xfrm>
          <a:prstGeom prst="triangl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Isosceles Triangle 27"/>
          <p:cNvSpPr/>
          <p:nvPr/>
        </p:nvSpPr>
        <p:spPr>
          <a:xfrm rot="5400000">
            <a:off x="6029781" y="1332084"/>
            <a:ext cx="678088" cy="584559"/>
          </a:xfrm>
          <a:prstGeom prst="triangl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Isosceles Triangle 28"/>
          <p:cNvSpPr/>
          <p:nvPr/>
        </p:nvSpPr>
        <p:spPr>
          <a:xfrm rot="5400000">
            <a:off x="6030142" y="2674507"/>
            <a:ext cx="678088" cy="584559"/>
          </a:xfrm>
          <a:prstGeom prst="triangl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Content Placeholder 2"/>
          <p:cNvSpPr txBox="1">
            <a:spLocks/>
          </p:cNvSpPr>
          <p:nvPr/>
        </p:nvSpPr>
        <p:spPr>
          <a:xfrm>
            <a:off x="3532582" y="1417615"/>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1</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31" name="Content Placeholder 2"/>
          <p:cNvSpPr txBox="1">
            <a:spLocks/>
          </p:cNvSpPr>
          <p:nvPr/>
        </p:nvSpPr>
        <p:spPr>
          <a:xfrm>
            <a:off x="3532943" y="2760038"/>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2</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32" name="Content Placeholder 2"/>
          <p:cNvSpPr txBox="1">
            <a:spLocks/>
          </p:cNvSpPr>
          <p:nvPr/>
        </p:nvSpPr>
        <p:spPr>
          <a:xfrm>
            <a:off x="6068351" y="1417616"/>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3</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33" name="Content Placeholder 2"/>
          <p:cNvSpPr txBox="1">
            <a:spLocks/>
          </p:cNvSpPr>
          <p:nvPr/>
        </p:nvSpPr>
        <p:spPr>
          <a:xfrm>
            <a:off x="6068712" y="2760039"/>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4</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pic>
        <p:nvPicPr>
          <p:cNvPr id="5" name="Picture 4" descr="A picture containing device&#10;&#10;Description automatically generated">
            <a:extLst>
              <a:ext uri="{FF2B5EF4-FFF2-40B4-BE49-F238E27FC236}">
                <a16:creationId xmlns:a16="http://schemas.microsoft.com/office/drawing/2014/main" id="{C9C8398D-AF18-4D09-B2E8-F62DA0FC9A8B}"/>
              </a:ext>
            </a:extLst>
          </p:cNvPr>
          <p:cNvPicPr>
            <a:picLocks noChangeAspect="1"/>
          </p:cNvPicPr>
          <p:nvPr/>
        </p:nvPicPr>
        <p:blipFill rotWithShape="1">
          <a:blip r:embed="rId2"/>
          <a:srcRect t="4017" r="-1" b="4626"/>
          <a:stretch/>
        </p:blipFill>
        <p:spPr>
          <a:xfrm>
            <a:off x="353767" y="1207051"/>
            <a:ext cx="2849237" cy="2602949"/>
          </a:xfrm>
          <a:prstGeom prst="rect">
            <a:avLst/>
          </a:prstGeom>
        </p:spPr>
      </p:pic>
      <p:sp>
        <p:nvSpPr>
          <p:cNvPr id="6" name="Frame 5">
            <a:extLst>
              <a:ext uri="{FF2B5EF4-FFF2-40B4-BE49-F238E27FC236}">
                <a16:creationId xmlns:a16="http://schemas.microsoft.com/office/drawing/2014/main" id="{4E98126A-EA59-4F79-B801-2A1F0CEA69B7}"/>
              </a:ext>
            </a:extLst>
          </p:cNvPr>
          <p:cNvSpPr/>
          <p:nvPr/>
        </p:nvSpPr>
        <p:spPr>
          <a:xfrm>
            <a:off x="426720" y="1143001"/>
            <a:ext cx="2728401" cy="2666999"/>
          </a:xfrm>
          <a:prstGeom prst="frame">
            <a:avLst>
              <a:gd name="adj1" fmla="val 795"/>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FHI360_Logo_NewTag_Horiz_black.png">
            <a:extLst>
              <a:ext uri="{FF2B5EF4-FFF2-40B4-BE49-F238E27FC236}">
                <a16:creationId xmlns:a16="http://schemas.microsoft.com/office/drawing/2014/main" id="{66171734-595B-4467-879A-187BA0A59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18" name="Picture 17" descr="NIWL_Wordmark_FullColor_Horizontal_v1.png">
            <a:extLst>
              <a:ext uri="{FF2B5EF4-FFF2-40B4-BE49-F238E27FC236}">
                <a16:creationId xmlns:a16="http://schemas.microsoft.com/office/drawing/2014/main" id="{D2F53714-2295-4BC6-A967-4AE20D04F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3446698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9144000" cy="5143500"/>
          </a:xfrm>
          <a:prstGeom prst="rect">
            <a:avLst/>
          </a:prstGeom>
          <a:solidFill>
            <a:srgbClr val="340C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5325" y="1976517"/>
            <a:ext cx="2469497" cy="669338"/>
          </a:xfrm>
        </p:spPr>
        <p:txBody>
          <a:bodyPr/>
          <a:lstStyle/>
          <a:p>
            <a:r>
              <a:rPr lang="en-US" dirty="0">
                <a:solidFill>
                  <a:schemeClr val="bg1"/>
                </a:solidFill>
              </a:rPr>
              <a:t>I-MESSAGE ACTIVITY</a:t>
            </a:r>
          </a:p>
        </p:txBody>
      </p:sp>
      <p:sp>
        <p:nvSpPr>
          <p:cNvPr id="4" name="Title 1"/>
          <p:cNvSpPr txBox="1">
            <a:spLocks/>
          </p:cNvSpPr>
          <p:nvPr/>
        </p:nvSpPr>
        <p:spPr>
          <a:xfrm>
            <a:off x="815326" y="1836619"/>
            <a:ext cx="2469497"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r>
              <a:rPr lang="en-US" sz="1100" kern="600" cap="all" spc="200" dirty="0">
                <a:solidFill>
                  <a:srgbClr val="13B5EA"/>
                </a:solidFill>
              </a:rPr>
              <a:t>Putting it into practice</a:t>
            </a:r>
          </a:p>
        </p:txBody>
      </p:sp>
      <p:pic>
        <p:nvPicPr>
          <p:cNvPr id="3" name="Picture 2">
            <a:extLst>
              <a:ext uri="{FF2B5EF4-FFF2-40B4-BE49-F238E27FC236}">
                <a16:creationId xmlns:a16="http://schemas.microsoft.com/office/drawing/2014/main" id="{14E0A4F6-58DF-4A88-BD82-8263A0040C7A}"/>
              </a:ext>
            </a:extLst>
          </p:cNvPr>
          <p:cNvPicPr>
            <a:picLocks noChangeAspect="1"/>
          </p:cNvPicPr>
          <p:nvPr/>
        </p:nvPicPr>
        <p:blipFill rotWithShape="1">
          <a:blip r:embed="rId2"/>
          <a:srcRect t="10387" b="12800"/>
          <a:stretch/>
        </p:blipFill>
        <p:spPr>
          <a:xfrm>
            <a:off x="3800816" y="493293"/>
            <a:ext cx="3612355" cy="4156913"/>
          </a:xfrm>
          <a:prstGeom prst="rect">
            <a:avLst/>
          </a:prstGeom>
        </p:spPr>
      </p:pic>
      <p:pic>
        <p:nvPicPr>
          <p:cNvPr id="6" name="Picture 5">
            <a:extLst>
              <a:ext uri="{FF2B5EF4-FFF2-40B4-BE49-F238E27FC236}">
                <a16:creationId xmlns:a16="http://schemas.microsoft.com/office/drawing/2014/main" id="{19EF5E8C-9E99-4AC9-A925-A9DC883F6EF2}"/>
              </a:ext>
            </a:extLst>
          </p:cNvPr>
          <p:cNvPicPr>
            <a:picLocks noChangeAspect="1"/>
          </p:cNvPicPr>
          <p:nvPr/>
        </p:nvPicPr>
        <p:blipFill>
          <a:blip r:embed="rId3"/>
          <a:srcRect/>
          <a:stretch/>
        </p:blipFill>
        <p:spPr>
          <a:xfrm>
            <a:off x="423043" y="4557267"/>
            <a:ext cx="893225" cy="291433"/>
          </a:xfrm>
          <a:prstGeom prst="rect">
            <a:avLst/>
          </a:prstGeom>
        </p:spPr>
      </p:pic>
      <p:pic>
        <p:nvPicPr>
          <p:cNvPr id="7" name="Picture 6">
            <a:extLst>
              <a:ext uri="{FF2B5EF4-FFF2-40B4-BE49-F238E27FC236}">
                <a16:creationId xmlns:a16="http://schemas.microsoft.com/office/drawing/2014/main" id="{3B23CFEA-4299-4547-BFBE-7D22BE61B772}"/>
              </a:ext>
            </a:extLst>
          </p:cNvPr>
          <p:cNvPicPr>
            <a:picLocks noChangeAspect="1"/>
          </p:cNvPicPr>
          <p:nvPr/>
        </p:nvPicPr>
        <p:blipFill>
          <a:blip r:embed="rId4"/>
          <a:srcRect/>
          <a:stretch/>
        </p:blipFill>
        <p:spPr>
          <a:xfrm>
            <a:off x="7858575" y="4511344"/>
            <a:ext cx="862382" cy="383280"/>
          </a:xfrm>
          <a:prstGeom prst="rect">
            <a:avLst/>
          </a:prstGeom>
        </p:spPr>
      </p:pic>
    </p:spTree>
    <p:extLst>
      <p:ext uri="{BB962C8B-B14F-4D97-AF65-F5344CB8AC3E}">
        <p14:creationId xmlns:p14="http://schemas.microsoft.com/office/powerpoint/2010/main" val="2664459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3999" cy="5143500"/>
          </a:xfrm>
          <a:prstGeom prst="rect">
            <a:avLst/>
          </a:prstGeom>
          <a:solidFill>
            <a:srgbClr val="F37321">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Content Placeholder 2"/>
          <p:cNvSpPr txBox="1">
            <a:spLocks/>
          </p:cNvSpPr>
          <p:nvPr/>
        </p:nvSpPr>
        <p:spPr>
          <a:xfrm>
            <a:off x="525780" y="2642507"/>
            <a:ext cx="8412480" cy="130900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5500"/>
              </a:lnSpc>
              <a:spcBef>
                <a:spcPts val="0"/>
              </a:spcBef>
              <a:spcAft>
                <a:spcPts val="1800"/>
              </a:spcAft>
              <a:buClrTx/>
              <a:buSzTx/>
              <a:buFont typeface="Arial"/>
              <a:buNone/>
              <a:tabLst/>
              <a:defRPr/>
            </a:pPr>
            <a:r>
              <a:rPr kumimoji="0" lang="en-US" sz="6000" b="0" i="0" u="none" strike="noStrike" kern="1200" cap="none" spc="0" normalizeH="0" baseline="0" noProof="0" dirty="0">
                <a:ln>
                  <a:noFill/>
                </a:ln>
                <a:solidFill>
                  <a:srgbClr val="FFFFFF"/>
                </a:solidFill>
                <a:effectLst/>
                <a:uLnTx/>
                <a:uFillTx/>
                <a:latin typeface="Calibri"/>
                <a:ea typeface="+mn-ea"/>
                <a:cs typeface="+mn-cs"/>
              </a:rPr>
              <a:t>Thoughts &amp; Reflections</a:t>
            </a:r>
          </a:p>
        </p:txBody>
      </p:sp>
      <p:pic>
        <p:nvPicPr>
          <p:cNvPr id="6" name="Graphic 5" descr="Group brainstorm">
            <a:extLst>
              <a:ext uri="{FF2B5EF4-FFF2-40B4-BE49-F238E27FC236}">
                <a16:creationId xmlns:a16="http://schemas.microsoft.com/office/drawing/2014/main" id="{45A15F0B-039E-41B8-B867-741899D1B5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4527" y="1457461"/>
            <a:ext cx="948690" cy="948690"/>
          </a:xfrm>
          <a:prstGeom prst="rect">
            <a:avLst/>
          </a:prstGeom>
        </p:spPr>
      </p:pic>
      <p:pic>
        <p:nvPicPr>
          <p:cNvPr id="7" name="Picture 6">
            <a:extLst>
              <a:ext uri="{FF2B5EF4-FFF2-40B4-BE49-F238E27FC236}">
                <a16:creationId xmlns:a16="http://schemas.microsoft.com/office/drawing/2014/main" id="{717E8C60-88FE-4984-9714-C33BBC32636E}"/>
              </a:ext>
            </a:extLst>
          </p:cNvPr>
          <p:cNvPicPr>
            <a:picLocks noChangeAspect="1"/>
          </p:cNvPicPr>
          <p:nvPr/>
        </p:nvPicPr>
        <p:blipFill>
          <a:blip r:embed="rId5"/>
          <a:srcRect/>
          <a:stretch/>
        </p:blipFill>
        <p:spPr>
          <a:xfrm>
            <a:off x="423043" y="4557267"/>
            <a:ext cx="893225" cy="291433"/>
          </a:xfrm>
          <a:prstGeom prst="rect">
            <a:avLst/>
          </a:prstGeom>
        </p:spPr>
      </p:pic>
      <p:pic>
        <p:nvPicPr>
          <p:cNvPr id="8" name="Picture 7">
            <a:extLst>
              <a:ext uri="{FF2B5EF4-FFF2-40B4-BE49-F238E27FC236}">
                <a16:creationId xmlns:a16="http://schemas.microsoft.com/office/drawing/2014/main" id="{1EBF2426-9B83-458E-BB76-0037CCC1B5A5}"/>
              </a:ext>
            </a:extLst>
          </p:cNvPr>
          <p:cNvPicPr>
            <a:picLocks noChangeAspect="1"/>
          </p:cNvPicPr>
          <p:nvPr/>
        </p:nvPicPr>
        <p:blipFill>
          <a:blip r:embed="rId6"/>
          <a:srcRect/>
          <a:stretch/>
        </p:blipFill>
        <p:spPr>
          <a:xfrm>
            <a:off x="7858575" y="4511344"/>
            <a:ext cx="862382" cy="383280"/>
          </a:xfrm>
          <a:prstGeom prst="rect">
            <a:avLst/>
          </a:prstGeom>
        </p:spPr>
      </p:pic>
    </p:spTree>
    <p:extLst>
      <p:ext uri="{BB962C8B-B14F-4D97-AF65-F5344CB8AC3E}">
        <p14:creationId xmlns:p14="http://schemas.microsoft.com/office/powerpoint/2010/main" val="3623773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7812" b="7812"/>
          <a:stretch/>
        </p:blipFill>
        <p:spPr>
          <a:xfrm>
            <a:off x="0" y="0"/>
            <a:ext cx="9144000" cy="5143500"/>
          </a:xfrm>
          <a:prstGeom prst="rect">
            <a:avLst/>
          </a:prstGeom>
        </p:spPr>
      </p:pic>
      <p:sp>
        <p:nvSpPr>
          <p:cNvPr id="7" name="Rectangle 6"/>
          <p:cNvSpPr/>
          <p:nvPr/>
        </p:nvSpPr>
        <p:spPr>
          <a:xfrm>
            <a:off x="1" y="3237250"/>
            <a:ext cx="9143999" cy="1129693"/>
          </a:xfrm>
          <a:prstGeom prst="rect">
            <a:avLst/>
          </a:prstGeom>
          <a:solidFill>
            <a:srgbClr val="340C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14015" y="3289593"/>
            <a:ext cx="5346658" cy="1025005"/>
          </a:xfrm>
        </p:spPr>
        <p:txBody>
          <a:bodyPr>
            <a:normAutofit/>
          </a:bodyPr>
          <a:lstStyle/>
          <a:p>
            <a:r>
              <a:rPr lang="en-US" sz="3600" b="0" cap="all" spc="200" dirty="0">
                <a:solidFill>
                  <a:srgbClr val="FFFFFF"/>
                </a:solidFill>
                <a:latin typeface="Calibri Light"/>
                <a:cs typeface="Calibri Light"/>
              </a:rPr>
              <a:t>Adversity</a:t>
            </a:r>
          </a:p>
        </p:txBody>
      </p:sp>
      <p:sp>
        <p:nvSpPr>
          <p:cNvPr id="6" name="Content Placeholder 2"/>
          <p:cNvSpPr txBox="1">
            <a:spLocks/>
          </p:cNvSpPr>
          <p:nvPr/>
        </p:nvSpPr>
        <p:spPr>
          <a:xfrm>
            <a:off x="771922" y="3237248"/>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800"/>
              </a:spcAft>
              <a:buFont typeface="Arial"/>
              <a:buNone/>
            </a:pPr>
            <a:r>
              <a:rPr lang="en-US" sz="8000" cap="all" dirty="0">
                <a:solidFill>
                  <a:srgbClr val="13B5EA"/>
                </a:solidFill>
                <a:latin typeface="Calibri Light"/>
                <a:cs typeface="Calibri Light"/>
              </a:rPr>
              <a:t>4</a:t>
            </a:r>
            <a:endParaRPr lang="en-US" sz="8000" dirty="0">
              <a:solidFill>
                <a:srgbClr val="13B5EA"/>
              </a:solidFill>
              <a:latin typeface="Calibri Light"/>
              <a:cs typeface="Calibri Light"/>
            </a:endParaRPr>
          </a:p>
        </p:txBody>
      </p:sp>
      <p:pic>
        <p:nvPicPr>
          <p:cNvPr id="8" name="Picture 7">
            <a:extLst>
              <a:ext uri="{FF2B5EF4-FFF2-40B4-BE49-F238E27FC236}">
                <a16:creationId xmlns:a16="http://schemas.microsoft.com/office/drawing/2014/main" id="{BAFEDACC-75D6-4762-9CC2-9474F3BA2CF4}"/>
              </a:ext>
            </a:extLst>
          </p:cNvPr>
          <p:cNvPicPr>
            <a:picLocks noChangeAspect="1"/>
          </p:cNvPicPr>
          <p:nvPr/>
        </p:nvPicPr>
        <p:blipFill>
          <a:blip r:embed="rId3"/>
          <a:srcRect/>
          <a:stretch/>
        </p:blipFill>
        <p:spPr>
          <a:xfrm>
            <a:off x="423043" y="4557267"/>
            <a:ext cx="893225" cy="291433"/>
          </a:xfrm>
          <a:prstGeom prst="rect">
            <a:avLst/>
          </a:prstGeom>
        </p:spPr>
      </p:pic>
      <p:pic>
        <p:nvPicPr>
          <p:cNvPr id="9" name="Picture 8">
            <a:extLst>
              <a:ext uri="{FF2B5EF4-FFF2-40B4-BE49-F238E27FC236}">
                <a16:creationId xmlns:a16="http://schemas.microsoft.com/office/drawing/2014/main" id="{7B0928B0-F27D-41D8-A3DF-BE78E18D90FA}"/>
              </a:ext>
            </a:extLst>
          </p:cNvPr>
          <p:cNvPicPr>
            <a:picLocks noChangeAspect="1"/>
          </p:cNvPicPr>
          <p:nvPr/>
        </p:nvPicPr>
        <p:blipFill>
          <a:blip r:embed="rId4"/>
          <a:srcRect/>
          <a:stretch/>
        </p:blipFill>
        <p:spPr>
          <a:xfrm>
            <a:off x="7858575" y="4511344"/>
            <a:ext cx="862382" cy="383280"/>
          </a:xfrm>
          <a:prstGeom prst="rect">
            <a:avLst/>
          </a:prstGeom>
        </p:spPr>
      </p:pic>
    </p:spTree>
    <p:extLst>
      <p:ext uri="{BB962C8B-B14F-4D97-AF65-F5344CB8AC3E}">
        <p14:creationId xmlns:p14="http://schemas.microsoft.com/office/powerpoint/2010/main" val="2150977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0"/>
            <a:ext cx="9143999" cy="5143500"/>
          </a:xfrm>
          <a:prstGeom prst="rect">
            <a:avLst/>
          </a:prstGeom>
          <a:solidFill>
            <a:srgbClr val="340C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0895" y="108758"/>
            <a:ext cx="5346658" cy="1025005"/>
          </a:xfrm>
        </p:spPr>
        <p:txBody>
          <a:bodyPr>
            <a:normAutofit/>
          </a:bodyPr>
          <a:lstStyle/>
          <a:p>
            <a:r>
              <a:rPr lang="en-US" sz="3600" b="0" cap="all" spc="200" dirty="0">
                <a:solidFill>
                  <a:srgbClr val="FFFFFF"/>
                </a:solidFill>
                <a:latin typeface="Calibri Light"/>
                <a:cs typeface="Calibri Light"/>
              </a:rPr>
              <a:t>Love overcomes hate</a:t>
            </a:r>
          </a:p>
        </p:txBody>
      </p:sp>
      <p:pic>
        <p:nvPicPr>
          <p:cNvPr id="3" name="Online Media 2" title="Love Overcomes Hate (Chris Singleton 10/8/18)">
            <a:hlinkClick r:id="" action="ppaction://media"/>
            <a:extLst>
              <a:ext uri="{FF2B5EF4-FFF2-40B4-BE49-F238E27FC236}">
                <a16:creationId xmlns:a16="http://schemas.microsoft.com/office/drawing/2014/main" id="{7D206016-CA8C-4BCD-A121-B9DB665B1D75}"/>
              </a:ext>
            </a:extLst>
          </p:cNvPr>
          <p:cNvPicPr>
            <a:picLocks noRot="1" noChangeAspect="1"/>
          </p:cNvPicPr>
          <p:nvPr>
            <a:videoFile r:link="rId1"/>
          </p:nvPr>
        </p:nvPicPr>
        <p:blipFill>
          <a:blip r:embed="rId4"/>
          <a:stretch>
            <a:fillRect/>
          </a:stretch>
        </p:blipFill>
        <p:spPr>
          <a:xfrm>
            <a:off x="1524000" y="1242521"/>
            <a:ext cx="6096000" cy="3429000"/>
          </a:xfrm>
          <a:prstGeom prst="rect">
            <a:avLst/>
          </a:prstGeom>
        </p:spPr>
      </p:pic>
      <p:pic>
        <p:nvPicPr>
          <p:cNvPr id="5" name="Picture 4">
            <a:extLst>
              <a:ext uri="{FF2B5EF4-FFF2-40B4-BE49-F238E27FC236}">
                <a16:creationId xmlns:a16="http://schemas.microsoft.com/office/drawing/2014/main" id="{16B0AA5C-D683-4B53-B13A-26426FB7FC57}"/>
              </a:ext>
            </a:extLst>
          </p:cNvPr>
          <p:cNvPicPr>
            <a:picLocks noChangeAspect="1"/>
          </p:cNvPicPr>
          <p:nvPr/>
        </p:nvPicPr>
        <p:blipFill>
          <a:blip r:embed="rId5"/>
          <a:srcRect/>
          <a:stretch/>
        </p:blipFill>
        <p:spPr>
          <a:xfrm>
            <a:off x="423043" y="4557267"/>
            <a:ext cx="893225" cy="291433"/>
          </a:xfrm>
          <a:prstGeom prst="rect">
            <a:avLst/>
          </a:prstGeom>
        </p:spPr>
      </p:pic>
      <p:pic>
        <p:nvPicPr>
          <p:cNvPr id="6" name="Picture 5">
            <a:extLst>
              <a:ext uri="{FF2B5EF4-FFF2-40B4-BE49-F238E27FC236}">
                <a16:creationId xmlns:a16="http://schemas.microsoft.com/office/drawing/2014/main" id="{34458A33-BD6C-4C93-B075-23CE200BB72A}"/>
              </a:ext>
            </a:extLst>
          </p:cNvPr>
          <p:cNvPicPr>
            <a:picLocks noChangeAspect="1"/>
          </p:cNvPicPr>
          <p:nvPr/>
        </p:nvPicPr>
        <p:blipFill>
          <a:blip r:embed="rId6"/>
          <a:srcRect/>
          <a:stretch/>
        </p:blipFill>
        <p:spPr>
          <a:xfrm>
            <a:off x="7858575" y="4511344"/>
            <a:ext cx="862382" cy="383280"/>
          </a:xfrm>
          <a:prstGeom prst="rect">
            <a:avLst/>
          </a:prstGeom>
        </p:spPr>
      </p:pic>
    </p:spTree>
    <p:extLst>
      <p:ext uri="{BB962C8B-B14F-4D97-AF65-F5344CB8AC3E}">
        <p14:creationId xmlns:p14="http://schemas.microsoft.com/office/powerpoint/2010/main" val="151997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5400000">
            <a:off x="1166603" y="1694722"/>
            <a:ext cx="1525034" cy="1314684"/>
          </a:xfrm>
          <a:prstGeom prst="triangl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 name="Title 1"/>
          <p:cNvSpPr>
            <a:spLocks noGrp="1"/>
          </p:cNvSpPr>
          <p:nvPr>
            <p:ph type="title"/>
          </p:nvPr>
        </p:nvSpPr>
        <p:spPr/>
        <p:txBody>
          <a:bodyPr/>
          <a:lstStyle/>
          <a:p>
            <a:r>
              <a:rPr lang="en-US" dirty="0"/>
              <a:t>ADVERSITY: THOUGHTS &amp; REFLECTION</a:t>
            </a:r>
          </a:p>
        </p:txBody>
      </p:sp>
      <p:sp>
        <p:nvSpPr>
          <p:cNvPr id="3" name="Content Placeholder 2"/>
          <p:cNvSpPr>
            <a:spLocks noGrp="1"/>
          </p:cNvSpPr>
          <p:nvPr>
            <p:ph idx="1"/>
          </p:nvPr>
        </p:nvSpPr>
        <p:spPr>
          <a:xfrm>
            <a:off x="1173773" y="3212436"/>
            <a:ext cx="1530097" cy="982662"/>
          </a:xfrm>
        </p:spPr>
        <p:txBody>
          <a:bodyPr/>
          <a:lstStyle/>
          <a:p>
            <a:pPr marL="0" indent="0">
              <a:lnSpc>
                <a:spcPts val="1400"/>
              </a:lnSpc>
              <a:spcBef>
                <a:spcPts val="0"/>
              </a:spcBef>
              <a:spcAft>
                <a:spcPts val="1800"/>
              </a:spcAft>
              <a:buNone/>
            </a:pPr>
            <a:r>
              <a:rPr lang="en-US" b="1" cap="all" dirty="0">
                <a:solidFill>
                  <a:srgbClr val="4A2256"/>
                </a:solidFill>
              </a:rPr>
              <a:t>What does adversity mean to you?</a:t>
            </a:r>
            <a:br>
              <a:rPr lang="en-US" b="1" cap="all" dirty="0">
                <a:solidFill>
                  <a:srgbClr val="4A2256"/>
                </a:solidFill>
              </a:rPr>
            </a:br>
            <a:endParaRPr lang="en-US" dirty="0"/>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algn="ctr"/>
            <a:r>
              <a:rPr lang="en-US" sz="1100" kern="600" cap="all" spc="200" dirty="0">
                <a:solidFill>
                  <a:srgbClr val="13B5EA"/>
                </a:solidFill>
              </a:rPr>
              <a:t>Chris Singleton </a:t>
            </a:r>
          </a:p>
        </p:txBody>
      </p:sp>
      <p:sp>
        <p:nvSpPr>
          <p:cNvPr id="10" name="Content Placeholder 2"/>
          <p:cNvSpPr txBox="1">
            <a:spLocks/>
          </p:cNvSpPr>
          <p:nvPr/>
        </p:nvSpPr>
        <p:spPr>
          <a:xfrm>
            <a:off x="1274058" y="1736408"/>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800"/>
              </a:spcAft>
              <a:buFont typeface="Arial"/>
              <a:buNone/>
            </a:pPr>
            <a:r>
              <a:rPr lang="en-US" sz="8000" cap="all" dirty="0">
                <a:solidFill>
                  <a:srgbClr val="13B5EA"/>
                </a:solidFill>
                <a:latin typeface="Calibri Light"/>
                <a:cs typeface="Calibri Light"/>
              </a:rPr>
              <a:t>1</a:t>
            </a:r>
            <a:endParaRPr lang="en-US" sz="8000" dirty="0">
              <a:solidFill>
                <a:srgbClr val="13B5EA"/>
              </a:solidFill>
              <a:latin typeface="Calibri Light"/>
              <a:cs typeface="Calibri Light"/>
            </a:endParaRPr>
          </a:p>
        </p:txBody>
      </p:sp>
      <p:sp>
        <p:nvSpPr>
          <p:cNvPr id="17" name="Isosceles Triangle 16"/>
          <p:cNvSpPr/>
          <p:nvPr/>
        </p:nvSpPr>
        <p:spPr>
          <a:xfrm rot="5400000">
            <a:off x="3014064" y="1694722"/>
            <a:ext cx="1525034" cy="1314684"/>
          </a:xfrm>
          <a:prstGeom prst="triangl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18" name="Content Placeholder 2"/>
          <p:cNvSpPr txBox="1">
            <a:spLocks/>
          </p:cNvSpPr>
          <p:nvPr/>
        </p:nvSpPr>
        <p:spPr>
          <a:xfrm>
            <a:off x="3021234" y="3212436"/>
            <a:ext cx="1530097" cy="982662"/>
          </a:xfrm>
          <a:prstGeom prst="rect">
            <a:avLst/>
          </a:prstGeom>
        </p:spPr>
        <p:txBody>
          <a:bodyPr vert="horz" lIns="91440" tIns="45720" rIns="91440" bIns="45720" rtlCol="0">
            <a:normAutofit fontScale="92500"/>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400"/>
              </a:lnSpc>
              <a:spcBef>
                <a:spcPts val="0"/>
              </a:spcBef>
              <a:spcAft>
                <a:spcPts val="1800"/>
              </a:spcAft>
              <a:buFont typeface="Arial"/>
              <a:buNone/>
            </a:pPr>
            <a:r>
              <a:rPr lang="en-US" b="1" cap="all" dirty="0">
                <a:solidFill>
                  <a:srgbClr val="4A2256"/>
                </a:solidFill>
              </a:rPr>
              <a:t>What are your thoughts on the quote, “Life is 10% about what happens to you and 90% How you react to it”?</a:t>
            </a:r>
            <a:endParaRPr lang="en-US" dirty="0"/>
          </a:p>
        </p:txBody>
      </p:sp>
      <p:sp>
        <p:nvSpPr>
          <p:cNvPr id="19" name="Content Placeholder 2"/>
          <p:cNvSpPr txBox="1">
            <a:spLocks/>
          </p:cNvSpPr>
          <p:nvPr/>
        </p:nvSpPr>
        <p:spPr>
          <a:xfrm>
            <a:off x="3121519" y="1736408"/>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800"/>
              </a:spcAft>
              <a:buFont typeface="Arial"/>
              <a:buNone/>
            </a:pPr>
            <a:r>
              <a:rPr lang="en-US" sz="8000" cap="all" dirty="0">
                <a:solidFill>
                  <a:srgbClr val="13B5EA"/>
                </a:solidFill>
                <a:latin typeface="Calibri Light"/>
                <a:cs typeface="Calibri Light"/>
              </a:rPr>
              <a:t>2</a:t>
            </a:r>
            <a:endParaRPr lang="en-US" sz="8000" dirty="0">
              <a:solidFill>
                <a:srgbClr val="13B5EA"/>
              </a:solidFill>
              <a:latin typeface="Calibri Light"/>
              <a:cs typeface="Calibri Light"/>
            </a:endParaRPr>
          </a:p>
        </p:txBody>
      </p:sp>
      <p:sp>
        <p:nvSpPr>
          <p:cNvPr id="20" name="Isosceles Triangle 19"/>
          <p:cNvSpPr/>
          <p:nvPr/>
        </p:nvSpPr>
        <p:spPr>
          <a:xfrm rot="5400000">
            <a:off x="4844509" y="1694722"/>
            <a:ext cx="1525034" cy="1314684"/>
          </a:xfrm>
          <a:prstGeom prst="triangl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1" name="Content Placeholder 2"/>
          <p:cNvSpPr txBox="1">
            <a:spLocks/>
          </p:cNvSpPr>
          <p:nvPr/>
        </p:nvSpPr>
        <p:spPr>
          <a:xfrm>
            <a:off x="4851679" y="3212436"/>
            <a:ext cx="1530097" cy="982662"/>
          </a:xfrm>
          <a:prstGeom prst="rect">
            <a:avLst/>
          </a:prstGeom>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400"/>
              </a:lnSpc>
              <a:spcBef>
                <a:spcPts val="0"/>
              </a:spcBef>
              <a:spcAft>
                <a:spcPts val="1800"/>
              </a:spcAft>
              <a:buFont typeface="Arial"/>
              <a:buNone/>
            </a:pPr>
            <a:r>
              <a:rPr lang="en-US" b="1" cap="all" dirty="0">
                <a:solidFill>
                  <a:srgbClr val="4A2256"/>
                </a:solidFill>
              </a:rPr>
              <a:t>How does forgiveness connect to adversity? Or doesn’t it?</a:t>
            </a:r>
            <a:br>
              <a:rPr lang="en-US" b="1" cap="all" dirty="0">
                <a:solidFill>
                  <a:srgbClr val="4A2256"/>
                </a:solidFill>
              </a:rPr>
            </a:br>
            <a:endParaRPr lang="en-US" dirty="0"/>
          </a:p>
        </p:txBody>
      </p:sp>
      <p:sp>
        <p:nvSpPr>
          <p:cNvPr id="22" name="Content Placeholder 2"/>
          <p:cNvSpPr txBox="1">
            <a:spLocks/>
          </p:cNvSpPr>
          <p:nvPr/>
        </p:nvSpPr>
        <p:spPr>
          <a:xfrm>
            <a:off x="4951964" y="1736408"/>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800"/>
              </a:spcAft>
              <a:buFont typeface="Arial"/>
              <a:buNone/>
            </a:pPr>
            <a:r>
              <a:rPr lang="en-US" sz="8000" cap="all" dirty="0">
                <a:solidFill>
                  <a:srgbClr val="13B5EA"/>
                </a:solidFill>
                <a:latin typeface="Calibri Light"/>
                <a:cs typeface="Calibri Light"/>
              </a:rPr>
              <a:t>3</a:t>
            </a:r>
            <a:endParaRPr lang="en-US" sz="8000" dirty="0">
              <a:solidFill>
                <a:srgbClr val="13B5EA"/>
              </a:solidFill>
              <a:latin typeface="Calibri Light"/>
              <a:cs typeface="Calibri Light"/>
            </a:endParaRPr>
          </a:p>
        </p:txBody>
      </p:sp>
      <p:sp>
        <p:nvSpPr>
          <p:cNvPr id="23" name="Isosceles Triangle 22"/>
          <p:cNvSpPr/>
          <p:nvPr/>
        </p:nvSpPr>
        <p:spPr>
          <a:xfrm rot="5400000">
            <a:off x="6717594" y="1691441"/>
            <a:ext cx="1525034" cy="1314684"/>
          </a:xfrm>
          <a:prstGeom prst="triangle">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4" name="Content Placeholder 2"/>
          <p:cNvSpPr txBox="1">
            <a:spLocks/>
          </p:cNvSpPr>
          <p:nvPr/>
        </p:nvSpPr>
        <p:spPr>
          <a:xfrm>
            <a:off x="6724764" y="3209155"/>
            <a:ext cx="1530097" cy="982662"/>
          </a:xfrm>
          <a:prstGeom prst="rect">
            <a:avLst/>
          </a:prstGeom>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400"/>
              </a:lnSpc>
              <a:spcBef>
                <a:spcPts val="0"/>
              </a:spcBef>
              <a:spcAft>
                <a:spcPts val="1800"/>
              </a:spcAft>
              <a:buFont typeface="Arial"/>
              <a:buNone/>
            </a:pPr>
            <a:r>
              <a:rPr lang="en-US" b="1" cap="all" dirty="0">
                <a:solidFill>
                  <a:srgbClr val="4A2256"/>
                </a:solidFill>
              </a:rPr>
              <a:t>How can you address adversity in today’s world? How can you do so using empathy?</a:t>
            </a:r>
            <a:endParaRPr lang="en-US" dirty="0"/>
          </a:p>
        </p:txBody>
      </p:sp>
      <p:sp>
        <p:nvSpPr>
          <p:cNvPr id="25" name="Content Placeholder 2"/>
          <p:cNvSpPr txBox="1">
            <a:spLocks/>
          </p:cNvSpPr>
          <p:nvPr/>
        </p:nvSpPr>
        <p:spPr>
          <a:xfrm>
            <a:off x="6825049" y="1733127"/>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800"/>
              </a:spcAft>
              <a:buFont typeface="Arial"/>
              <a:buNone/>
            </a:pPr>
            <a:r>
              <a:rPr lang="en-US" sz="8000" cap="all" dirty="0">
                <a:solidFill>
                  <a:srgbClr val="13B5EA"/>
                </a:solidFill>
                <a:latin typeface="Calibri Light"/>
                <a:cs typeface="Calibri Light"/>
              </a:rPr>
              <a:t>4</a:t>
            </a:r>
            <a:endParaRPr lang="en-US" sz="8000" dirty="0">
              <a:solidFill>
                <a:srgbClr val="13B5EA"/>
              </a:solidFill>
              <a:latin typeface="Calibri Light"/>
              <a:cs typeface="Calibri Light"/>
            </a:endParaRPr>
          </a:p>
        </p:txBody>
      </p:sp>
      <p:pic>
        <p:nvPicPr>
          <p:cNvPr id="26" name="Picture 25" descr="FHI360_Logo_NewTag_Horiz_black.png">
            <a:extLst>
              <a:ext uri="{FF2B5EF4-FFF2-40B4-BE49-F238E27FC236}">
                <a16:creationId xmlns:a16="http://schemas.microsoft.com/office/drawing/2014/main" id="{AB3A0C77-7AEE-46C8-BFFF-4B3723E6C6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27" name="Picture 26" descr="NIWL_Wordmark_FullColor_Horizontal_v1.png">
            <a:extLst>
              <a:ext uri="{FF2B5EF4-FFF2-40B4-BE49-F238E27FC236}">
                <a16:creationId xmlns:a16="http://schemas.microsoft.com/office/drawing/2014/main" id="{1935E34A-C051-4EC7-8AF3-4D6555EDF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3301131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3999" cy="5143500"/>
          </a:xfrm>
          <a:prstGeom prst="rect">
            <a:avLst/>
          </a:prstGeom>
          <a:solidFill>
            <a:srgbClr val="13B5EA">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Content Placeholder 2"/>
          <p:cNvSpPr txBox="1">
            <a:spLocks/>
          </p:cNvSpPr>
          <p:nvPr/>
        </p:nvSpPr>
        <p:spPr>
          <a:xfrm>
            <a:off x="525780" y="2642507"/>
            <a:ext cx="8412480" cy="130900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ts val="5500"/>
              </a:lnSpc>
              <a:spcBef>
                <a:spcPts val="0"/>
              </a:spcBef>
              <a:spcAft>
                <a:spcPts val="1800"/>
              </a:spcAft>
              <a:buClrTx/>
              <a:buSzTx/>
              <a:buFont typeface="Arial"/>
              <a:buNone/>
              <a:tabLst/>
              <a:defRPr/>
            </a:pPr>
            <a:r>
              <a:rPr kumimoji="0" lang="en-US" sz="6000" b="0" i="0" u="none" strike="noStrike" kern="1200" cap="none" spc="0" normalizeH="0" baseline="0" noProof="0" dirty="0">
                <a:ln>
                  <a:noFill/>
                </a:ln>
                <a:solidFill>
                  <a:srgbClr val="FFFFFF"/>
                </a:solidFill>
                <a:effectLst/>
                <a:uLnTx/>
                <a:uFillTx/>
                <a:latin typeface="Calibri"/>
                <a:ea typeface="+mn-ea"/>
                <a:cs typeface="+mn-cs"/>
              </a:rPr>
              <a:t>Thoughts &amp; Reflections</a:t>
            </a:r>
          </a:p>
        </p:txBody>
      </p:sp>
      <p:pic>
        <p:nvPicPr>
          <p:cNvPr id="6" name="Graphic 5" descr="Group brainstorm">
            <a:extLst>
              <a:ext uri="{FF2B5EF4-FFF2-40B4-BE49-F238E27FC236}">
                <a16:creationId xmlns:a16="http://schemas.microsoft.com/office/drawing/2014/main" id="{45A15F0B-039E-41B8-B867-741899D1B5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04527" y="1457461"/>
            <a:ext cx="948690" cy="948690"/>
          </a:xfrm>
          <a:prstGeom prst="rect">
            <a:avLst/>
          </a:prstGeom>
        </p:spPr>
      </p:pic>
      <p:pic>
        <p:nvPicPr>
          <p:cNvPr id="7" name="Picture 6">
            <a:extLst>
              <a:ext uri="{FF2B5EF4-FFF2-40B4-BE49-F238E27FC236}">
                <a16:creationId xmlns:a16="http://schemas.microsoft.com/office/drawing/2014/main" id="{98A4A1A2-070B-483D-9A1E-E5615C51954F}"/>
              </a:ext>
            </a:extLst>
          </p:cNvPr>
          <p:cNvPicPr>
            <a:picLocks noChangeAspect="1"/>
          </p:cNvPicPr>
          <p:nvPr/>
        </p:nvPicPr>
        <p:blipFill>
          <a:blip r:embed="rId5"/>
          <a:srcRect/>
          <a:stretch/>
        </p:blipFill>
        <p:spPr>
          <a:xfrm>
            <a:off x="423043" y="4557267"/>
            <a:ext cx="893225" cy="291433"/>
          </a:xfrm>
          <a:prstGeom prst="rect">
            <a:avLst/>
          </a:prstGeom>
        </p:spPr>
      </p:pic>
      <p:pic>
        <p:nvPicPr>
          <p:cNvPr id="8" name="Picture 7">
            <a:extLst>
              <a:ext uri="{FF2B5EF4-FFF2-40B4-BE49-F238E27FC236}">
                <a16:creationId xmlns:a16="http://schemas.microsoft.com/office/drawing/2014/main" id="{E32D0393-7A24-4C64-ADA8-84857ECAD4E2}"/>
              </a:ext>
            </a:extLst>
          </p:cNvPr>
          <p:cNvPicPr>
            <a:picLocks noChangeAspect="1"/>
          </p:cNvPicPr>
          <p:nvPr/>
        </p:nvPicPr>
        <p:blipFill>
          <a:blip r:embed="rId6"/>
          <a:srcRect/>
          <a:stretch/>
        </p:blipFill>
        <p:spPr>
          <a:xfrm>
            <a:off x="7858575" y="4511344"/>
            <a:ext cx="862382" cy="383280"/>
          </a:xfrm>
          <a:prstGeom prst="rect">
            <a:avLst/>
          </a:prstGeom>
        </p:spPr>
      </p:pic>
    </p:spTree>
    <p:extLst>
      <p:ext uri="{BB962C8B-B14F-4D97-AF65-F5344CB8AC3E}">
        <p14:creationId xmlns:p14="http://schemas.microsoft.com/office/powerpoint/2010/main" val="1281732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746" r="6746"/>
          <a:stretch/>
        </p:blipFill>
        <p:spPr>
          <a:xfrm>
            <a:off x="1" y="0"/>
            <a:ext cx="9143999" cy="5143500"/>
          </a:xfrm>
          <a:prstGeom prst="rect">
            <a:avLst/>
          </a:prstGeom>
        </p:spPr>
      </p:pic>
      <p:sp>
        <p:nvSpPr>
          <p:cNvPr id="7" name="Rectangle 6"/>
          <p:cNvSpPr/>
          <p:nvPr/>
        </p:nvSpPr>
        <p:spPr>
          <a:xfrm>
            <a:off x="1" y="3702873"/>
            <a:ext cx="9143999" cy="1302288"/>
          </a:xfrm>
          <a:prstGeom prst="rect">
            <a:avLst/>
          </a:prstGeom>
          <a:solidFill>
            <a:srgbClr val="FFD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2644134" y="3841513"/>
            <a:ext cx="5346658" cy="1025005"/>
          </a:xfrm>
        </p:spPr>
        <p:txBody>
          <a:bodyPr>
            <a:normAutofit fontScale="90000"/>
          </a:bodyPr>
          <a:lstStyle/>
          <a:p>
            <a:r>
              <a:rPr lang="en-US" sz="3600" b="0" cap="all" spc="200" dirty="0">
                <a:latin typeface="Calibri Light"/>
                <a:cs typeface="Calibri Light"/>
              </a:rPr>
              <a:t>Active </a:t>
            </a:r>
            <a:r>
              <a:rPr lang="en-US" sz="3600" b="0" cap="all" spc="200" dirty="0" err="1">
                <a:latin typeface="Calibri Light"/>
                <a:cs typeface="Calibri Light"/>
              </a:rPr>
              <a:t>vS.</a:t>
            </a:r>
            <a:r>
              <a:rPr lang="en-US" sz="3600" b="0" cap="all" spc="200" dirty="0">
                <a:latin typeface="Calibri Light"/>
                <a:cs typeface="Calibri Light"/>
              </a:rPr>
              <a:t> passive listening</a:t>
            </a:r>
          </a:p>
        </p:txBody>
      </p:sp>
      <p:sp>
        <p:nvSpPr>
          <p:cNvPr id="6" name="Content Placeholder 2"/>
          <p:cNvSpPr txBox="1">
            <a:spLocks/>
          </p:cNvSpPr>
          <p:nvPr/>
        </p:nvSpPr>
        <p:spPr>
          <a:xfrm>
            <a:off x="1333246" y="3765315"/>
            <a:ext cx="1163663" cy="112969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prstClr val="white"/>
                </a:solidFill>
                <a:effectLst/>
                <a:uLnTx/>
                <a:uFillTx/>
                <a:latin typeface="Calibri Light"/>
                <a:ea typeface="+mn-ea"/>
                <a:cs typeface="Calibri Light"/>
              </a:rPr>
              <a:t>1</a:t>
            </a:r>
            <a:endParaRPr kumimoji="0" lang="en-US" sz="8000" b="0" i="0" u="none" strike="noStrike" kern="1200" cap="none" spc="0" normalizeH="0" baseline="0" noProof="0" dirty="0">
              <a:ln>
                <a:noFill/>
              </a:ln>
              <a:solidFill>
                <a:prstClr val="white"/>
              </a:solidFill>
              <a:effectLst/>
              <a:uLnTx/>
              <a:uFillTx/>
              <a:latin typeface="Calibri Light"/>
              <a:ea typeface="+mn-ea"/>
              <a:cs typeface="Calibri Light"/>
            </a:endParaRPr>
          </a:p>
        </p:txBody>
      </p:sp>
      <p:pic>
        <p:nvPicPr>
          <p:cNvPr id="8" name="Picture 7" descr="FHI360_Logo_NewTag_Horiz_black.png">
            <a:extLst>
              <a:ext uri="{FF2B5EF4-FFF2-40B4-BE49-F238E27FC236}">
                <a16:creationId xmlns:a16="http://schemas.microsoft.com/office/drawing/2014/main" id="{0E5229D6-BB52-4C19-9BB6-E4AFD9823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9" name="Picture 8" descr="NIWL_Wordmark_FullColor_Horizontal_v1.png">
            <a:extLst>
              <a:ext uri="{FF2B5EF4-FFF2-40B4-BE49-F238E27FC236}">
                <a16:creationId xmlns:a16="http://schemas.microsoft.com/office/drawing/2014/main" id="{F42780D3-D52F-4C1E-A267-3F4A3352A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2541812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68" y="165720"/>
            <a:ext cx="7619803" cy="669338"/>
          </a:xfrm>
        </p:spPr>
        <p:txBody>
          <a:bodyPr/>
          <a:lstStyle/>
          <a:p>
            <a:r>
              <a:rPr lang="en-US" dirty="0"/>
              <a:t>Define &amp; Describe Active Listening</a:t>
            </a:r>
          </a:p>
        </p:txBody>
      </p:sp>
      <p:sp>
        <p:nvSpPr>
          <p:cNvPr id="3" name="Content Placeholder 2"/>
          <p:cNvSpPr>
            <a:spLocks noGrp="1"/>
          </p:cNvSpPr>
          <p:nvPr>
            <p:ph idx="1"/>
          </p:nvPr>
        </p:nvSpPr>
        <p:spPr>
          <a:xfrm>
            <a:off x="395953" y="1104667"/>
            <a:ext cx="3888478" cy="2934166"/>
          </a:xfrm>
          <a:ln w="12700">
            <a:solidFill>
              <a:srgbClr val="F37321"/>
            </a:solidFill>
          </a:ln>
        </p:spPr>
        <p:txBody>
          <a:bodyPr>
            <a:normAutofit/>
          </a:bodyPr>
          <a:lstStyle/>
          <a:p>
            <a:pPr marL="0" indent="0">
              <a:lnSpc>
                <a:spcPts val="1400"/>
              </a:lnSpc>
              <a:spcBef>
                <a:spcPts val="0"/>
              </a:spcBef>
              <a:spcAft>
                <a:spcPts val="1800"/>
              </a:spcAft>
              <a:buNone/>
            </a:pPr>
            <a:r>
              <a:rPr lang="en-US" sz="1600" b="1" dirty="0">
                <a:solidFill>
                  <a:srgbClr val="13B5EA"/>
                </a:solidFill>
              </a:rPr>
              <a:t>DEFINE:</a:t>
            </a:r>
          </a:p>
        </p:txBody>
      </p:sp>
      <p:sp>
        <p:nvSpPr>
          <p:cNvPr id="5" name="Content Placeholder 2">
            <a:extLst>
              <a:ext uri="{FF2B5EF4-FFF2-40B4-BE49-F238E27FC236}">
                <a16:creationId xmlns:a16="http://schemas.microsoft.com/office/drawing/2014/main" id="{EF6E9FA6-FD56-4549-A99E-FD6D87C27FEA}"/>
              </a:ext>
            </a:extLst>
          </p:cNvPr>
          <p:cNvSpPr txBox="1">
            <a:spLocks/>
          </p:cNvSpPr>
          <p:nvPr/>
        </p:nvSpPr>
        <p:spPr>
          <a:xfrm>
            <a:off x="4800313" y="1104667"/>
            <a:ext cx="3888478" cy="2934166"/>
          </a:xfrm>
          <a:prstGeom prst="rect">
            <a:avLst/>
          </a:prstGeom>
          <a:ln w="12700">
            <a:solidFill>
              <a:srgbClr val="F37321"/>
            </a:solidFill>
          </a:ln>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400"/>
              </a:lnSpc>
              <a:spcBef>
                <a:spcPts val="0"/>
              </a:spcBef>
              <a:spcAft>
                <a:spcPts val="1800"/>
              </a:spcAft>
              <a:buFont typeface="Arial"/>
              <a:buNone/>
            </a:pPr>
            <a:r>
              <a:rPr lang="en-US" sz="1600" b="1" dirty="0">
                <a:solidFill>
                  <a:srgbClr val="13B5EA"/>
                </a:solidFill>
              </a:rPr>
              <a:t>DESCRIBE:</a:t>
            </a:r>
          </a:p>
        </p:txBody>
      </p:sp>
      <p:pic>
        <p:nvPicPr>
          <p:cNvPr id="6" name="Picture 5" descr="FHI360_Logo_NewTag_Horiz_black.png">
            <a:extLst>
              <a:ext uri="{FF2B5EF4-FFF2-40B4-BE49-F238E27FC236}">
                <a16:creationId xmlns:a16="http://schemas.microsoft.com/office/drawing/2014/main" id="{35AF630D-15B9-4C0F-96B4-D012C5E5D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7" name="Picture 6" descr="NIWL_Wordmark_FullColor_Horizontal_v1.png">
            <a:extLst>
              <a:ext uri="{FF2B5EF4-FFF2-40B4-BE49-F238E27FC236}">
                <a16:creationId xmlns:a16="http://schemas.microsoft.com/office/drawing/2014/main" id="{D904B6DD-8C14-40F9-A918-BEDC47DD8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169320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326" y="1506332"/>
            <a:ext cx="2469497" cy="669338"/>
          </a:xfrm>
        </p:spPr>
        <p:txBody>
          <a:bodyPr/>
          <a:lstStyle/>
          <a:p>
            <a:r>
              <a:rPr lang="en-US" dirty="0"/>
              <a:t>Active Listening</a:t>
            </a:r>
          </a:p>
        </p:txBody>
      </p:sp>
      <p:sp>
        <p:nvSpPr>
          <p:cNvPr id="3" name="Content Placeholder 2"/>
          <p:cNvSpPr>
            <a:spLocks noGrp="1"/>
          </p:cNvSpPr>
          <p:nvPr>
            <p:ph idx="1"/>
          </p:nvPr>
        </p:nvSpPr>
        <p:spPr>
          <a:xfrm>
            <a:off x="4092313" y="1442416"/>
            <a:ext cx="1607132" cy="838796"/>
          </a:xfrm>
        </p:spPr>
        <p:txBody>
          <a:bodyPr/>
          <a:lstStyle/>
          <a:p>
            <a:pPr marL="0" indent="0">
              <a:lnSpc>
                <a:spcPts val="1400"/>
              </a:lnSpc>
              <a:spcBef>
                <a:spcPts val="0"/>
              </a:spcBef>
              <a:spcAft>
                <a:spcPts val="1800"/>
              </a:spcAft>
              <a:buNone/>
            </a:pPr>
            <a:r>
              <a:rPr lang="en-US" b="1" cap="all" dirty="0">
                <a:solidFill>
                  <a:srgbClr val="4A2256"/>
                </a:solidFill>
              </a:rPr>
              <a:t>Two-way communication</a:t>
            </a:r>
            <a:br>
              <a:rPr lang="en-US" b="1" cap="all" dirty="0">
                <a:solidFill>
                  <a:srgbClr val="4A2256"/>
                </a:solidFill>
              </a:rPr>
            </a:br>
            <a:r>
              <a:rPr lang="en-US" dirty="0">
                <a:solidFill>
                  <a:prstClr val="black"/>
                </a:solidFill>
                <a:latin typeface="Calibri"/>
              </a:rPr>
              <a:t>with the listener responding</a:t>
            </a:r>
          </a:p>
        </p:txBody>
      </p:sp>
      <p:sp>
        <p:nvSpPr>
          <p:cNvPr id="4" name="Title 1"/>
          <p:cNvSpPr txBox="1">
            <a:spLocks/>
          </p:cNvSpPr>
          <p:nvPr/>
        </p:nvSpPr>
        <p:spPr>
          <a:xfrm>
            <a:off x="815326" y="1435781"/>
            <a:ext cx="2469497"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Defined &amp; Described</a:t>
            </a:r>
          </a:p>
        </p:txBody>
      </p:sp>
      <p:sp>
        <p:nvSpPr>
          <p:cNvPr id="9" name="Rectangle 8"/>
          <p:cNvSpPr/>
          <p:nvPr/>
        </p:nvSpPr>
        <p:spPr>
          <a:xfrm>
            <a:off x="3565358" y="1533796"/>
            <a:ext cx="440715" cy="440715"/>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Content Placeholder 2"/>
          <p:cNvSpPr txBox="1">
            <a:spLocks/>
          </p:cNvSpPr>
          <p:nvPr/>
        </p:nvSpPr>
        <p:spPr>
          <a:xfrm>
            <a:off x="3565358" y="1527109"/>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1</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6" name="Content Placeholder 2"/>
          <p:cNvSpPr txBox="1">
            <a:spLocks/>
          </p:cNvSpPr>
          <p:nvPr/>
        </p:nvSpPr>
        <p:spPr>
          <a:xfrm>
            <a:off x="4092313" y="2776769"/>
            <a:ext cx="1607132" cy="838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Non-verbal cues</a:t>
            </a:r>
            <a:br>
              <a:rPr kumimoji="0" lang="en-US" sz="1000" b="1" i="0" u="none" strike="noStrike" kern="1200" cap="all" spc="0" normalizeH="0" baseline="0" noProof="0" dirty="0">
                <a:ln>
                  <a:noFill/>
                </a:ln>
                <a:solidFill>
                  <a:srgbClr val="4A2256"/>
                </a:solidFill>
                <a:effectLst/>
                <a:uLnTx/>
                <a:uFillTx/>
                <a:latin typeface="Calibri"/>
                <a:ea typeface="+mn-ea"/>
                <a:cs typeface="+mn-cs"/>
              </a:rPr>
            </a:br>
            <a:r>
              <a:rPr lang="en-US" dirty="0">
                <a:solidFill>
                  <a:prstClr val="black"/>
                </a:solidFill>
                <a:latin typeface="Calibri"/>
              </a:rPr>
              <a:t>Smiling, nodding, facial expressions, eye contact, etc.</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Rectangle 16"/>
          <p:cNvSpPr/>
          <p:nvPr/>
        </p:nvSpPr>
        <p:spPr>
          <a:xfrm>
            <a:off x="3565358" y="2868149"/>
            <a:ext cx="440715" cy="440715"/>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Content Placeholder 2"/>
          <p:cNvSpPr txBox="1">
            <a:spLocks/>
          </p:cNvSpPr>
          <p:nvPr/>
        </p:nvSpPr>
        <p:spPr>
          <a:xfrm>
            <a:off x="3565358" y="2861462"/>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2</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9" name="Content Placeholder 2"/>
          <p:cNvSpPr txBox="1">
            <a:spLocks/>
          </p:cNvSpPr>
          <p:nvPr/>
        </p:nvSpPr>
        <p:spPr>
          <a:xfrm>
            <a:off x="6620134" y="1461968"/>
            <a:ext cx="1607132" cy="838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Listener asks questions</a:t>
            </a:r>
            <a:r>
              <a:rPr lang="en-US" b="1" cap="all" dirty="0">
                <a:solidFill>
                  <a:srgbClr val="4A2256"/>
                </a:solidFill>
                <a:latin typeface="Calibri"/>
              </a:rPr>
              <a:t>, clarifies ideas, and comments on key points</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p:cNvSpPr/>
          <p:nvPr/>
        </p:nvSpPr>
        <p:spPr>
          <a:xfrm>
            <a:off x="6093179" y="1533796"/>
            <a:ext cx="440715" cy="440715"/>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ontent Placeholder 2"/>
          <p:cNvSpPr txBox="1">
            <a:spLocks/>
          </p:cNvSpPr>
          <p:nvPr/>
        </p:nvSpPr>
        <p:spPr>
          <a:xfrm>
            <a:off x="6093179" y="1527109"/>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3</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22" name="Content Placeholder 2"/>
          <p:cNvSpPr txBox="1">
            <a:spLocks/>
          </p:cNvSpPr>
          <p:nvPr/>
        </p:nvSpPr>
        <p:spPr>
          <a:xfrm>
            <a:off x="6620134" y="2796321"/>
            <a:ext cx="1607132" cy="838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Analytical listening</a:t>
            </a:r>
            <a:br>
              <a:rPr kumimoji="0" lang="en-US" sz="1000" b="1" i="0" u="none" strike="noStrike" kern="1200" cap="all" spc="0" normalizeH="0" baseline="0" noProof="0" dirty="0">
                <a:ln>
                  <a:noFill/>
                </a:ln>
                <a:solidFill>
                  <a:srgbClr val="4A2256"/>
                </a:solidFill>
                <a:effectLst/>
                <a:uLnTx/>
                <a:uFillTx/>
                <a:latin typeface="Calibri"/>
                <a:ea typeface="+mn-ea"/>
                <a:cs typeface="+mn-cs"/>
              </a:rPr>
            </a:br>
            <a:r>
              <a:rPr lang="en-US" dirty="0">
                <a:solidFill>
                  <a:prstClr val="black"/>
                </a:solidFill>
                <a:latin typeface="Calibri"/>
              </a:rPr>
              <a:t>Listener analyzes the ideas, evaluates, and assesses them while listening</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ctangle 22"/>
          <p:cNvSpPr/>
          <p:nvPr/>
        </p:nvSpPr>
        <p:spPr>
          <a:xfrm>
            <a:off x="6093179" y="2868149"/>
            <a:ext cx="440715" cy="440715"/>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Content Placeholder 2"/>
          <p:cNvSpPr txBox="1">
            <a:spLocks/>
          </p:cNvSpPr>
          <p:nvPr/>
        </p:nvSpPr>
        <p:spPr>
          <a:xfrm>
            <a:off x="6093179" y="2861462"/>
            <a:ext cx="440715" cy="427850"/>
          </a:xfrm>
          <a:prstGeom prst="rect">
            <a:avLst/>
          </a:prstGeom>
        </p:spPr>
        <p:txBody>
          <a:bodyPr vert="horz" lIns="91440" tIns="45720" rIns="91440" bIns="45720" rtlCol="0">
            <a:normAutofit fontScale="32500" lnSpcReduction="2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8000" b="0" i="0" u="none" strike="noStrike" kern="1200" cap="all" spc="0" normalizeH="0" baseline="0" noProof="0" dirty="0">
                <a:ln>
                  <a:noFill/>
                </a:ln>
                <a:solidFill>
                  <a:srgbClr val="13B5EA"/>
                </a:solidFill>
                <a:effectLst/>
                <a:uLnTx/>
                <a:uFillTx/>
                <a:latin typeface="Calibri Light"/>
                <a:ea typeface="+mn-ea"/>
                <a:cs typeface="Calibri Light"/>
              </a:rPr>
              <a:t>4</a:t>
            </a:r>
            <a:endParaRPr kumimoji="0" lang="en-US" sz="8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5" name="TextBox 4">
            <a:extLst>
              <a:ext uri="{FF2B5EF4-FFF2-40B4-BE49-F238E27FC236}">
                <a16:creationId xmlns:a16="http://schemas.microsoft.com/office/drawing/2014/main" id="{5AEA8208-12D4-4EF3-A686-AD57D21B5CEC}"/>
              </a:ext>
            </a:extLst>
          </p:cNvPr>
          <p:cNvSpPr txBox="1"/>
          <p:nvPr/>
        </p:nvSpPr>
        <p:spPr>
          <a:xfrm>
            <a:off x="815326" y="2136558"/>
            <a:ext cx="1882140" cy="1477328"/>
          </a:xfrm>
          <a:prstGeom prst="rect">
            <a:avLst/>
          </a:prstGeom>
          <a:noFill/>
        </p:spPr>
        <p:txBody>
          <a:bodyPr wrap="square" rtlCol="0">
            <a:spAutoFit/>
          </a:bodyPr>
          <a:lstStyle/>
          <a:p>
            <a:r>
              <a:rPr lang="en-US" dirty="0"/>
              <a:t>The listener is fully engaged and reacts to the ideas presented by the speaker. </a:t>
            </a:r>
          </a:p>
        </p:txBody>
      </p:sp>
      <p:pic>
        <p:nvPicPr>
          <p:cNvPr id="25" name="Picture 24" descr="FHI360_Logo_NewTag_Horiz_black.png">
            <a:extLst>
              <a:ext uri="{FF2B5EF4-FFF2-40B4-BE49-F238E27FC236}">
                <a16:creationId xmlns:a16="http://schemas.microsoft.com/office/drawing/2014/main" id="{186EE52F-B69F-45DD-98DB-D17F55DB8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26" name="Picture 25" descr="NIWL_Wordmark_FullColor_Horizontal_v1.png">
            <a:extLst>
              <a:ext uri="{FF2B5EF4-FFF2-40B4-BE49-F238E27FC236}">
                <a16:creationId xmlns:a16="http://schemas.microsoft.com/office/drawing/2014/main" id="{E9EEB5AC-58B9-45AB-8202-985E74C08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2625843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468" y="165720"/>
            <a:ext cx="7619803" cy="669338"/>
          </a:xfrm>
        </p:spPr>
        <p:txBody>
          <a:bodyPr/>
          <a:lstStyle/>
          <a:p>
            <a:r>
              <a:rPr lang="en-US" dirty="0"/>
              <a:t>Define &amp; Describe Passive Listening</a:t>
            </a:r>
          </a:p>
        </p:txBody>
      </p:sp>
      <p:sp>
        <p:nvSpPr>
          <p:cNvPr id="3" name="Content Placeholder 2"/>
          <p:cNvSpPr>
            <a:spLocks noGrp="1"/>
          </p:cNvSpPr>
          <p:nvPr>
            <p:ph idx="1"/>
          </p:nvPr>
        </p:nvSpPr>
        <p:spPr>
          <a:xfrm>
            <a:off x="395953" y="1104667"/>
            <a:ext cx="3888478" cy="2934166"/>
          </a:xfrm>
          <a:ln w="12700">
            <a:solidFill>
              <a:srgbClr val="F37321"/>
            </a:solidFill>
          </a:ln>
        </p:spPr>
        <p:txBody>
          <a:bodyPr>
            <a:normAutofit/>
          </a:bodyPr>
          <a:lstStyle/>
          <a:p>
            <a:pPr marL="0" indent="0">
              <a:lnSpc>
                <a:spcPts val="1400"/>
              </a:lnSpc>
              <a:spcBef>
                <a:spcPts val="0"/>
              </a:spcBef>
              <a:spcAft>
                <a:spcPts val="1800"/>
              </a:spcAft>
              <a:buNone/>
            </a:pPr>
            <a:r>
              <a:rPr lang="en-US" sz="1600" b="1" dirty="0">
                <a:solidFill>
                  <a:srgbClr val="13B5EA"/>
                </a:solidFill>
              </a:rPr>
              <a:t>DEFINE:</a:t>
            </a:r>
          </a:p>
        </p:txBody>
      </p:sp>
      <p:sp>
        <p:nvSpPr>
          <p:cNvPr id="5" name="Content Placeholder 2">
            <a:extLst>
              <a:ext uri="{FF2B5EF4-FFF2-40B4-BE49-F238E27FC236}">
                <a16:creationId xmlns:a16="http://schemas.microsoft.com/office/drawing/2014/main" id="{EF6E9FA6-FD56-4549-A99E-FD6D87C27FEA}"/>
              </a:ext>
            </a:extLst>
          </p:cNvPr>
          <p:cNvSpPr txBox="1">
            <a:spLocks/>
          </p:cNvSpPr>
          <p:nvPr/>
        </p:nvSpPr>
        <p:spPr>
          <a:xfrm>
            <a:off x="4800313" y="1104667"/>
            <a:ext cx="3888478" cy="2934166"/>
          </a:xfrm>
          <a:prstGeom prst="rect">
            <a:avLst/>
          </a:prstGeom>
          <a:ln w="12700">
            <a:solidFill>
              <a:srgbClr val="F37321"/>
            </a:solidFill>
          </a:ln>
        </p:spPr>
        <p:txBody>
          <a:bodyPr vert="horz" lIns="91440" tIns="45720" rIns="91440" bIns="45720" rtlCol="0">
            <a:normAutofit/>
          </a:bodyPr>
          <a:lstStyle>
            <a:lvl1pPr marL="164592" indent="-164592" algn="l" defTabSz="457200" rtl="0" eaLnBrk="1" latinLnBrk="0" hangingPunct="1">
              <a:spcBef>
                <a:spcPct val="20000"/>
              </a:spcBef>
              <a:buFont typeface="Arial"/>
              <a:buChar char="•"/>
              <a:defRPr sz="1000" kern="1200">
                <a:solidFill>
                  <a:schemeClr val="tx1"/>
                </a:solidFill>
                <a:latin typeface="+mn-lt"/>
                <a:ea typeface="+mn-ea"/>
                <a:cs typeface="+mn-cs"/>
              </a:defRPr>
            </a:lvl1pPr>
            <a:lvl2pPr marL="374904" indent="-164592" algn="l" defTabSz="457200" rtl="0" eaLnBrk="1" latinLnBrk="0" hangingPunct="1">
              <a:spcBef>
                <a:spcPct val="20000"/>
              </a:spcBef>
              <a:buFont typeface="Arial"/>
              <a:buChar char="•"/>
              <a:defRPr sz="1000" kern="1200">
                <a:solidFill>
                  <a:schemeClr val="tx1"/>
                </a:solidFill>
                <a:latin typeface="+mn-lt"/>
                <a:ea typeface="+mn-ea"/>
                <a:cs typeface="+mn-cs"/>
              </a:defRPr>
            </a:lvl2pPr>
            <a:lvl3pPr marL="594360" indent="-164592" algn="l" defTabSz="457200" rtl="0" eaLnBrk="1" latinLnBrk="0" hangingPunct="1">
              <a:spcBef>
                <a:spcPct val="20000"/>
              </a:spcBef>
              <a:buFont typeface="Arial"/>
              <a:buChar char="•"/>
              <a:defRPr sz="1000" kern="1200">
                <a:solidFill>
                  <a:schemeClr val="tx1"/>
                </a:solidFill>
                <a:latin typeface="+mn-lt"/>
                <a:ea typeface="+mn-ea"/>
                <a:cs typeface="+mn-cs"/>
              </a:defRPr>
            </a:lvl3pPr>
            <a:lvl4pPr marL="777240" indent="-164592" algn="l" defTabSz="457200" rtl="0" eaLnBrk="1" latinLnBrk="0" hangingPunct="1">
              <a:spcBef>
                <a:spcPct val="20000"/>
              </a:spcBef>
              <a:buFont typeface="Arial"/>
              <a:buChar char="–"/>
              <a:defRPr sz="1000" kern="1200">
                <a:solidFill>
                  <a:schemeClr val="tx1"/>
                </a:solidFill>
                <a:latin typeface="+mn-lt"/>
                <a:ea typeface="+mn-ea"/>
                <a:cs typeface="+mn-cs"/>
              </a:defRPr>
            </a:lvl4pPr>
            <a:lvl5pPr marL="960120" indent="-164592"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400"/>
              </a:lnSpc>
              <a:spcBef>
                <a:spcPts val="0"/>
              </a:spcBef>
              <a:spcAft>
                <a:spcPts val="1800"/>
              </a:spcAft>
              <a:buFont typeface="Arial"/>
              <a:buNone/>
            </a:pPr>
            <a:r>
              <a:rPr lang="en-US" sz="1600" b="1" dirty="0">
                <a:solidFill>
                  <a:srgbClr val="13B5EA"/>
                </a:solidFill>
              </a:rPr>
              <a:t>DESCRIBE:</a:t>
            </a:r>
          </a:p>
        </p:txBody>
      </p:sp>
      <p:pic>
        <p:nvPicPr>
          <p:cNvPr id="6" name="Picture 5" descr="FHI360_Logo_NewTag_Horiz_black.png">
            <a:extLst>
              <a:ext uri="{FF2B5EF4-FFF2-40B4-BE49-F238E27FC236}">
                <a16:creationId xmlns:a16="http://schemas.microsoft.com/office/drawing/2014/main" id="{4E99B094-CB78-4392-873B-78C87BD6C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8" name="Picture 7" descr="NIWL_Wordmark_FullColor_Horizontal_v1.png">
            <a:extLst>
              <a:ext uri="{FF2B5EF4-FFF2-40B4-BE49-F238E27FC236}">
                <a16:creationId xmlns:a16="http://schemas.microsoft.com/office/drawing/2014/main" id="{D7AFF6BC-4C50-4AE3-B8D1-1103BA35C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4178651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15549" y="1528953"/>
            <a:ext cx="2359294" cy="2359294"/>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dirty="0"/>
              <a:t>Passive Listening</a:t>
            </a:r>
          </a:p>
        </p:txBody>
      </p:sp>
      <p:sp>
        <p:nvSpPr>
          <p:cNvPr id="3" name="Content Placeholder 2"/>
          <p:cNvSpPr>
            <a:spLocks noGrp="1"/>
          </p:cNvSpPr>
          <p:nvPr>
            <p:ph idx="1"/>
          </p:nvPr>
        </p:nvSpPr>
        <p:spPr>
          <a:xfrm>
            <a:off x="1191631" y="2408945"/>
            <a:ext cx="1693369" cy="954076"/>
          </a:xfrm>
        </p:spPr>
        <p:txBody>
          <a:bodyPr/>
          <a:lstStyle/>
          <a:p>
            <a:pPr marL="0" indent="0">
              <a:lnSpc>
                <a:spcPts val="1400"/>
              </a:lnSpc>
              <a:spcBef>
                <a:spcPts val="0"/>
              </a:spcBef>
              <a:spcAft>
                <a:spcPts val="1800"/>
              </a:spcAft>
              <a:buNone/>
            </a:pPr>
            <a:r>
              <a:rPr lang="en-US" b="1" cap="all" dirty="0">
                <a:solidFill>
                  <a:srgbClr val="4A2256"/>
                </a:solidFill>
              </a:rPr>
              <a:t>Listener does not ask questions or share ideas</a:t>
            </a:r>
            <a:endParaRPr lang="en-US" dirty="0"/>
          </a:p>
        </p:txBody>
      </p:sp>
      <p:sp>
        <p:nvSpPr>
          <p:cNvPr id="4" name="Title 1"/>
          <p:cNvSpPr txBox="1">
            <a:spLocks/>
          </p:cNvSpPr>
          <p:nvPr/>
        </p:nvSpPr>
        <p:spPr>
          <a:xfrm>
            <a:off x="815326" y="534999"/>
            <a:ext cx="7619803"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Defined &amp; Described</a:t>
            </a:r>
          </a:p>
        </p:txBody>
      </p:sp>
      <p:sp>
        <p:nvSpPr>
          <p:cNvPr id="10" name="Content Placeholder 2"/>
          <p:cNvSpPr txBox="1">
            <a:spLocks/>
          </p:cNvSpPr>
          <p:nvPr/>
        </p:nvSpPr>
        <p:spPr>
          <a:xfrm>
            <a:off x="1191631" y="1702878"/>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all" spc="0" normalizeH="0" baseline="0" noProof="0" dirty="0">
                <a:ln>
                  <a:noFill/>
                </a:ln>
                <a:solidFill>
                  <a:srgbClr val="13B5EA"/>
                </a:solidFill>
                <a:effectLst/>
                <a:uLnTx/>
                <a:uFillTx/>
                <a:latin typeface="Calibri Light"/>
                <a:ea typeface="+mn-ea"/>
                <a:cs typeface="Calibri Light"/>
              </a:rPr>
              <a:t>1</a:t>
            </a:r>
            <a:endParaRPr kumimoji="0" lang="en-US" sz="4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6" name="Rectangle 15"/>
          <p:cNvSpPr/>
          <p:nvPr/>
        </p:nvSpPr>
        <p:spPr>
          <a:xfrm>
            <a:off x="3435083" y="1528953"/>
            <a:ext cx="2359294" cy="2359294"/>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Content Placeholder 2"/>
          <p:cNvSpPr txBox="1">
            <a:spLocks/>
          </p:cNvSpPr>
          <p:nvPr/>
        </p:nvSpPr>
        <p:spPr>
          <a:xfrm>
            <a:off x="3711165" y="2408945"/>
            <a:ext cx="1693369" cy="95407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One-way communication</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Content Placeholder 2"/>
          <p:cNvSpPr txBox="1">
            <a:spLocks/>
          </p:cNvSpPr>
          <p:nvPr/>
        </p:nvSpPr>
        <p:spPr>
          <a:xfrm>
            <a:off x="3711165" y="1702878"/>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all" spc="0" normalizeH="0" baseline="0" noProof="0" dirty="0">
                <a:ln>
                  <a:noFill/>
                </a:ln>
                <a:solidFill>
                  <a:srgbClr val="13B5EA"/>
                </a:solidFill>
                <a:effectLst/>
                <a:uLnTx/>
                <a:uFillTx/>
                <a:latin typeface="Calibri Light"/>
                <a:ea typeface="+mn-ea"/>
                <a:cs typeface="Calibri Light"/>
              </a:rPr>
              <a:t>2</a:t>
            </a:r>
            <a:endParaRPr kumimoji="0" lang="en-US" sz="4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9" name="Rectangle 18"/>
          <p:cNvSpPr/>
          <p:nvPr/>
        </p:nvSpPr>
        <p:spPr>
          <a:xfrm>
            <a:off x="5966082" y="1528953"/>
            <a:ext cx="2359294" cy="2359294"/>
          </a:xfrm>
          <a:prstGeom prst="rect">
            <a:avLst/>
          </a:prstGeom>
          <a:solidFill>
            <a:srgbClr val="13B5E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Content Placeholder 2"/>
          <p:cNvSpPr txBox="1">
            <a:spLocks/>
          </p:cNvSpPr>
          <p:nvPr/>
        </p:nvSpPr>
        <p:spPr>
          <a:xfrm>
            <a:off x="6242164" y="2408945"/>
            <a:ext cx="1693369" cy="95407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1" i="0" u="none" strike="noStrike" kern="1200" cap="all" spc="0" normalizeH="0" baseline="0" noProof="0" dirty="0">
                <a:ln>
                  <a:noFill/>
                </a:ln>
                <a:solidFill>
                  <a:srgbClr val="4A2256"/>
                </a:solidFill>
                <a:effectLst/>
                <a:uLnTx/>
                <a:uFillTx/>
                <a:latin typeface="Calibri"/>
                <a:ea typeface="+mn-ea"/>
                <a:cs typeface="+mn-cs"/>
              </a:rPr>
              <a:t>Listener does not need to make eye contact</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Content Placeholder 2"/>
          <p:cNvSpPr txBox="1">
            <a:spLocks/>
          </p:cNvSpPr>
          <p:nvPr/>
        </p:nvSpPr>
        <p:spPr>
          <a:xfrm>
            <a:off x="6242164" y="1702878"/>
            <a:ext cx="417195" cy="61753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1800"/>
              </a:spcAft>
              <a:buClrTx/>
              <a:buSzTx/>
              <a:buFont typeface="Arial"/>
              <a:buNone/>
              <a:tabLst/>
              <a:defRPr/>
            </a:pPr>
            <a:r>
              <a:rPr kumimoji="0" lang="en-US" sz="4000" b="0" i="0" u="none" strike="noStrike" kern="1200" cap="all" spc="0" normalizeH="0" baseline="0" noProof="0" dirty="0">
                <a:ln>
                  <a:noFill/>
                </a:ln>
                <a:solidFill>
                  <a:srgbClr val="13B5EA"/>
                </a:solidFill>
                <a:effectLst/>
                <a:uLnTx/>
                <a:uFillTx/>
                <a:latin typeface="Calibri Light"/>
                <a:ea typeface="+mn-ea"/>
                <a:cs typeface="Calibri Light"/>
              </a:rPr>
              <a:t>3</a:t>
            </a:r>
            <a:endParaRPr kumimoji="0" lang="en-US" sz="4000" b="0"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4" name="TextBox 13">
            <a:extLst>
              <a:ext uri="{FF2B5EF4-FFF2-40B4-BE49-F238E27FC236}">
                <a16:creationId xmlns:a16="http://schemas.microsoft.com/office/drawing/2014/main" id="{5D857CE6-24EE-48D8-B45A-2DE0386D9B85}"/>
              </a:ext>
            </a:extLst>
          </p:cNvPr>
          <p:cNvSpPr txBox="1"/>
          <p:nvPr/>
        </p:nvSpPr>
        <p:spPr>
          <a:xfrm>
            <a:off x="3354156" y="491628"/>
            <a:ext cx="4572000" cy="646331"/>
          </a:xfrm>
          <a:prstGeom prst="rect">
            <a:avLst/>
          </a:prstGeom>
          <a:noFill/>
        </p:spPr>
        <p:txBody>
          <a:bodyPr wrap="square">
            <a:spAutoFit/>
          </a:bodyPr>
          <a:lstStyle/>
          <a:p>
            <a:r>
              <a:rPr lang="en-US" dirty="0"/>
              <a:t>The listener does not react to the ideas of the speaker but merely listens. </a:t>
            </a:r>
          </a:p>
        </p:txBody>
      </p:sp>
      <p:pic>
        <p:nvPicPr>
          <p:cNvPr id="15" name="Picture 14" descr="FHI360_Logo_NewTag_Horiz_black.png">
            <a:extLst>
              <a:ext uri="{FF2B5EF4-FFF2-40B4-BE49-F238E27FC236}">
                <a16:creationId xmlns:a16="http://schemas.microsoft.com/office/drawing/2014/main" id="{4DC4C861-2353-48F5-94F7-59E57D02B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22" name="Picture 21" descr="NIWL_Wordmark_FullColor_Horizontal_v1.png">
            <a:extLst>
              <a:ext uri="{FF2B5EF4-FFF2-40B4-BE49-F238E27FC236}">
                <a16:creationId xmlns:a16="http://schemas.microsoft.com/office/drawing/2014/main" id="{F85E3865-6270-45BD-9C8F-456432F22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1163465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02E8-16EE-458A-B64D-1168FF3FEBDF}"/>
              </a:ext>
            </a:extLst>
          </p:cNvPr>
          <p:cNvSpPr>
            <a:spLocks noGrp="1"/>
          </p:cNvSpPr>
          <p:nvPr>
            <p:ph type="title"/>
          </p:nvPr>
        </p:nvSpPr>
        <p:spPr>
          <a:xfrm>
            <a:off x="423043" y="526732"/>
            <a:ext cx="3756660" cy="300082"/>
          </a:xfrm>
        </p:spPr>
        <p:txBody>
          <a:bodyPr>
            <a:normAutofit fontScale="90000"/>
          </a:bodyPr>
          <a:lstStyle/>
          <a:p>
            <a:pPr algn="l"/>
            <a:r>
              <a:rPr lang="en-US" sz="2200" b="1" dirty="0">
                <a:solidFill>
                  <a:srgbClr val="4A2256"/>
                </a:solidFill>
              </a:rPr>
              <a:t>Test Yourselves</a:t>
            </a:r>
            <a:endParaRPr lang="en-US" dirty="0"/>
          </a:p>
        </p:txBody>
      </p:sp>
      <p:sp>
        <p:nvSpPr>
          <p:cNvPr id="4" name="Content Placeholder 3">
            <a:extLst>
              <a:ext uri="{FF2B5EF4-FFF2-40B4-BE49-F238E27FC236}">
                <a16:creationId xmlns:a16="http://schemas.microsoft.com/office/drawing/2014/main" id="{24EB43A3-DD5A-4199-AED4-8D109386876F}"/>
              </a:ext>
            </a:extLst>
          </p:cNvPr>
          <p:cNvSpPr>
            <a:spLocks noGrp="1"/>
          </p:cNvSpPr>
          <p:nvPr>
            <p:ph sz="half" idx="2"/>
          </p:nvPr>
        </p:nvSpPr>
        <p:spPr>
          <a:xfrm>
            <a:off x="1524597" y="1231238"/>
            <a:ext cx="2910840" cy="3208019"/>
          </a:xfrm>
        </p:spPr>
        <p:txBody>
          <a:bodyPr>
            <a:normAutofit fontScale="47500" lnSpcReduction="20000"/>
          </a:bodyPr>
          <a:lstStyle/>
          <a:p>
            <a:pPr marL="0" indent="0">
              <a:buNone/>
            </a:pPr>
            <a:r>
              <a:rPr lang="en-US" b="1" dirty="0"/>
              <a:t>Definition</a:t>
            </a:r>
            <a:r>
              <a:rPr lang="en-US" dirty="0"/>
              <a:t>:</a:t>
            </a:r>
          </a:p>
          <a:p>
            <a:pPr marL="0" indent="0">
              <a:buNone/>
            </a:pPr>
            <a:r>
              <a:rPr lang="en-US" dirty="0"/>
              <a:t>The listener is fully engaged and reacts to the ideas the speaker presents.</a:t>
            </a:r>
          </a:p>
          <a:p>
            <a:pPr marL="0" indent="0">
              <a:buNone/>
            </a:pPr>
            <a:endParaRPr lang="en-US" b="1" dirty="0"/>
          </a:p>
          <a:p>
            <a:pPr marL="0" indent="0">
              <a:buNone/>
            </a:pPr>
            <a:r>
              <a:rPr lang="en-US" b="1" dirty="0"/>
              <a:t>Definition:</a:t>
            </a:r>
          </a:p>
          <a:p>
            <a:pPr marL="0" indent="0">
              <a:buNone/>
            </a:pPr>
            <a:r>
              <a:rPr lang="en-US" dirty="0"/>
              <a:t>The listener does not react to the ideas of the speaker but merely listens.</a:t>
            </a:r>
          </a:p>
          <a:p>
            <a:pPr marL="0" indent="0">
              <a:buNone/>
            </a:pPr>
            <a:endParaRPr lang="en-US" b="1" dirty="0"/>
          </a:p>
          <a:p>
            <a:pPr marL="0" indent="0">
              <a:buNone/>
            </a:pPr>
            <a:r>
              <a:rPr lang="en-US" b="1" dirty="0"/>
              <a:t>Communication:</a:t>
            </a:r>
          </a:p>
          <a:p>
            <a:pPr marL="0" indent="0">
              <a:buNone/>
            </a:pPr>
            <a:r>
              <a:rPr lang="en-US" dirty="0"/>
              <a:t>One-way communication.</a:t>
            </a:r>
            <a:endParaRPr lang="en-US" b="1" dirty="0"/>
          </a:p>
          <a:p>
            <a:pPr marL="0" indent="0">
              <a:buNone/>
            </a:pPr>
            <a:endParaRPr lang="en-US" b="1" dirty="0"/>
          </a:p>
          <a:p>
            <a:pPr marL="0" indent="0">
              <a:buNone/>
            </a:pPr>
            <a:r>
              <a:rPr lang="en-US" b="1" dirty="0"/>
              <a:t>Communication:</a:t>
            </a:r>
          </a:p>
          <a:p>
            <a:pPr marL="0" indent="0">
              <a:buNone/>
            </a:pPr>
            <a:r>
              <a:rPr lang="en-US" dirty="0"/>
              <a:t>Two-way communication.</a:t>
            </a:r>
            <a:endParaRPr lang="en-US" b="1" dirty="0"/>
          </a:p>
          <a:p>
            <a:pPr marL="0" indent="0">
              <a:buNone/>
            </a:pPr>
            <a:endParaRPr lang="en-US" b="1" dirty="0"/>
          </a:p>
          <a:p>
            <a:pPr marL="0" indent="0">
              <a:buNone/>
            </a:pPr>
            <a:r>
              <a:rPr lang="en-US" b="1" dirty="0"/>
              <a:t>Effort:</a:t>
            </a:r>
          </a:p>
          <a:p>
            <a:pPr marL="0" indent="0">
              <a:buNone/>
            </a:pPr>
            <a:r>
              <a:rPr lang="en-US" dirty="0"/>
              <a:t>Does not require effort.</a:t>
            </a:r>
          </a:p>
          <a:p>
            <a:pPr marL="0" indent="0">
              <a:buNone/>
            </a:pPr>
            <a:endParaRPr lang="en-US" b="1" dirty="0"/>
          </a:p>
          <a:p>
            <a:pPr marL="0" indent="0">
              <a:buNone/>
            </a:pPr>
            <a:r>
              <a:rPr lang="en-US" b="1" dirty="0"/>
              <a:t>Effort:</a:t>
            </a:r>
          </a:p>
          <a:p>
            <a:pPr marL="0" indent="0">
              <a:buNone/>
            </a:pPr>
            <a:r>
              <a:rPr lang="en-US" dirty="0"/>
              <a:t>Requires effort.</a:t>
            </a:r>
          </a:p>
        </p:txBody>
      </p:sp>
      <p:sp>
        <p:nvSpPr>
          <p:cNvPr id="6" name="Content Placeholder 5">
            <a:extLst>
              <a:ext uri="{FF2B5EF4-FFF2-40B4-BE49-F238E27FC236}">
                <a16:creationId xmlns:a16="http://schemas.microsoft.com/office/drawing/2014/main" id="{29524113-DC9F-4AF1-BCEB-A35E721BB1F2}"/>
              </a:ext>
            </a:extLst>
          </p:cNvPr>
          <p:cNvSpPr>
            <a:spLocks noGrp="1"/>
          </p:cNvSpPr>
          <p:nvPr>
            <p:ph sz="quarter" idx="4"/>
          </p:nvPr>
        </p:nvSpPr>
        <p:spPr>
          <a:xfrm>
            <a:off x="5521387" y="1920463"/>
            <a:ext cx="3480945" cy="3108739"/>
          </a:xfrm>
        </p:spPr>
        <p:txBody>
          <a:bodyPr>
            <a:normAutofit fontScale="47500" lnSpcReduction="20000"/>
          </a:bodyPr>
          <a:lstStyle/>
          <a:p>
            <a:pPr marL="0" indent="0">
              <a:buNone/>
            </a:pPr>
            <a:r>
              <a:rPr lang="en-US" b="1" dirty="0"/>
              <a:t>Reactions of the listener:</a:t>
            </a:r>
          </a:p>
          <a:p>
            <a:pPr marL="0" indent="0">
              <a:buNone/>
            </a:pPr>
            <a:r>
              <a:rPr lang="en-US" dirty="0"/>
              <a:t>The listener reacts using nonverbal cues, comments, and questions.</a:t>
            </a:r>
          </a:p>
          <a:p>
            <a:pPr marL="0" indent="0">
              <a:buNone/>
            </a:pPr>
            <a:endParaRPr lang="en-US" b="1" dirty="0"/>
          </a:p>
          <a:p>
            <a:pPr marL="0" indent="0">
              <a:buNone/>
            </a:pPr>
            <a:r>
              <a:rPr lang="en-US" b="1" dirty="0"/>
              <a:t>Reactions of the listener:</a:t>
            </a:r>
          </a:p>
          <a:p>
            <a:pPr marL="0" indent="0">
              <a:buNone/>
            </a:pPr>
            <a:r>
              <a:rPr lang="en-US" dirty="0"/>
              <a:t>The listener does not react.</a:t>
            </a:r>
            <a:endParaRPr lang="en-US" b="1" dirty="0"/>
          </a:p>
          <a:p>
            <a:pPr marL="0" indent="0">
              <a:buNone/>
            </a:pPr>
            <a:endParaRPr lang="en-US" b="1" dirty="0"/>
          </a:p>
          <a:p>
            <a:pPr marL="0" indent="0">
              <a:buNone/>
            </a:pPr>
            <a:r>
              <a:rPr lang="en-US" b="1" dirty="0"/>
              <a:t>Other actions involved:</a:t>
            </a:r>
          </a:p>
          <a:p>
            <a:pPr marL="0" indent="0">
              <a:buNone/>
            </a:pPr>
            <a:r>
              <a:rPr lang="en-US" dirty="0"/>
              <a:t>The listener analyzes, evaluates, and summarizes.</a:t>
            </a:r>
          </a:p>
          <a:p>
            <a:pPr marL="0" indent="0">
              <a:buNone/>
            </a:pPr>
            <a:endParaRPr lang="en-US" b="1" dirty="0"/>
          </a:p>
          <a:p>
            <a:pPr marL="0" indent="0">
              <a:buNone/>
            </a:pPr>
            <a:r>
              <a:rPr lang="en-US" b="1" dirty="0"/>
              <a:t>Other actions involved:</a:t>
            </a:r>
          </a:p>
          <a:p>
            <a:pPr marL="0" indent="0">
              <a:buNone/>
            </a:pPr>
            <a:r>
              <a:rPr lang="en-US" dirty="0"/>
              <a:t>Simply listens.</a:t>
            </a:r>
          </a:p>
        </p:txBody>
      </p:sp>
      <p:sp>
        <p:nvSpPr>
          <p:cNvPr id="12" name="TextBox 11">
            <a:extLst>
              <a:ext uri="{FF2B5EF4-FFF2-40B4-BE49-F238E27FC236}">
                <a16:creationId xmlns:a16="http://schemas.microsoft.com/office/drawing/2014/main" id="{9522261D-0F0F-49D2-9E41-2D14A559515C}"/>
              </a:ext>
            </a:extLst>
          </p:cNvPr>
          <p:cNvSpPr txBox="1"/>
          <p:nvPr/>
        </p:nvSpPr>
        <p:spPr>
          <a:xfrm>
            <a:off x="325588" y="1231238"/>
            <a:ext cx="1354497" cy="300082"/>
          </a:xfrm>
          <a:prstGeom prst="rect">
            <a:avLst/>
          </a:prstGeom>
          <a:noFill/>
        </p:spPr>
        <p:txBody>
          <a:bodyPr wrap="square" rtlCol="0">
            <a:spAutoFit/>
          </a:bodyPr>
          <a:lstStyle/>
          <a:p>
            <a:r>
              <a:rPr lang="en-US" sz="1350" b="1" dirty="0">
                <a:solidFill>
                  <a:srgbClr val="F37321"/>
                </a:solidFill>
              </a:rPr>
              <a:t>A		P</a:t>
            </a:r>
          </a:p>
        </p:txBody>
      </p:sp>
      <p:sp>
        <p:nvSpPr>
          <p:cNvPr id="14" name="TextBox 13">
            <a:extLst>
              <a:ext uri="{FF2B5EF4-FFF2-40B4-BE49-F238E27FC236}">
                <a16:creationId xmlns:a16="http://schemas.microsoft.com/office/drawing/2014/main" id="{3E97C648-F288-45AA-82CC-9DDCE58FB069}"/>
              </a:ext>
            </a:extLst>
          </p:cNvPr>
          <p:cNvSpPr txBox="1"/>
          <p:nvPr/>
        </p:nvSpPr>
        <p:spPr>
          <a:xfrm>
            <a:off x="304720" y="2496730"/>
            <a:ext cx="1188720" cy="300082"/>
          </a:xfrm>
          <a:prstGeom prst="rect">
            <a:avLst/>
          </a:prstGeom>
          <a:noFill/>
        </p:spPr>
        <p:txBody>
          <a:bodyPr wrap="square" rtlCol="0">
            <a:spAutoFit/>
          </a:bodyPr>
          <a:lstStyle/>
          <a:p>
            <a:r>
              <a:rPr lang="en-US" sz="1350" b="1" dirty="0">
                <a:solidFill>
                  <a:srgbClr val="F37321"/>
                </a:solidFill>
              </a:rPr>
              <a:t>A		P</a:t>
            </a:r>
          </a:p>
        </p:txBody>
      </p:sp>
      <p:sp>
        <p:nvSpPr>
          <p:cNvPr id="16" name="TextBox 15">
            <a:extLst>
              <a:ext uri="{FF2B5EF4-FFF2-40B4-BE49-F238E27FC236}">
                <a16:creationId xmlns:a16="http://schemas.microsoft.com/office/drawing/2014/main" id="{604E5FD4-AD39-4CA0-87E9-AA8DB77A37C6}"/>
              </a:ext>
            </a:extLst>
          </p:cNvPr>
          <p:cNvSpPr txBox="1"/>
          <p:nvPr/>
        </p:nvSpPr>
        <p:spPr>
          <a:xfrm>
            <a:off x="325588" y="2989467"/>
            <a:ext cx="1188720" cy="300082"/>
          </a:xfrm>
          <a:prstGeom prst="rect">
            <a:avLst/>
          </a:prstGeom>
          <a:noFill/>
        </p:spPr>
        <p:txBody>
          <a:bodyPr wrap="square" rtlCol="0">
            <a:spAutoFit/>
          </a:bodyPr>
          <a:lstStyle/>
          <a:p>
            <a:r>
              <a:rPr lang="en-US" sz="1350" b="1" dirty="0">
                <a:solidFill>
                  <a:srgbClr val="F37321"/>
                </a:solidFill>
              </a:rPr>
              <a:t>A		P</a:t>
            </a:r>
          </a:p>
        </p:txBody>
      </p:sp>
      <p:sp>
        <p:nvSpPr>
          <p:cNvPr id="18" name="TextBox 17">
            <a:extLst>
              <a:ext uri="{FF2B5EF4-FFF2-40B4-BE49-F238E27FC236}">
                <a16:creationId xmlns:a16="http://schemas.microsoft.com/office/drawing/2014/main" id="{630E5FA9-A31E-4BCB-B3AA-FE056A504F8A}"/>
              </a:ext>
            </a:extLst>
          </p:cNvPr>
          <p:cNvSpPr txBox="1"/>
          <p:nvPr/>
        </p:nvSpPr>
        <p:spPr>
          <a:xfrm>
            <a:off x="315372" y="3492820"/>
            <a:ext cx="1188720" cy="300082"/>
          </a:xfrm>
          <a:prstGeom prst="rect">
            <a:avLst/>
          </a:prstGeom>
          <a:noFill/>
        </p:spPr>
        <p:txBody>
          <a:bodyPr wrap="square" rtlCol="0">
            <a:spAutoFit/>
          </a:bodyPr>
          <a:lstStyle/>
          <a:p>
            <a:r>
              <a:rPr lang="en-US" sz="1350" b="1" dirty="0">
                <a:solidFill>
                  <a:srgbClr val="F37321"/>
                </a:solidFill>
              </a:rPr>
              <a:t>A		P</a:t>
            </a:r>
          </a:p>
        </p:txBody>
      </p:sp>
      <p:sp>
        <p:nvSpPr>
          <p:cNvPr id="20" name="TextBox 19">
            <a:extLst>
              <a:ext uri="{FF2B5EF4-FFF2-40B4-BE49-F238E27FC236}">
                <a16:creationId xmlns:a16="http://schemas.microsoft.com/office/drawing/2014/main" id="{C3F691F2-9AD5-45B4-92E5-6E164BF5B45D}"/>
              </a:ext>
            </a:extLst>
          </p:cNvPr>
          <p:cNvSpPr txBox="1"/>
          <p:nvPr/>
        </p:nvSpPr>
        <p:spPr>
          <a:xfrm>
            <a:off x="304720" y="4024750"/>
            <a:ext cx="1188720" cy="300082"/>
          </a:xfrm>
          <a:prstGeom prst="rect">
            <a:avLst/>
          </a:prstGeom>
          <a:noFill/>
        </p:spPr>
        <p:txBody>
          <a:bodyPr wrap="square" rtlCol="0">
            <a:spAutoFit/>
          </a:bodyPr>
          <a:lstStyle/>
          <a:p>
            <a:r>
              <a:rPr lang="en-US" sz="1350" b="1" dirty="0">
                <a:solidFill>
                  <a:srgbClr val="F37321"/>
                </a:solidFill>
              </a:rPr>
              <a:t>A		P</a:t>
            </a:r>
          </a:p>
        </p:txBody>
      </p:sp>
      <p:sp>
        <p:nvSpPr>
          <p:cNvPr id="22" name="TextBox 21">
            <a:extLst>
              <a:ext uri="{FF2B5EF4-FFF2-40B4-BE49-F238E27FC236}">
                <a16:creationId xmlns:a16="http://schemas.microsoft.com/office/drawing/2014/main" id="{A0E60D34-91FB-4114-AB38-0F769B465DB7}"/>
              </a:ext>
            </a:extLst>
          </p:cNvPr>
          <p:cNvSpPr txBox="1"/>
          <p:nvPr/>
        </p:nvSpPr>
        <p:spPr>
          <a:xfrm>
            <a:off x="4351020" y="3061703"/>
            <a:ext cx="1188720" cy="300082"/>
          </a:xfrm>
          <a:prstGeom prst="rect">
            <a:avLst/>
          </a:prstGeom>
          <a:noFill/>
        </p:spPr>
        <p:txBody>
          <a:bodyPr wrap="square" rtlCol="0">
            <a:spAutoFit/>
          </a:bodyPr>
          <a:lstStyle/>
          <a:p>
            <a:r>
              <a:rPr lang="en-US" sz="1350" b="1" dirty="0">
                <a:solidFill>
                  <a:srgbClr val="F37321"/>
                </a:solidFill>
              </a:rPr>
              <a:t>A		P</a:t>
            </a:r>
          </a:p>
        </p:txBody>
      </p:sp>
      <p:sp>
        <p:nvSpPr>
          <p:cNvPr id="24" name="TextBox 23">
            <a:extLst>
              <a:ext uri="{FF2B5EF4-FFF2-40B4-BE49-F238E27FC236}">
                <a16:creationId xmlns:a16="http://schemas.microsoft.com/office/drawing/2014/main" id="{3CF7497F-31BA-4510-B219-36A6AA31FC75}"/>
              </a:ext>
            </a:extLst>
          </p:cNvPr>
          <p:cNvSpPr txBox="1"/>
          <p:nvPr/>
        </p:nvSpPr>
        <p:spPr>
          <a:xfrm>
            <a:off x="4332667" y="2535166"/>
            <a:ext cx="1188720" cy="300082"/>
          </a:xfrm>
          <a:prstGeom prst="rect">
            <a:avLst/>
          </a:prstGeom>
          <a:noFill/>
        </p:spPr>
        <p:txBody>
          <a:bodyPr wrap="square" rtlCol="0">
            <a:spAutoFit/>
          </a:bodyPr>
          <a:lstStyle/>
          <a:p>
            <a:r>
              <a:rPr lang="en-US" sz="1350" b="1" dirty="0">
                <a:solidFill>
                  <a:srgbClr val="F37321"/>
                </a:solidFill>
              </a:rPr>
              <a:t>A		P</a:t>
            </a:r>
          </a:p>
        </p:txBody>
      </p:sp>
      <p:sp>
        <p:nvSpPr>
          <p:cNvPr id="26" name="TextBox 25">
            <a:extLst>
              <a:ext uri="{FF2B5EF4-FFF2-40B4-BE49-F238E27FC236}">
                <a16:creationId xmlns:a16="http://schemas.microsoft.com/office/drawing/2014/main" id="{E6FBAF21-958A-42E5-99BA-19F9768D6617}"/>
              </a:ext>
            </a:extLst>
          </p:cNvPr>
          <p:cNvSpPr txBox="1"/>
          <p:nvPr/>
        </p:nvSpPr>
        <p:spPr>
          <a:xfrm>
            <a:off x="4351020" y="3543779"/>
            <a:ext cx="1188720" cy="300082"/>
          </a:xfrm>
          <a:prstGeom prst="rect">
            <a:avLst/>
          </a:prstGeom>
          <a:noFill/>
        </p:spPr>
        <p:txBody>
          <a:bodyPr wrap="square" rtlCol="0">
            <a:spAutoFit/>
          </a:bodyPr>
          <a:lstStyle/>
          <a:p>
            <a:r>
              <a:rPr lang="en-US" sz="1350" b="1" dirty="0">
                <a:solidFill>
                  <a:srgbClr val="F37321"/>
                </a:solidFill>
              </a:rPr>
              <a:t>A		P</a:t>
            </a:r>
          </a:p>
        </p:txBody>
      </p:sp>
      <p:sp>
        <p:nvSpPr>
          <p:cNvPr id="28" name="TextBox 27">
            <a:extLst>
              <a:ext uri="{FF2B5EF4-FFF2-40B4-BE49-F238E27FC236}">
                <a16:creationId xmlns:a16="http://schemas.microsoft.com/office/drawing/2014/main" id="{39FEA720-7D97-4F95-AD8C-0F4B7778E807}"/>
              </a:ext>
            </a:extLst>
          </p:cNvPr>
          <p:cNvSpPr txBox="1"/>
          <p:nvPr/>
        </p:nvSpPr>
        <p:spPr>
          <a:xfrm>
            <a:off x="4351020" y="1900756"/>
            <a:ext cx="1188720" cy="300082"/>
          </a:xfrm>
          <a:prstGeom prst="rect">
            <a:avLst/>
          </a:prstGeom>
          <a:noFill/>
        </p:spPr>
        <p:txBody>
          <a:bodyPr wrap="square" rtlCol="0">
            <a:spAutoFit/>
          </a:bodyPr>
          <a:lstStyle/>
          <a:p>
            <a:r>
              <a:rPr lang="en-US" sz="1350" b="1" dirty="0">
                <a:solidFill>
                  <a:srgbClr val="F37321"/>
                </a:solidFill>
              </a:rPr>
              <a:t>A		P</a:t>
            </a:r>
          </a:p>
        </p:txBody>
      </p:sp>
      <p:sp>
        <p:nvSpPr>
          <p:cNvPr id="30" name="TextBox 29">
            <a:extLst>
              <a:ext uri="{FF2B5EF4-FFF2-40B4-BE49-F238E27FC236}">
                <a16:creationId xmlns:a16="http://schemas.microsoft.com/office/drawing/2014/main" id="{F42A19B7-8926-4793-8F87-FA93234A4951}"/>
              </a:ext>
            </a:extLst>
          </p:cNvPr>
          <p:cNvSpPr txBox="1"/>
          <p:nvPr/>
        </p:nvSpPr>
        <p:spPr>
          <a:xfrm>
            <a:off x="325588" y="1861794"/>
            <a:ext cx="1188720" cy="300082"/>
          </a:xfrm>
          <a:prstGeom prst="rect">
            <a:avLst/>
          </a:prstGeom>
          <a:noFill/>
        </p:spPr>
        <p:txBody>
          <a:bodyPr wrap="square" rtlCol="0">
            <a:spAutoFit/>
          </a:bodyPr>
          <a:lstStyle/>
          <a:p>
            <a:r>
              <a:rPr lang="en-US" sz="1350" b="1" dirty="0">
                <a:solidFill>
                  <a:srgbClr val="F37321"/>
                </a:solidFill>
              </a:rPr>
              <a:t>A		P</a:t>
            </a:r>
          </a:p>
        </p:txBody>
      </p:sp>
      <p:sp>
        <p:nvSpPr>
          <p:cNvPr id="17" name="TextBox 16">
            <a:extLst>
              <a:ext uri="{FF2B5EF4-FFF2-40B4-BE49-F238E27FC236}">
                <a16:creationId xmlns:a16="http://schemas.microsoft.com/office/drawing/2014/main" id="{C4C324B8-6205-4BC3-B92A-0F8070B58BB8}"/>
              </a:ext>
            </a:extLst>
          </p:cNvPr>
          <p:cNvSpPr txBox="1"/>
          <p:nvPr/>
        </p:nvSpPr>
        <p:spPr>
          <a:xfrm>
            <a:off x="423043" y="294212"/>
            <a:ext cx="4572000" cy="261610"/>
          </a:xfrm>
          <a:prstGeom prst="rect">
            <a:avLst/>
          </a:prstGeom>
          <a:noFill/>
        </p:spPr>
        <p:txBody>
          <a:bodyPr wrap="square">
            <a:spAutoFit/>
          </a:bodyPr>
          <a:lstStyle/>
          <a:p>
            <a:pPr>
              <a:spcBef>
                <a:spcPct val="0"/>
              </a:spcBef>
            </a:pPr>
            <a:r>
              <a:rPr lang="en-US" sz="1100" b="1" kern="600" cap="all" spc="200" dirty="0">
                <a:solidFill>
                  <a:srgbClr val="13B5EA"/>
                </a:solidFill>
                <a:latin typeface="Calibri"/>
                <a:ea typeface="+mj-ea"/>
                <a:cs typeface="+mj-cs"/>
              </a:rPr>
              <a:t>Which is active (A)?  Which is passive (P)?</a:t>
            </a:r>
          </a:p>
        </p:txBody>
      </p:sp>
      <p:pic>
        <p:nvPicPr>
          <p:cNvPr id="19" name="Picture Placeholder 13">
            <a:extLst>
              <a:ext uri="{FF2B5EF4-FFF2-40B4-BE49-F238E27FC236}">
                <a16:creationId xmlns:a16="http://schemas.microsoft.com/office/drawing/2014/main" id="{2CE40B95-7D99-49B1-977C-798823B6E0DE}"/>
              </a:ext>
            </a:extLst>
          </p:cNvPr>
          <p:cNvPicPr>
            <a:picLocks noChangeAspect="1"/>
          </p:cNvPicPr>
          <p:nvPr/>
        </p:nvPicPr>
        <p:blipFill>
          <a:blip r:embed="rId3"/>
          <a:stretch>
            <a:fillRect/>
          </a:stretch>
        </p:blipFill>
        <p:spPr>
          <a:xfrm>
            <a:off x="5539740" y="476440"/>
            <a:ext cx="1490036" cy="992834"/>
          </a:xfrm>
          <a:prstGeom prst="rect">
            <a:avLst/>
          </a:prstGeom>
        </p:spPr>
      </p:pic>
      <p:pic>
        <p:nvPicPr>
          <p:cNvPr id="21" name="Picture 20" descr="FHI360_Logo_NewTag_Horiz_black.png">
            <a:extLst>
              <a:ext uri="{FF2B5EF4-FFF2-40B4-BE49-F238E27FC236}">
                <a16:creationId xmlns:a16="http://schemas.microsoft.com/office/drawing/2014/main" id="{28600B3A-9CAF-4FE9-8F92-22EA1BA80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575" y="4510960"/>
            <a:ext cx="862382" cy="384048"/>
          </a:xfrm>
          <a:prstGeom prst="rect">
            <a:avLst/>
          </a:prstGeom>
        </p:spPr>
      </p:pic>
      <p:pic>
        <p:nvPicPr>
          <p:cNvPr id="23" name="Picture 22" descr="NIWL_Wordmark_FullColor_Horizontal_v1.png">
            <a:extLst>
              <a:ext uri="{FF2B5EF4-FFF2-40B4-BE49-F238E27FC236}">
                <a16:creationId xmlns:a16="http://schemas.microsoft.com/office/drawing/2014/main" id="{CE820096-BD1A-4CE0-90BF-F25F3F0C6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043" y="4556680"/>
            <a:ext cx="893225" cy="292608"/>
          </a:xfrm>
          <a:prstGeom prst="rect">
            <a:avLst/>
          </a:prstGeom>
        </p:spPr>
      </p:pic>
    </p:spTree>
    <p:extLst>
      <p:ext uri="{BB962C8B-B14F-4D97-AF65-F5344CB8AC3E}">
        <p14:creationId xmlns:p14="http://schemas.microsoft.com/office/powerpoint/2010/main" val="1198433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0"/>
            <a:ext cx="9144000" cy="5143500"/>
          </a:xfrm>
          <a:prstGeom prst="rect">
            <a:avLst/>
          </a:prstGeom>
          <a:solidFill>
            <a:srgbClr val="340C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350451" y="1294423"/>
            <a:ext cx="2469497" cy="669338"/>
          </a:xfrm>
        </p:spPr>
        <p:txBody>
          <a:bodyPr>
            <a:normAutofit fontScale="90000"/>
          </a:bodyPr>
          <a:lstStyle/>
          <a:p>
            <a:r>
              <a:rPr lang="en-US" dirty="0">
                <a:solidFill>
                  <a:schemeClr val="bg1"/>
                </a:solidFill>
              </a:rPr>
              <a:t>Differences Between Active &amp; Passive Listening</a:t>
            </a:r>
          </a:p>
        </p:txBody>
      </p:sp>
      <p:sp>
        <p:nvSpPr>
          <p:cNvPr id="4" name="Title 1"/>
          <p:cNvSpPr txBox="1">
            <a:spLocks/>
          </p:cNvSpPr>
          <p:nvPr/>
        </p:nvSpPr>
        <p:spPr>
          <a:xfrm>
            <a:off x="350451" y="933096"/>
            <a:ext cx="2469497" cy="27979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000" b="1" kern="1200">
                <a:solidFill>
                  <a:srgbClr val="4A2256"/>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100" b="1" i="0" u="none" strike="noStrike" kern="600" cap="all" spc="200" normalizeH="0" baseline="0" noProof="0" dirty="0">
                <a:ln>
                  <a:noFill/>
                </a:ln>
                <a:solidFill>
                  <a:srgbClr val="13B5EA"/>
                </a:solidFill>
                <a:effectLst/>
                <a:uLnTx/>
                <a:uFillTx/>
                <a:latin typeface="Calibri"/>
                <a:ea typeface="+mj-ea"/>
                <a:cs typeface="+mj-cs"/>
              </a:rPr>
              <a:t>Comparisons</a:t>
            </a:r>
          </a:p>
        </p:txBody>
      </p:sp>
      <p:sp>
        <p:nvSpPr>
          <p:cNvPr id="32" name="Content Placeholder 2"/>
          <p:cNvSpPr txBox="1">
            <a:spLocks/>
          </p:cNvSpPr>
          <p:nvPr/>
        </p:nvSpPr>
        <p:spPr>
          <a:xfrm>
            <a:off x="2811438" y="1299167"/>
            <a:ext cx="1693369" cy="95407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Calibri"/>
                <a:ea typeface="+mn-ea"/>
                <a:cs typeface="+mn-cs"/>
              </a:rPr>
              <a:t>The listener is fully engaged and reacts to the ideas the speaker presents. </a:t>
            </a:r>
          </a:p>
        </p:txBody>
      </p:sp>
      <p:sp>
        <p:nvSpPr>
          <p:cNvPr id="33" name="Content Placeholder 2"/>
          <p:cNvSpPr txBox="1">
            <a:spLocks/>
          </p:cNvSpPr>
          <p:nvPr/>
        </p:nvSpPr>
        <p:spPr>
          <a:xfrm>
            <a:off x="2810648" y="1034544"/>
            <a:ext cx="1536006" cy="646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b="1" i="0" u="none" strike="noStrike" kern="1200" cap="all" spc="0" normalizeH="0" baseline="0" noProof="0" dirty="0">
                <a:ln>
                  <a:noFill/>
                </a:ln>
                <a:solidFill>
                  <a:srgbClr val="13B5EA"/>
                </a:solidFill>
                <a:effectLst/>
                <a:uLnTx/>
                <a:uFillTx/>
                <a:latin typeface="Calibri Light"/>
                <a:ea typeface="+mn-ea"/>
                <a:cs typeface="Calibri Light"/>
              </a:rPr>
              <a:t>Definition</a:t>
            </a:r>
            <a:endParaRPr kumimoji="0" lang="en-US" b="1"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3" name="Content Placeholder 2"/>
          <p:cNvSpPr txBox="1">
            <a:spLocks/>
          </p:cNvSpPr>
          <p:nvPr/>
        </p:nvSpPr>
        <p:spPr>
          <a:xfrm>
            <a:off x="2811438" y="2222290"/>
            <a:ext cx="1693369" cy="37298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Calibri"/>
                <a:ea typeface="+mn-ea"/>
                <a:cs typeface="+mn-cs"/>
              </a:rPr>
              <a:t>Two-way communication.</a:t>
            </a:r>
          </a:p>
        </p:txBody>
      </p:sp>
      <p:sp>
        <p:nvSpPr>
          <p:cNvPr id="14" name="Content Placeholder 2"/>
          <p:cNvSpPr txBox="1">
            <a:spLocks/>
          </p:cNvSpPr>
          <p:nvPr/>
        </p:nvSpPr>
        <p:spPr>
          <a:xfrm>
            <a:off x="2820137" y="2000405"/>
            <a:ext cx="1536006" cy="646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b="1" i="0" u="none" strike="noStrike" kern="1200" cap="all" spc="0" normalizeH="0" baseline="0" noProof="0" dirty="0">
                <a:ln>
                  <a:noFill/>
                </a:ln>
                <a:solidFill>
                  <a:srgbClr val="13B5EA"/>
                </a:solidFill>
                <a:effectLst/>
                <a:uLnTx/>
                <a:uFillTx/>
                <a:latin typeface="Calibri Light"/>
                <a:ea typeface="+mn-ea"/>
                <a:cs typeface="Calibri Light"/>
              </a:rPr>
              <a:t>Communication</a:t>
            </a:r>
            <a:endParaRPr kumimoji="0" lang="en-US" b="1"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15" name="Content Placeholder 2"/>
          <p:cNvSpPr txBox="1">
            <a:spLocks/>
          </p:cNvSpPr>
          <p:nvPr/>
        </p:nvSpPr>
        <p:spPr>
          <a:xfrm>
            <a:off x="2816446" y="3057147"/>
            <a:ext cx="1693369" cy="646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Calibri"/>
                <a:ea typeface="+mn-ea"/>
                <a:cs typeface="+mn-cs"/>
              </a:rPr>
              <a:t>The listener reacts using nonverbal cues, comments, and questions. </a:t>
            </a:r>
          </a:p>
        </p:txBody>
      </p:sp>
      <p:sp>
        <p:nvSpPr>
          <p:cNvPr id="16" name="Content Placeholder 2"/>
          <p:cNvSpPr txBox="1">
            <a:spLocks/>
          </p:cNvSpPr>
          <p:nvPr/>
        </p:nvSpPr>
        <p:spPr>
          <a:xfrm>
            <a:off x="2821507" y="2566779"/>
            <a:ext cx="1536006" cy="646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b="1" i="0" u="none" strike="noStrike" kern="1200" cap="all" spc="0" normalizeH="0" baseline="0" noProof="0" dirty="0">
                <a:ln>
                  <a:noFill/>
                </a:ln>
                <a:solidFill>
                  <a:srgbClr val="13B5EA"/>
                </a:solidFill>
                <a:effectLst/>
                <a:uLnTx/>
                <a:uFillTx/>
                <a:latin typeface="Calibri Light"/>
                <a:ea typeface="+mn-ea"/>
                <a:cs typeface="Calibri Light"/>
              </a:rPr>
              <a:t>Reactions </a:t>
            </a:r>
            <a:r>
              <a:rPr lang="en-US" b="1" cap="all" dirty="0">
                <a:solidFill>
                  <a:srgbClr val="13B5EA"/>
                </a:solidFill>
                <a:latin typeface="Calibri Light"/>
                <a:cs typeface="Calibri Light"/>
              </a:rPr>
              <a:t>of the listener</a:t>
            </a:r>
            <a:endParaRPr kumimoji="0" lang="en-US" b="1"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21" name="Content Placeholder 2"/>
          <p:cNvSpPr txBox="1">
            <a:spLocks/>
          </p:cNvSpPr>
          <p:nvPr/>
        </p:nvSpPr>
        <p:spPr>
          <a:xfrm>
            <a:off x="2810648" y="3886122"/>
            <a:ext cx="1693369" cy="27392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Calibri"/>
                <a:ea typeface="+mn-ea"/>
                <a:cs typeface="+mn-cs"/>
              </a:rPr>
              <a:t>Requires effort.</a:t>
            </a:r>
          </a:p>
        </p:txBody>
      </p:sp>
      <p:sp>
        <p:nvSpPr>
          <p:cNvPr id="22" name="Content Placeholder 2"/>
          <p:cNvSpPr txBox="1">
            <a:spLocks/>
          </p:cNvSpPr>
          <p:nvPr/>
        </p:nvSpPr>
        <p:spPr>
          <a:xfrm>
            <a:off x="2810648" y="3658966"/>
            <a:ext cx="1536006" cy="646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b="1" i="0" u="none" strike="noStrike" kern="1200" cap="all" spc="0" normalizeH="0" baseline="0" noProof="0" dirty="0">
                <a:ln>
                  <a:noFill/>
                </a:ln>
                <a:solidFill>
                  <a:srgbClr val="13B5EA"/>
                </a:solidFill>
                <a:effectLst/>
                <a:uLnTx/>
                <a:uFillTx/>
                <a:latin typeface="Calibri Light"/>
                <a:ea typeface="+mn-ea"/>
                <a:cs typeface="Calibri Light"/>
              </a:rPr>
              <a:t>Effort</a:t>
            </a:r>
            <a:endParaRPr kumimoji="0" lang="en-US" b="1" i="0" u="none" strike="noStrike" kern="1200" cap="none" spc="0" normalizeH="0" baseline="0" noProof="0" dirty="0">
              <a:ln>
                <a:noFill/>
              </a:ln>
              <a:solidFill>
                <a:srgbClr val="13B5EA"/>
              </a:solidFill>
              <a:effectLst/>
              <a:uLnTx/>
              <a:uFillTx/>
              <a:latin typeface="Calibri Light"/>
              <a:ea typeface="+mn-ea"/>
              <a:cs typeface="Calibri Light"/>
            </a:endParaRPr>
          </a:p>
        </p:txBody>
      </p:sp>
      <p:sp>
        <p:nvSpPr>
          <p:cNvPr id="27" name="Content Placeholder 2"/>
          <p:cNvSpPr txBox="1">
            <a:spLocks/>
          </p:cNvSpPr>
          <p:nvPr/>
        </p:nvSpPr>
        <p:spPr>
          <a:xfrm>
            <a:off x="2821507" y="4595947"/>
            <a:ext cx="1693369" cy="47904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Calibri"/>
                <a:ea typeface="+mn-ea"/>
                <a:cs typeface="+mn-cs"/>
              </a:rPr>
              <a:t>The listener analyzes, evaluates, and summarizes.</a:t>
            </a:r>
          </a:p>
        </p:txBody>
      </p:sp>
      <p:sp>
        <p:nvSpPr>
          <p:cNvPr id="28" name="Content Placeholder 2"/>
          <p:cNvSpPr txBox="1">
            <a:spLocks/>
          </p:cNvSpPr>
          <p:nvPr/>
        </p:nvSpPr>
        <p:spPr>
          <a:xfrm>
            <a:off x="2810648" y="4150694"/>
            <a:ext cx="1536006" cy="6469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2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b="1" i="0" u="none" strike="noStrike" kern="1200" cap="all" spc="0" normalizeH="0" baseline="0" noProof="0" dirty="0">
                <a:ln>
                  <a:noFill/>
                </a:ln>
                <a:solidFill>
                  <a:srgbClr val="13B5EA"/>
                </a:solidFill>
                <a:effectLst/>
                <a:uLnTx/>
                <a:uFillTx/>
                <a:latin typeface="Calibri Light"/>
                <a:ea typeface="+mn-ea"/>
                <a:cs typeface="Calibri Light"/>
              </a:rPr>
              <a:t>Other Actions Involved</a:t>
            </a:r>
            <a:endParaRPr kumimoji="0" lang="en-US" b="1" i="0" u="none" strike="noStrike" kern="1200" cap="none" spc="0" normalizeH="0" baseline="0" noProof="0" dirty="0">
              <a:ln>
                <a:noFill/>
              </a:ln>
              <a:solidFill>
                <a:srgbClr val="13B5EA"/>
              </a:solidFill>
              <a:effectLst/>
              <a:uLnTx/>
              <a:uFillTx/>
              <a:latin typeface="Calibri Light"/>
              <a:ea typeface="+mn-ea"/>
              <a:cs typeface="Calibri Light"/>
            </a:endParaRPr>
          </a:p>
        </p:txBody>
      </p:sp>
      <p:pic>
        <p:nvPicPr>
          <p:cNvPr id="5" name="Picture 4">
            <a:extLst>
              <a:ext uri="{FF2B5EF4-FFF2-40B4-BE49-F238E27FC236}">
                <a16:creationId xmlns:a16="http://schemas.microsoft.com/office/drawing/2014/main" id="{AD979CF9-4ACD-46D7-B996-4A791DC9E9F8}"/>
              </a:ext>
            </a:extLst>
          </p:cNvPr>
          <p:cNvPicPr>
            <a:picLocks noChangeAspect="1"/>
          </p:cNvPicPr>
          <p:nvPr/>
        </p:nvPicPr>
        <p:blipFill>
          <a:blip r:embed="rId2"/>
          <a:stretch>
            <a:fillRect/>
          </a:stretch>
        </p:blipFill>
        <p:spPr>
          <a:xfrm>
            <a:off x="5539740" y="0"/>
            <a:ext cx="3602906" cy="5143500"/>
          </a:xfrm>
          <a:prstGeom prst="rect">
            <a:avLst/>
          </a:prstGeom>
        </p:spPr>
      </p:pic>
      <p:sp>
        <p:nvSpPr>
          <p:cNvPr id="29" name="TextBox 28">
            <a:extLst>
              <a:ext uri="{FF2B5EF4-FFF2-40B4-BE49-F238E27FC236}">
                <a16:creationId xmlns:a16="http://schemas.microsoft.com/office/drawing/2014/main" id="{ADAD15BA-3724-4F62-84AF-9CDA945B571C}"/>
              </a:ext>
            </a:extLst>
          </p:cNvPr>
          <p:cNvSpPr txBox="1"/>
          <p:nvPr/>
        </p:nvSpPr>
        <p:spPr>
          <a:xfrm>
            <a:off x="2810648" y="595414"/>
            <a:ext cx="2500489" cy="369332"/>
          </a:xfrm>
          <a:prstGeom prst="rect">
            <a:avLst/>
          </a:prstGeom>
          <a:noFill/>
        </p:spPr>
        <p:txBody>
          <a:bodyPr wrap="square">
            <a:spAutoFit/>
          </a:bodyPr>
          <a:lstStyle/>
          <a:p>
            <a:r>
              <a:rPr lang="en-US" sz="1800" b="1" dirty="0">
                <a:solidFill>
                  <a:srgbClr val="F37321"/>
                </a:solidFill>
              </a:rPr>
              <a:t>Active Listening</a:t>
            </a:r>
            <a:endParaRPr lang="en-US" dirty="0">
              <a:solidFill>
                <a:srgbClr val="F37321"/>
              </a:solidFill>
            </a:endParaRPr>
          </a:p>
        </p:txBody>
      </p:sp>
      <p:sp>
        <p:nvSpPr>
          <p:cNvPr id="30" name="TextBox 29">
            <a:extLst>
              <a:ext uri="{FF2B5EF4-FFF2-40B4-BE49-F238E27FC236}">
                <a16:creationId xmlns:a16="http://schemas.microsoft.com/office/drawing/2014/main" id="{E6A90D7F-AFAF-4997-A7AF-B35377128B53}"/>
              </a:ext>
            </a:extLst>
          </p:cNvPr>
          <p:cNvSpPr txBox="1"/>
          <p:nvPr/>
        </p:nvSpPr>
        <p:spPr>
          <a:xfrm>
            <a:off x="5835416" y="597200"/>
            <a:ext cx="2714625" cy="369332"/>
          </a:xfrm>
          <a:prstGeom prst="rect">
            <a:avLst/>
          </a:prstGeom>
          <a:noFill/>
        </p:spPr>
        <p:txBody>
          <a:bodyPr wrap="square">
            <a:spAutoFit/>
          </a:bodyPr>
          <a:lstStyle/>
          <a:p>
            <a:r>
              <a:rPr lang="en-US" sz="1800" b="1" dirty="0">
                <a:solidFill>
                  <a:schemeClr val="bg1"/>
                </a:solidFill>
              </a:rPr>
              <a:t>Passive Listening</a:t>
            </a:r>
            <a:endParaRPr lang="en-US" dirty="0">
              <a:solidFill>
                <a:schemeClr val="bg1"/>
              </a:solidFill>
            </a:endParaRPr>
          </a:p>
        </p:txBody>
      </p:sp>
      <p:sp>
        <p:nvSpPr>
          <p:cNvPr id="34" name="TextBox 33">
            <a:extLst>
              <a:ext uri="{FF2B5EF4-FFF2-40B4-BE49-F238E27FC236}">
                <a16:creationId xmlns:a16="http://schemas.microsoft.com/office/drawing/2014/main" id="{F8097232-F59F-4522-9EBF-0B52F2E54B8E}"/>
              </a:ext>
            </a:extLst>
          </p:cNvPr>
          <p:cNvSpPr txBox="1"/>
          <p:nvPr/>
        </p:nvSpPr>
        <p:spPr>
          <a:xfrm>
            <a:off x="5835416" y="1034544"/>
            <a:ext cx="1411605"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1400" b="1" i="0" u="none" strike="noStrike" kern="1200" cap="all" spc="0" normalizeH="0" baseline="0" noProof="0" dirty="0">
                <a:ln>
                  <a:noFill/>
                </a:ln>
                <a:solidFill>
                  <a:srgbClr val="4A2256"/>
                </a:solidFill>
                <a:effectLst/>
                <a:uLnTx/>
                <a:uFillTx/>
                <a:latin typeface="Calibri Light"/>
                <a:ea typeface="+mn-ea"/>
                <a:cs typeface="Calibri Light"/>
              </a:rPr>
              <a:t>Definition</a:t>
            </a:r>
            <a:endParaRPr kumimoji="0" lang="en-US" sz="1400" b="1" i="0" u="none" strike="noStrike" kern="1200" cap="none" spc="0" normalizeH="0" baseline="0" noProof="0" dirty="0">
              <a:ln>
                <a:noFill/>
              </a:ln>
              <a:solidFill>
                <a:srgbClr val="4A2256"/>
              </a:solidFill>
              <a:effectLst/>
              <a:uLnTx/>
              <a:uFillTx/>
              <a:latin typeface="Calibri Light"/>
              <a:ea typeface="+mn-ea"/>
              <a:cs typeface="Calibri Light"/>
            </a:endParaRPr>
          </a:p>
        </p:txBody>
      </p:sp>
      <p:sp>
        <p:nvSpPr>
          <p:cNvPr id="35" name="TextBox 34">
            <a:extLst>
              <a:ext uri="{FF2B5EF4-FFF2-40B4-BE49-F238E27FC236}">
                <a16:creationId xmlns:a16="http://schemas.microsoft.com/office/drawing/2014/main" id="{EEEA54A7-1807-4293-8BCD-7CE51D354B76}"/>
              </a:ext>
            </a:extLst>
          </p:cNvPr>
          <p:cNvSpPr txBox="1"/>
          <p:nvPr/>
        </p:nvSpPr>
        <p:spPr>
          <a:xfrm>
            <a:off x="5835416" y="1286429"/>
            <a:ext cx="1921744" cy="619913"/>
          </a:xfrm>
          <a:prstGeom prst="rect">
            <a:avLst/>
          </a:prstGeom>
          <a:noFill/>
        </p:spPr>
        <p:txBody>
          <a:bodyPr wrap="square">
            <a:spAutoFit/>
          </a:body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Calibri"/>
                <a:ea typeface="+mn-ea"/>
                <a:cs typeface="+mn-cs"/>
              </a:rPr>
              <a:t>The listener </a:t>
            </a:r>
            <a:r>
              <a:rPr lang="en-US" sz="1000" dirty="0">
                <a:solidFill>
                  <a:srgbClr val="FFFFFF"/>
                </a:solidFill>
                <a:latin typeface="Calibri"/>
              </a:rPr>
              <a:t>does not react to the ideas of the speaker but merely listens.</a:t>
            </a:r>
            <a:endParaRPr kumimoji="0" lang="en-US" sz="10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94F89794-68EB-440F-AC9C-A19F8D54AE31}"/>
              </a:ext>
            </a:extLst>
          </p:cNvPr>
          <p:cNvSpPr txBox="1"/>
          <p:nvPr/>
        </p:nvSpPr>
        <p:spPr>
          <a:xfrm>
            <a:off x="5839889" y="2016107"/>
            <a:ext cx="169336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1400" b="1" i="0" u="none" strike="noStrike" kern="1200" cap="all" spc="0" normalizeH="0" baseline="0" noProof="0" dirty="0">
                <a:ln>
                  <a:noFill/>
                </a:ln>
                <a:solidFill>
                  <a:srgbClr val="4A2256"/>
                </a:solidFill>
                <a:effectLst/>
                <a:uLnTx/>
                <a:uFillTx/>
                <a:latin typeface="Calibri Light"/>
                <a:ea typeface="+mn-ea"/>
                <a:cs typeface="Calibri Light"/>
              </a:rPr>
              <a:t>Communication</a:t>
            </a:r>
            <a:endParaRPr kumimoji="0" lang="en-US" sz="1400" b="1" i="0" u="none" strike="noStrike" kern="1200" cap="none" spc="0" normalizeH="0" baseline="0" noProof="0" dirty="0">
              <a:ln>
                <a:noFill/>
              </a:ln>
              <a:solidFill>
                <a:srgbClr val="4A2256"/>
              </a:solidFill>
              <a:effectLst/>
              <a:uLnTx/>
              <a:uFillTx/>
              <a:latin typeface="Calibri Light"/>
              <a:ea typeface="+mn-ea"/>
              <a:cs typeface="Calibri Light"/>
            </a:endParaRPr>
          </a:p>
        </p:txBody>
      </p:sp>
      <p:sp>
        <p:nvSpPr>
          <p:cNvPr id="37" name="TextBox 36">
            <a:extLst>
              <a:ext uri="{FF2B5EF4-FFF2-40B4-BE49-F238E27FC236}">
                <a16:creationId xmlns:a16="http://schemas.microsoft.com/office/drawing/2014/main" id="{016FE473-C4F6-4CB9-9116-BE462C474E80}"/>
              </a:ext>
            </a:extLst>
          </p:cNvPr>
          <p:cNvSpPr txBox="1"/>
          <p:nvPr/>
        </p:nvSpPr>
        <p:spPr>
          <a:xfrm>
            <a:off x="5835416" y="2566779"/>
            <a:ext cx="1411605"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1400" b="1" i="0" u="none" strike="noStrike" kern="1200" cap="all" spc="0" normalizeH="0" baseline="0" noProof="0" dirty="0">
                <a:ln>
                  <a:noFill/>
                </a:ln>
                <a:solidFill>
                  <a:srgbClr val="4A2256"/>
                </a:solidFill>
                <a:effectLst/>
                <a:uLnTx/>
                <a:uFillTx/>
                <a:latin typeface="Calibri Light"/>
                <a:ea typeface="+mn-ea"/>
                <a:cs typeface="Calibri Light"/>
              </a:rPr>
              <a:t>Reactions </a:t>
            </a:r>
            <a:r>
              <a:rPr lang="en-US" sz="1400" b="1" cap="all" dirty="0">
                <a:solidFill>
                  <a:srgbClr val="4A2256"/>
                </a:solidFill>
                <a:latin typeface="Calibri Light"/>
                <a:cs typeface="Calibri Light"/>
              </a:rPr>
              <a:t>of the listener</a:t>
            </a:r>
            <a:endParaRPr kumimoji="0" lang="en-US" sz="1400" b="1" i="0" u="none" strike="noStrike" kern="1200" cap="none" spc="0" normalizeH="0" baseline="0" noProof="0" dirty="0">
              <a:ln>
                <a:noFill/>
              </a:ln>
              <a:solidFill>
                <a:srgbClr val="4A2256"/>
              </a:solidFill>
              <a:effectLst/>
              <a:uLnTx/>
              <a:uFillTx/>
              <a:latin typeface="Calibri Light"/>
              <a:ea typeface="+mn-ea"/>
              <a:cs typeface="Calibri Light"/>
            </a:endParaRPr>
          </a:p>
        </p:txBody>
      </p:sp>
      <p:sp>
        <p:nvSpPr>
          <p:cNvPr id="38" name="TextBox 37">
            <a:extLst>
              <a:ext uri="{FF2B5EF4-FFF2-40B4-BE49-F238E27FC236}">
                <a16:creationId xmlns:a16="http://schemas.microsoft.com/office/drawing/2014/main" id="{30FE819D-DDC5-469F-9590-7BECF660B336}"/>
              </a:ext>
            </a:extLst>
          </p:cNvPr>
          <p:cNvSpPr txBox="1"/>
          <p:nvPr/>
        </p:nvSpPr>
        <p:spPr>
          <a:xfrm>
            <a:off x="5841106" y="2207121"/>
            <a:ext cx="2058178" cy="262508"/>
          </a:xfrm>
          <a:prstGeom prst="rect">
            <a:avLst/>
          </a:prstGeom>
          <a:noFill/>
        </p:spPr>
        <p:txBody>
          <a:bodyPr wrap="square">
            <a:spAutoFit/>
          </a:body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Calibri"/>
                <a:ea typeface="+mn-ea"/>
                <a:cs typeface="+mn-cs"/>
              </a:rPr>
              <a:t>One-way communication.</a:t>
            </a:r>
          </a:p>
        </p:txBody>
      </p:sp>
      <p:sp>
        <p:nvSpPr>
          <p:cNvPr id="40" name="TextBox 39">
            <a:extLst>
              <a:ext uri="{FF2B5EF4-FFF2-40B4-BE49-F238E27FC236}">
                <a16:creationId xmlns:a16="http://schemas.microsoft.com/office/drawing/2014/main" id="{E4120018-7109-475D-B180-54A857DE79C7}"/>
              </a:ext>
            </a:extLst>
          </p:cNvPr>
          <p:cNvSpPr txBox="1"/>
          <p:nvPr/>
        </p:nvSpPr>
        <p:spPr>
          <a:xfrm>
            <a:off x="5841106" y="3039053"/>
            <a:ext cx="1693369" cy="260841"/>
          </a:xfrm>
          <a:prstGeom prst="rect">
            <a:avLst/>
          </a:prstGeom>
          <a:noFill/>
        </p:spPr>
        <p:txBody>
          <a:bodyPr wrap="square">
            <a:spAutoFit/>
          </a:body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Calibri"/>
                <a:ea typeface="+mn-ea"/>
                <a:cs typeface="+mn-cs"/>
              </a:rPr>
              <a:t>The listener does not react. </a:t>
            </a:r>
          </a:p>
        </p:txBody>
      </p:sp>
      <p:sp>
        <p:nvSpPr>
          <p:cNvPr id="42" name="TextBox 41">
            <a:extLst>
              <a:ext uri="{FF2B5EF4-FFF2-40B4-BE49-F238E27FC236}">
                <a16:creationId xmlns:a16="http://schemas.microsoft.com/office/drawing/2014/main" id="{4BD0D47F-0316-4F49-99B2-414DED2DF0EC}"/>
              </a:ext>
            </a:extLst>
          </p:cNvPr>
          <p:cNvSpPr txBox="1"/>
          <p:nvPr/>
        </p:nvSpPr>
        <p:spPr>
          <a:xfrm>
            <a:off x="5841106" y="3869318"/>
            <a:ext cx="1536006" cy="260841"/>
          </a:xfrm>
          <a:prstGeom prst="rect">
            <a:avLst/>
          </a:prstGeom>
          <a:noFill/>
        </p:spPr>
        <p:txBody>
          <a:bodyPr wrap="square">
            <a:spAutoFit/>
          </a:body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Calibri"/>
                <a:ea typeface="+mn-ea"/>
                <a:cs typeface="+mn-cs"/>
              </a:rPr>
              <a:t>Does not require effort. </a:t>
            </a:r>
          </a:p>
        </p:txBody>
      </p:sp>
      <p:sp>
        <p:nvSpPr>
          <p:cNvPr id="44" name="TextBox 43">
            <a:extLst>
              <a:ext uri="{FF2B5EF4-FFF2-40B4-BE49-F238E27FC236}">
                <a16:creationId xmlns:a16="http://schemas.microsoft.com/office/drawing/2014/main" id="{2CEC6292-48B5-4BE4-8559-FF94D0302BCB}"/>
              </a:ext>
            </a:extLst>
          </p:cNvPr>
          <p:cNvSpPr txBox="1"/>
          <p:nvPr/>
        </p:nvSpPr>
        <p:spPr>
          <a:xfrm>
            <a:off x="5841106" y="3578345"/>
            <a:ext cx="1038225"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1400" b="1" i="0" u="none" strike="noStrike" kern="1200" cap="all" spc="0" normalizeH="0" baseline="0" noProof="0" dirty="0">
                <a:ln>
                  <a:noFill/>
                </a:ln>
                <a:solidFill>
                  <a:srgbClr val="4A2256"/>
                </a:solidFill>
                <a:effectLst/>
                <a:uLnTx/>
                <a:uFillTx/>
                <a:latin typeface="Calibri Light"/>
                <a:ea typeface="+mn-ea"/>
                <a:cs typeface="Calibri Light"/>
              </a:rPr>
              <a:t>Effort</a:t>
            </a:r>
            <a:endParaRPr kumimoji="0" lang="en-US" sz="1400" b="1" i="0" u="none" strike="noStrike" kern="1200" cap="none" spc="0" normalizeH="0" baseline="0" noProof="0" dirty="0">
              <a:ln>
                <a:noFill/>
              </a:ln>
              <a:solidFill>
                <a:srgbClr val="4A2256"/>
              </a:solidFill>
              <a:effectLst/>
              <a:uLnTx/>
              <a:uFillTx/>
              <a:latin typeface="Calibri Light"/>
              <a:ea typeface="+mn-ea"/>
              <a:cs typeface="Calibri Light"/>
            </a:endParaRPr>
          </a:p>
        </p:txBody>
      </p:sp>
      <p:sp>
        <p:nvSpPr>
          <p:cNvPr id="46" name="TextBox 45">
            <a:extLst>
              <a:ext uri="{FF2B5EF4-FFF2-40B4-BE49-F238E27FC236}">
                <a16:creationId xmlns:a16="http://schemas.microsoft.com/office/drawing/2014/main" id="{AD4C65FF-B6A9-497C-ADF1-409156A4226D}"/>
              </a:ext>
            </a:extLst>
          </p:cNvPr>
          <p:cNvSpPr txBox="1"/>
          <p:nvPr/>
        </p:nvSpPr>
        <p:spPr>
          <a:xfrm>
            <a:off x="5841106" y="4150694"/>
            <a:ext cx="1693369"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1800"/>
              </a:spcAft>
              <a:buClrTx/>
              <a:buSzTx/>
              <a:buFont typeface="Arial"/>
              <a:buNone/>
              <a:tabLst/>
              <a:defRPr/>
            </a:pPr>
            <a:r>
              <a:rPr kumimoji="0" lang="en-US" sz="1200" b="1" i="0" u="none" strike="noStrike" kern="1200" cap="all" spc="0" normalizeH="0" baseline="0" noProof="0" dirty="0">
                <a:ln>
                  <a:noFill/>
                </a:ln>
                <a:solidFill>
                  <a:srgbClr val="4A2256"/>
                </a:solidFill>
                <a:effectLst/>
                <a:uLnTx/>
                <a:uFillTx/>
                <a:latin typeface="Calibri Light"/>
                <a:ea typeface="+mn-ea"/>
                <a:cs typeface="Calibri Light"/>
              </a:rPr>
              <a:t>Other actions involved</a:t>
            </a:r>
            <a:endParaRPr kumimoji="0" lang="en-US" sz="1200" b="1" i="0" u="none" strike="noStrike" kern="1200" cap="none" spc="0" normalizeH="0" baseline="0" noProof="0" dirty="0">
              <a:ln>
                <a:noFill/>
              </a:ln>
              <a:solidFill>
                <a:srgbClr val="4A2256"/>
              </a:solidFill>
              <a:effectLst/>
              <a:uLnTx/>
              <a:uFillTx/>
              <a:latin typeface="Calibri Light"/>
              <a:ea typeface="+mn-ea"/>
              <a:cs typeface="Calibri Light"/>
            </a:endParaRPr>
          </a:p>
        </p:txBody>
      </p:sp>
      <p:sp>
        <p:nvSpPr>
          <p:cNvPr id="48" name="TextBox 47">
            <a:extLst>
              <a:ext uri="{FF2B5EF4-FFF2-40B4-BE49-F238E27FC236}">
                <a16:creationId xmlns:a16="http://schemas.microsoft.com/office/drawing/2014/main" id="{678E2E80-304E-47AD-9812-3B42B4AA19D7}"/>
              </a:ext>
            </a:extLst>
          </p:cNvPr>
          <p:cNvSpPr txBox="1"/>
          <p:nvPr/>
        </p:nvSpPr>
        <p:spPr>
          <a:xfrm>
            <a:off x="5841106" y="4546300"/>
            <a:ext cx="1076325" cy="262508"/>
          </a:xfrm>
          <a:prstGeom prst="rect">
            <a:avLst/>
          </a:prstGeom>
          <a:noFill/>
        </p:spPr>
        <p:txBody>
          <a:bodyPr wrap="square">
            <a:spAutoFit/>
          </a:bodyPr>
          <a:lstStyle/>
          <a:p>
            <a:pPr marL="0" marR="0" lvl="0" indent="0" algn="l" defTabSz="457200" rtl="0" eaLnBrk="1" fontAlgn="auto" latinLnBrk="0" hangingPunct="1">
              <a:lnSpc>
                <a:spcPts val="1400"/>
              </a:lnSpc>
              <a:spcBef>
                <a:spcPts val="0"/>
              </a:spcBef>
              <a:spcAft>
                <a:spcPts val="1800"/>
              </a:spcAft>
              <a:buClrTx/>
              <a:buSzTx/>
              <a:buFont typeface="Arial"/>
              <a:buNone/>
              <a:tabLst/>
              <a:defRPr/>
            </a:pPr>
            <a:r>
              <a:rPr kumimoji="0" lang="en-US" sz="1000" b="0" i="0" u="none" strike="noStrike" kern="1200" cap="none" spc="0" normalizeH="0" baseline="0" noProof="0" dirty="0">
                <a:ln>
                  <a:noFill/>
                </a:ln>
                <a:solidFill>
                  <a:srgbClr val="FFFFFF"/>
                </a:solidFill>
                <a:effectLst/>
                <a:uLnTx/>
                <a:uFillTx/>
                <a:latin typeface="Calibri"/>
                <a:ea typeface="+mn-ea"/>
                <a:cs typeface="+mn-cs"/>
              </a:rPr>
              <a:t>Simply listens.</a:t>
            </a:r>
          </a:p>
        </p:txBody>
      </p:sp>
      <p:pic>
        <p:nvPicPr>
          <p:cNvPr id="39" name="Picture 38">
            <a:extLst>
              <a:ext uri="{FF2B5EF4-FFF2-40B4-BE49-F238E27FC236}">
                <a16:creationId xmlns:a16="http://schemas.microsoft.com/office/drawing/2014/main" id="{1C3525A6-0905-452B-B544-3CA03BCB1673}"/>
              </a:ext>
            </a:extLst>
          </p:cNvPr>
          <p:cNvPicPr>
            <a:picLocks noChangeAspect="1"/>
          </p:cNvPicPr>
          <p:nvPr/>
        </p:nvPicPr>
        <p:blipFill>
          <a:blip r:embed="rId3"/>
          <a:srcRect/>
          <a:stretch/>
        </p:blipFill>
        <p:spPr>
          <a:xfrm>
            <a:off x="423043" y="4557267"/>
            <a:ext cx="893225" cy="291433"/>
          </a:xfrm>
          <a:prstGeom prst="rect">
            <a:avLst/>
          </a:prstGeom>
        </p:spPr>
      </p:pic>
      <p:pic>
        <p:nvPicPr>
          <p:cNvPr id="41" name="Picture 40">
            <a:extLst>
              <a:ext uri="{FF2B5EF4-FFF2-40B4-BE49-F238E27FC236}">
                <a16:creationId xmlns:a16="http://schemas.microsoft.com/office/drawing/2014/main" id="{1C415BAC-7B71-4A58-A03E-B95E512274AF}"/>
              </a:ext>
            </a:extLst>
          </p:cNvPr>
          <p:cNvPicPr>
            <a:picLocks noChangeAspect="1"/>
          </p:cNvPicPr>
          <p:nvPr/>
        </p:nvPicPr>
        <p:blipFill>
          <a:blip r:embed="rId4"/>
          <a:srcRect/>
          <a:stretch/>
        </p:blipFill>
        <p:spPr>
          <a:xfrm>
            <a:off x="7858575" y="4511344"/>
            <a:ext cx="862382" cy="383280"/>
          </a:xfrm>
          <a:prstGeom prst="rect">
            <a:avLst/>
          </a:prstGeom>
        </p:spPr>
      </p:pic>
    </p:spTree>
    <p:extLst>
      <p:ext uri="{BB962C8B-B14F-4D97-AF65-F5344CB8AC3E}">
        <p14:creationId xmlns:p14="http://schemas.microsoft.com/office/powerpoint/2010/main" val="35962326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6763</TotalTime>
  <Words>1406</Words>
  <Application>Microsoft Office PowerPoint</Application>
  <PresentationFormat>On-screen Show (16:9)</PresentationFormat>
  <Paragraphs>212</Paragraphs>
  <Slides>25</Slides>
  <Notes>14</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VIRTUAL COMMUNICATION  DIGITAL BADGE</vt:lpstr>
      <vt:lpstr>Virtual Communication Model</vt:lpstr>
      <vt:lpstr>Active vS. passive listening</vt:lpstr>
      <vt:lpstr>Define &amp; Describe Active Listening</vt:lpstr>
      <vt:lpstr>Active Listening</vt:lpstr>
      <vt:lpstr>Define &amp; Describe Passive Listening</vt:lpstr>
      <vt:lpstr>Passive Listening</vt:lpstr>
      <vt:lpstr>Test Yourselves</vt:lpstr>
      <vt:lpstr>Differences Between Active &amp; Passive Listening</vt:lpstr>
      <vt:lpstr>7 Effective Habits That Will Make You A Better Listener</vt:lpstr>
      <vt:lpstr>7 Effective Habits That Will Make You A Better Listener</vt:lpstr>
      <vt:lpstr>Empathetic listening for leaders</vt:lpstr>
      <vt:lpstr>PowerPoint Presentation</vt:lpstr>
      <vt:lpstr>PowerPoint Presentation</vt:lpstr>
      <vt:lpstr>PowerPoint Presentation</vt:lpstr>
      <vt:lpstr>Taking responsibility for your communication</vt:lpstr>
      <vt:lpstr>Taking responsibility for your communication</vt:lpstr>
      <vt:lpstr>What are some ways you can take responsibility for your communication? </vt:lpstr>
      <vt:lpstr>Communicating respectfully</vt:lpstr>
      <vt:lpstr>I-MESSAGE ACTIVITY</vt:lpstr>
      <vt:lpstr>PowerPoint Presentation</vt:lpstr>
      <vt:lpstr>Adversity</vt:lpstr>
      <vt:lpstr>Love overcomes hate</vt:lpstr>
      <vt:lpstr>ADVERSITY: THOUGHTS &amp; REFLECTION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Tiffany Nesbey</cp:lastModifiedBy>
  <cp:revision>92</cp:revision>
  <dcterms:created xsi:type="dcterms:W3CDTF">2010-04-12T23:12:02Z</dcterms:created>
  <dcterms:modified xsi:type="dcterms:W3CDTF">2020-12-10T23:18:58Z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