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a9r9J+jCCM+ux+2ZZ+OOlqI8V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F8B87B-92FB-A03A-502C-88D6E2424BCE}" v="5" dt="2021-06-24T15:12:11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732337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2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457200" marR="0" lvl="0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0050" algn="l" rtl="0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74650" algn="l" rtl="0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–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74650" algn="l" rtl="0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»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74650" algn="l" rtl="0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»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74650" algn="l" rtl="0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»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74650" algn="l" rtl="0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»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74650" algn="l" rtl="0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»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400" tIns="52200" rIns="104400" bIns="522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267504" y="1363234"/>
            <a:ext cx="1097280" cy="1578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Inputs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403648" y="1566815"/>
            <a:ext cx="1120003" cy="15784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Type of 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6511624" y="1363234"/>
            <a:ext cx="1444752" cy="15784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End-of-grant 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031208" y="1347808"/>
            <a:ext cx="1020600" cy="296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19150" tIns="9575" rIns="19150" bIns="957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Long-term 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159125" y="430214"/>
            <a:ext cx="3277683" cy="388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BTE-Ewing, New Jersey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 Model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250825" y="1780850"/>
            <a:ext cx="1097280" cy="27432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Johnson &amp; Johnson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Corporate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04800" y="931803"/>
            <a:ext cx="838200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11113" marR="0" lvl="2" indent="-111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Target Population</a:t>
            </a:r>
            <a:r>
              <a:rPr lang="en-US" sz="7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50-55 Grade 9 students in school year 2020-2021 attending Ewing High School who are e</a:t>
            </a:r>
            <a:r>
              <a:rPr lang="en-US" sz="75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nrolled in Honors or College Prep courses, passing with a 70 or higher; 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 participating in the PUPP or Talented &amp; Gifted courses are ineligible.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6" name="Google Shape;96;p1"/>
          <p:cNvGraphicFramePr/>
          <p:nvPr/>
        </p:nvGraphicFramePr>
        <p:xfrm>
          <a:off x="176036" y="90470"/>
          <a:ext cx="135890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r:id="rId4" imgW="1358900" imgH="874713" progId="Word.Document.8">
                  <p:embed/>
                </p:oleObj>
              </mc:Choice>
              <mc:Fallback>
                <p:oleObj r:id="rId4" imgW="1358900" imgH="874713" progId="Word.Document.8">
                  <p:embed/>
                  <p:pic>
                    <p:nvPicPr>
                      <p:cNvPr id="96" name="Google Shape;96;p1"/>
                      <p:cNvPicPr preferRelativeResize="0"/>
                      <p:nvPr/>
                    </p:nvPicPr>
                    <p:blipFill rotWithShape="1">
                      <a:blip r:embed="rId5">
                        <a:alphaModFix/>
                      </a:blip>
                      <a:srcRect/>
                      <a:stretch/>
                    </p:blipFill>
                    <p:spPr>
                      <a:xfrm>
                        <a:off x="176036" y="90470"/>
                        <a:ext cx="1358900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Google Shape;97;p1"/>
          <p:cNvSpPr txBox="1"/>
          <p:nvPr/>
        </p:nvSpPr>
        <p:spPr>
          <a:xfrm>
            <a:off x="5150075" y="1556792"/>
            <a:ext cx="1280160" cy="1578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Year 2 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777883" y="1556792"/>
            <a:ext cx="1280160" cy="1578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Year 1 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" descr="Description: FHI360_FinalLogo_Horizonal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001176" y="284026"/>
            <a:ext cx="966788" cy="414337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 txBox="1"/>
          <p:nvPr/>
        </p:nvSpPr>
        <p:spPr>
          <a:xfrm>
            <a:off x="6511624" y="1562672"/>
            <a:ext cx="1444752" cy="15784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Year  3 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3785047" y="1363234"/>
            <a:ext cx="2651760" cy="1578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Short Term 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250825" y="2728418"/>
            <a:ext cx="1097280" cy="54864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College of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Jersey (TCNJ) –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Center for Community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Engagement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8048336" y="1772816"/>
            <a:ext cx="988161" cy="685800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in the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youth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enrolling 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higher education.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8049614" y="2776209"/>
            <a:ext cx="986881" cy="685800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in the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youth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pursuing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STEM</a:t>
            </a:r>
            <a:r>
              <a:rPr lang="en-US" sz="75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 careers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250825" y="3742914"/>
            <a:ext cx="1097280" cy="27432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Ewing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School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6514925" y="1781747"/>
            <a:ext cx="1441451" cy="36576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75% of BTE students complete the three-year program.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6514925" y="4070935"/>
            <a:ext cx="1441451" cy="45720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algn="ctr">
              <a:buSzPts val="750"/>
            </a:pPr>
            <a:r>
              <a:rPr lang="en-US" sz="7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90% of eligible BTE students complete the FAFSA and apply for at</a:t>
            </a:r>
            <a:r>
              <a:rPr lang="en-US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7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 one scholarship. 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5150075" y="3802639"/>
            <a:ext cx="1280160" cy="36576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90%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 of BTE students will be aware of available SAT prep resources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5146438" y="1772160"/>
            <a:ext cx="1280100" cy="5487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90%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 of BTE students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</a:ext>
              </a:extLst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actively participate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the BTE program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/>
          <p:cNvSpPr/>
          <p:nvPr/>
        </p:nvSpPr>
        <p:spPr>
          <a:xfrm>
            <a:off x="5150075" y="2378410"/>
            <a:ext cx="1280160" cy="36576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90% 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BTE students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maintain satisfactory attendance as per school policy.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5150075" y="4216422"/>
            <a:ext cx="1280160" cy="36576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90% of BTE students elect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</a:ext>
              </a:extLst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to take the SAT or ACT.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1398701" y="1785052"/>
            <a:ext cx="1097280" cy="27432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Academic Planning /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Education &amp; Career Plan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6511624" y="3475778"/>
            <a:ext cx="1444752" cy="45720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90% of BTE students apply to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one postsecondary opportunity. 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8041083" y="4036325"/>
            <a:ext cx="1024200" cy="2502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19150" tIns="9575" rIns="19150" bIns="957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Secondary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1403649" y="1363234"/>
            <a:ext cx="2331231" cy="15784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Program Activities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2546160" y="1564086"/>
            <a:ext cx="1188720" cy="15784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19150" tIns="9575" rIns="19150" bIns="9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/>
          <p:nvPr/>
        </p:nvSpPr>
        <p:spPr>
          <a:xfrm>
            <a:off x="2546160" y="1785052"/>
            <a:ext cx="11886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Throughout program</a:t>
            </a:r>
            <a:endParaRPr sz="1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"/>
          <p:cNvSpPr/>
          <p:nvPr/>
        </p:nvSpPr>
        <p:spPr>
          <a:xfrm>
            <a:off x="251520" y="2358330"/>
            <a:ext cx="1097280" cy="27432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Johnson &amp; Johnson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Consumer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6511624" y="2972061"/>
            <a:ext cx="1444752" cy="36576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100% of BTE students earn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high school diploma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7994375" y="4363350"/>
            <a:ext cx="1097400" cy="21279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3500" marR="0" lvl="0" indent="-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Increased  number of J&amp;J employees volunteering and engaging with the local community.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3500" marR="0" lvl="0" indent="-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Employees feel more connected to the company.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297" marR="0" lvl="0" indent="-11429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sustainable and/or replicable business-education partnership.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297" marR="0" lvl="0" indent="-11429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Calibri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number of Ewing students that attend TCNJ 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267504" y="4483092"/>
            <a:ext cx="1097280" cy="27432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FHI 360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267504" y="4113002"/>
            <a:ext cx="1097280" cy="27432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Independent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Evaluator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3776483" y="5160134"/>
            <a:ext cx="1280160" cy="36576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BTE students begin to  build their soft and work-readiness skills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3777883" y="1772816"/>
            <a:ext cx="1280160" cy="54864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100% of BTE students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actively participate </a:t>
            </a:r>
            <a:r>
              <a:rPr lang="en-US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the BTE program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"/>
          <p:cNvSpPr/>
          <p:nvPr/>
        </p:nvSpPr>
        <p:spPr>
          <a:xfrm>
            <a:off x="3775664" y="2413569"/>
            <a:ext cx="1280160" cy="36576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All BTE students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maintain satisfactory attendance as per school policy.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"/>
          <p:cNvSpPr/>
          <p:nvPr/>
        </p:nvSpPr>
        <p:spPr>
          <a:xfrm>
            <a:off x="3776383" y="3512195"/>
            <a:ext cx="1280100" cy="5487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BTE students understand the HS graduation and 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postsecondary entrance requirements.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"/>
          <p:cNvSpPr/>
          <p:nvPr/>
        </p:nvSpPr>
        <p:spPr>
          <a:xfrm>
            <a:off x="3776483" y="4610821"/>
            <a:ext cx="1280160" cy="4572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All BTE students are aware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</a:ext>
              </a:extLst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3"/>
                  </a:ext>
                </a:extLst>
              </a:rPr>
              <a:t>of at least 8 STEM</a:t>
            </a:r>
            <a:r>
              <a:rPr lang="en-US" sz="75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4"/>
                  </a:ext>
                </a:extLst>
              </a:rPr>
              <a:t>2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5"/>
                  </a:ext>
                </a:extLst>
              </a:rPr>
              <a:t>D careers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"/>
          <p:cNvSpPr/>
          <p:nvPr/>
        </p:nvSpPr>
        <p:spPr>
          <a:xfrm>
            <a:off x="3775663" y="2871442"/>
            <a:ext cx="1280160" cy="54864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BTE students know the available higher-level courses and the prerequisites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required for enrollment.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"/>
          <p:cNvSpPr/>
          <p:nvPr/>
        </p:nvSpPr>
        <p:spPr>
          <a:xfrm>
            <a:off x="3776483" y="4152948"/>
            <a:ext cx="1280160" cy="36576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80%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6"/>
                  </a:ext>
                </a:extLst>
              </a:rPr>
              <a:t> of BTE students take the PSAT.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"/>
          <p:cNvSpPr/>
          <p:nvPr/>
        </p:nvSpPr>
        <p:spPr>
          <a:xfrm>
            <a:off x="6514925" y="2285464"/>
            <a:ext cx="1441451" cy="54864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7"/>
                  </a:ext>
                </a:extLst>
              </a:rPr>
              <a:t>85% of BTE students enroll in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8"/>
                </a:ext>
              </a:extLst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9"/>
                  </a:ext>
                </a:extLst>
              </a:rPr>
              <a:t>and obtain at least a B average in one or more Honors, AP, or advanced-level course(s).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"/>
          <p:cNvSpPr/>
          <p:nvPr/>
        </p:nvSpPr>
        <p:spPr>
          <a:xfrm>
            <a:off x="5150075" y="2792193"/>
            <a:ext cx="1280161" cy="4572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65% of BTE students enroll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 higher-level course and obtain a B average.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"/>
          <p:cNvSpPr/>
          <p:nvPr/>
        </p:nvSpPr>
        <p:spPr>
          <a:xfrm>
            <a:off x="5150075" y="3297416"/>
            <a:ext cx="1280161" cy="4572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BTE students are 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track to graduate and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receive a HS diploma.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5150075" y="4630205"/>
            <a:ext cx="1280160" cy="54864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Students understand the higher education application process and know the options for financing higher education.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3785047" y="5618007"/>
            <a:ext cx="1280161" cy="64008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BTE learn about community engagement and engage in at least one community service activity.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"/>
          <p:cNvSpPr/>
          <p:nvPr/>
        </p:nvSpPr>
        <p:spPr>
          <a:xfrm>
            <a:off x="250825" y="3372826"/>
            <a:ext cx="1097280" cy="27432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Bonner Community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Scholars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"/>
          <p:cNvSpPr/>
          <p:nvPr/>
        </p:nvSpPr>
        <p:spPr>
          <a:xfrm>
            <a:off x="6511624" y="4666092"/>
            <a:ext cx="1441451" cy="45720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0"/>
                  </a:ext>
                </a:extLst>
              </a:rPr>
              <a:t>90% of BTE graduates are accepted by and enroll at 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postsecondary opportunity. 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"/>
          <p:cNvSpPr/>
          <p:nvPr/>
        </p:nvSpPr>
        <p:spPr>
          <a:xfrm>
            <a:off x="6527718" y="5261249"/>
            <a:ext cx="1441451" cy="45720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1"/>
                  </a:ext>
                </a:extLst>
              </a:rPr>
              <a:t>% of BTE graduates plan to major in a STEM</a:t>
            </a:r>
            <a:r>
              <a:rPr lang="en-US" sz="75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2"/>
                  </a:ext>
                </a:extLst>
              </a:rPr>
              <a:t>2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3"/>
                  </a:ext>
                </a:extLst>
              </a:rPr>
              <a:t>D-related discipline in higher education.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6526079" y="5856406"/>
            <a:ext cx="1441451" cy="36576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4"/>
                  </a:ext>
                </a:extLst>
              </a:rPr>
              <a:t>80% of BTE graduates exhibit key college &amp; career readiness.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6526078" y="6360125"/>
            <a:ext cx="1441451" cy="36576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100% of BTE students will engage in at least one community service experience.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/>
          <p:nvPr/>
        </p:nvSpPr>
        <p:spPr>
          <a:xfrm>
            <a:off x="5150075" y="5226868"/>
            <a:ext cx="1280160" cy="4572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85% of BTE students feel prepared for postsecondary opportunities.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"/>
          <p:cNvSpPr/>
          <p:nvPr/>
        </p:nvSpPr>
        <p:spPr>
          <a:xfrm>
            <a:off x="5150075" y="5732091"/>
            <a:ext cx="1280160" cy="4572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BTE students can articulate a potential  career or career interest area and its pathway.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"/>
          <p:cNvSpPr/>
          <p:nvPr/>
        </p:nvSpPr>
        <p:spPr>
          <a:xfrm>
            <a:off x="5150075" y="6237312"/>
            <a:ext cx="1280160" cy="54864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5"/>
                  </a:ext>
                </a:extLst>
              </a:rPr>
              <a:t> </a:t>
            </a: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BTE students will be aware of their intersectionality and it’s connection to their STEM2D careers and community service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"/>
          <p:cNvSpPr/>
          <p:nvPr/>
        </p:nvSpPr>
        <p:spPr>
          <a:xfrm>
            <a:off x="1399906" y="2499252"/>
            <a:ext cx="1097280" cy="27432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Career / Interest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"/>
          <p:cNvSpPr/>
          <p:nvPr/>
        </p:nvSpPr>
        <p:spPr>
          <a:xfrm>
            <a:off x="2546160" y="2499252"/>
            <a:ext cx="1188720" cy="27432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15 Sessions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"/>
          <p:cNvSpPr/>
          <p:nvPr/>
        </p:nvSpPr>
        <p:spPr>
          <a:xfrm>
            <a:off x="1411050" y="2856350"/>
            <a:ext cx="1097400" cy="10158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Higher Education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4625" marR="0" lvl="0" indent="-111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College Tours &amp; Visits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4625" marR="0" lvl="0" indent="-111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College Research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4625" marR="0" lvl="0" indent="-111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 Support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4625" marR="0" lvl="0" indent="-111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College Essay Writing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4625" marR="0" lvl="0" indent="-111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FAFSA support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4625" marR="0" lvl="0" indent="-111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Calibri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Scholarship support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"/>
          <p:cNvSpPr/>
          <p:nvPr/>
        </p:nvSpPr>
        <p:spPr>
          <a:xfrm>
            <a:off x="2546160" y="2856352"/>
            <a:ext cx="1188720" cy="27432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 Sessions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"/>
          <p:cNvSpPr/>
          <p:nvPr/>
        </p:nvSpPr>
        <p:spPr>
          <a:xfrm>
            <a:off x="1406763" y="3956192"/>
            <a:ext cx="1097400" cy="3657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Financial Literacy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&amp; Money Management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Workshops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"/>
          <p:cNvSpPr/>
          <p:nvPr/>
        </p:nvSpPr>
        <p:spPr>
          <a:xfrm>
            <a:off x="2545972" y="3990630"/>
            <a:ext cx="11886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2 Sessions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"/>
          <p:cNvSpPr/>
          <p:nvPr/>
        </p:nvSpPr>
        <p:spPr>
          <a:xfrm>
            <a:off x="1406764" y="4425432"/>
            <a:ext cx="10974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Work-readiness &amp;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Soft-Skills Workshops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"/>
          <p:cNvSpPr/>
          <p:nvPr/>
        </p:nvSpPr>
        <p:spPr>
          <a:xfrm>
            <a:off x="2545972" y="4453932"/>
            <a:ext cx="11886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75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1x per Year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"/>
          <p:cNvSpPr/>
          <p:nvPr/>
        </p:nvSpPr>
        <p:spPr>
          <a:xfrm>
            <a:off x="1407276" y="4750607"/>
            <a:ext cx="1097400" cy="7314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Career Exploration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07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Career Talks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07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Career Panels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07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Company Tours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07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Job Shadowing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07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STEM2D Labs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"/>
          <p:cNvSpPr/>
          <p:nvPr/>
        </p:nvSpPr>
        <p:spPr>
          <a:xfrm>
            <a:off x="2546272" y="4767432"/>
            <a:ext cx="11886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117475" marR="0" lvl="0" indent="-1174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# Activities / Y1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"/>
          <p:cNvSpPr/>
          <p:nvPr/>
        </p:nvSpPr>
        <p:spPr>
          <a:xfrm>
            <a:off x="1398577" y="5532982"/>
            <a:ext cx="10974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Professional Portfolio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"/>
          <p:cNvSpPr/>
          <p:nvPr/>
        </p:nvSpPr>
        <p:spPr>
          <a:xfrm>
            <a:off x="1398577" y="5880620"/>
            <a:ext cx="10974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 Building &amp;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Cultural Experiences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"/>
          <p:cNvSpPr/>
          <p:nvPr/>
        </p:nvSpPr>
        <p:spPr>
          <a:xfrm>
            <a:off x="2546160" y="5532920"/>
            <a:ext cx="11886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117475" marR="0" lvl="0" indent="-1174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50"/>
              <a:buFont typeface="Arial"/>
              <a:buChar char="•"/>
            </a:pPr>
            <a:r>
              <a:rPr lang="en-US" sz="75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# Activities / Y1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"/>
          <p:cNvSpPr/>
          <p:nvPr/>
        </p:nvSpPr>
        <p:spPr>
          <a:xfrm>
            <a:off x="1411052" y="6217032"/>
            <a:ext cx="10974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Youth Leadership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"/>
          <p:cNvSpPr/>
          <p:nvPr/>
        </p:nvSpPr>
        <p:spPr>
          <a:xfrm>
            <a:off x="2546222" y="5880620"/>
            <a:ext cx="11886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14 Sessions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"/>
          <p:cNvSpPr/>
          <p:nvPr/>
        </p:nvSpPr>
        <p:spPr>
          <a:xfrm>
            <a:off x="1388573" y="6553436"/>
            <a:ext cx="10974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 Justice /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Community Service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"/>
          <p:cNvSpPr/>
          <p:nvPr/>
        </p:nvSpPr>
        <p:spPr>
          <a:xfrm>
            <a:off x="2552447" y="6196332"/>
            <a:ext cx="11886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Throughout program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"/>
          <p:cNvSpPr/>
          <p:nvPr/>
        </p:nvSpPr>
        <p:spPr>
          <a:xfrm>
            <a:off x="1401399" y="2142152"/>
            <a:ext cx="1097280" cy="27432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Tutoring &amp; Test Prep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"/>
          <p:cNvSpPr/>
          <p:nvPr/>
        </p:nvSpPr>
        <p:spPr>
          <a:xfrm>
            <a:off x="2546160" y="2142152"/>
            <a:ext cx="1188720" cy="27432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Throughout program</a:t>
            </a:r>
            <a:endParaRPr sz="1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"/>
          <p:cNvSpPr/>
          <p:nvPr/>
        </p:nvSpPr>
        <p:spPr>
          <a:xfrm>
            <a:off x="2546160" y="6553436"/>
            <a:ext cx="1188600" cy="27420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150" tIns="9575" rIns="19150" bIns="9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1x per Year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B55B79D50F8148A4DB6D9108BD6B56" ma:contentTypeVersion="19" ma:contentTypeDescription="Create a new document." ma:contentTypeScope="" ma:versionID="45dfcc4cedaf2cdc82b42f129601d9d2">
  <xsd:schema xmlns:xsd="http://www.w3.org/2001/XMLSchema" xmlns:xs="http://www.w3.org/2001/XMLSchema" xmlns:p="http://schemas.microsoft.com/office/2006/metadata/properties" xmlns:ns2="db233ec2-66d3-4ef5-8807-a2c006e69374" xmlns:ns3="22f06dfc-89d6-4ef5-9df8-ef4dcff005cd" targetNamespace="http://schemas.microsoft.com/office/2006/metadata/properties" ma:root="true" ma:fieldsID="df83739cfef4146de3bcd557d0a6e418" ns2:_="" ns3:_="">
    <xsd:import namespace="db233ec2-66d3-4ef5-8807-a2c006e69374"/>
    <xsd:import namespace="22f06dfc-89d6-4ef5-9df8-ef4dcff005c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33ec2-66d3-4ef5-8807-a2c006e693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06dfc-89d6-4ef5-9df8-ef4dcff005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8DB5EA-ACEC-4ED7-964C-466C5D0D03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34F961-FA97-48E9-AAE5-58A78AD49BA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353FA80-46EF-4166-9F6C-9E73C12EED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233ec2-66d3-4ef5-8807-a2c006e69374"/>
    <ds:schemaRef ds:uri="22f06dfc-89d6-4ef5-9df8-ef4dcff005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Diseño predeterminado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DIRECCION FINANCIERA</dc:creator>
  <cp:revision>3</cp:revision>
  <dcterms:created xsi:type="dcterms:W3CDTF">2011-02-23T01:36:58Z</dcterms:created>
  <dcterms:modified xsi:type="dcterms:W3CDTF">2021-06-25T16:02:16Z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0x01010006B55B79D50F8148A4DB6D9108BD6B56</vt:lpwstr>
  </property>
</Properties>
</file>