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4"/>
  </p:notesMasterIdLst>
  <p:sldIdLst>
    <p:sldId id="2593" r:id="rId5"/>
    <p:sldId id="2594" r:id="rId6"/>
    <p:sldId id="2601" r:id="rId7"/>
    <p:sldId id="2619" r:id="rId8"/>
    <p:sldId id="2668" r:id="rId9"/>
    <p:sldId id="2669" r:id="rId10"/>
    <p:sldId id="2620" r:id="rId11"/>
    <p:sldId id="2621" r:id="rId12"/>
    <p:sldId id="2622" r:id="rId13"/>
    <p:sldId id="2666" r:id="rId14"/>
    <p:sldId id="2670" r:id="rId15"/>
    <p:sldId id="2671" r:id="rId16"/>
    <p:sldId id="2672" r:id="rId17"/>
    <p:sldId id="2673" r:id="rId18"/>
    <p:sldId id="2667" r:id="rId19"/>
    <p:sldId id="2674" r:id="rId20"/>
    <p:sldId id="2675" r:id="rId21"/>
    <p:sldId id="2651" r:id="rId22"/>
    <p:sldId id="25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cMahon" initials="AM" lastIdx="3" clrIdx="0">
    <p:extLst>
      <p:ext uri="{19B8F6BF-5375-455C-9EA6-DF929625EA0E}">
        <p15:presenceInfo xmlns:p15="http://schemas.microsoft.com/office/powerpoint/2012/main" userId="S::amcmahon@fhi360.org::b59bcd08-5da1-44dc-b5e2-fb394c77116b" providerId="AD"/>
      </p:ext>
    </p:extLst>
  </p:cmAuthor>
  <p:cmAuthor id="2" name="Amy Rush" initials="AR" lastIdx="1" clrIdx="1">
    <p:extLst>
      <p:ext uri="{19B8F6BF-5375-455C-9EA6-DF929625EA0E}">
        <p15:presenceInfo xmlns:p15="http://schemas.microsoft.com/office/powerpoint/2012/main" userId="S::ARush@fhi360.org::17b74c8c-abb6-487c-a9d3-d183d0d55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701E"/>
    <a:srgbClr val="F9CBEC"/>
    <a:srgbClr val="F48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9F17F-1A9A-400A-8065-6C35841DD745}" v="2" dt="2020-03-26T14:46:16.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63" autoAdjust="0"/>
  </p:normalViewPr>
  <p:slideViewPr>
    <p:cSldViewPr snapToGrid="0">
      <p:cViewPr varScale="1">
        <p:scale>
          <a:sx n="67" d="100"/>
          <a:sy n="67" d="100"/>
        </p:scale>
        <p:origin x="1296"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Nesbey" userId="0bcdd2ad-bec2-4764-bacd-164b66bd75b7" providerId="ADAL" clId="{A299F17F-1A9A-400A-8065-6C35841DD745}"/>
    <pc:docChg chg="modSld">
      <pc:chgData name="Tiffany Nesbey" userId="0bcdd2ad-bec2-4764-bacd-164b66bd75b7" providerId="ADAL" clId="{A299F17F-1A9A-400A-8065-6C35841DD745}" dt="2020-03-26T14:46:41.549" v="8" actId="1076"/>
      <pc:docMkLst>
        <pc:docMk/>
      </pc:docMkLst>
      <pc:sldChg chg="addSp modSp">
        <pc:chgData name="Tiffany Nesbey" userId="0bcdd2ad-bec2-4764-bacd-164b66bd75b7" providerId="ADAL" clId="{A299F17F-1A9A-400A-8065-6C35841DD745}" dt="2020-03-26T14:46:41.549" v="8" actId="1076"/>
        <pc:sldMkLst>
          <pc:docMk/>
          <pc:sldMk cId="1181735488" sldId="2593"/>
        </pc:sldMkLst>
        <pc:spChg chg="add mod">
          <ac:chgData name="Tiffany Nesbey" userId="0bcdd2ad-bec2-4764-bacd-164b66bd75b7" providerId="ADAL" clId="{A299F17F-1A9A-400A-8065-6C35841DD745}" dt="2020-03-26T14:46:07.410" v="1" actId="1076"/>
          <ac:spMkLst>
            <pc:docMk/>
            <pc:sldMk cId="1181735488" sldId="2593"/>
            <ac:spMk id="3" creationId="{23346DEE-A5AE-48A9-A13B-ADB45675CAAF}"/>
          </ac:spMkLst>
        </pc:spChg>
        <pc:picChg chg="add mod">
          <ac:chgData name="Tiffany Nesbey" userId="0bcdd2ad-bec2-4764-bacd-164b66bd75b7" providerId="ADAL" clId="{A299F17F-1A9A-400A-8065-6C35841DD745}" dt="2020-03-26T14:46:41.549" v="8" actId="1076"/>
          <ac:picMkLst>
            <pc:docMk/>
            <pc:sldMk cId="1181735488" sldId="2593"/>
            <ac:picMk id="7" creationId="{2C817D60-F039-4337-9791-47702FA75D53}"/>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7A2E016-F035-4670-81A4-824BF52942CA}"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7321D0CE-5824-428F-AF29-CE019817CACB}">
      <dgm:prSet custT="1"/>
      <dgm:spPr/>
      <dgm:t>
        <a:bodyPr/>
        <a:lstStyle/>
        <a:p>
          <a:r>
            <a:rPr lang="en-US" sz="1400" b="1" dirty="0">
              <a:solidFill>
                <a:schemeClr val="accent1">
                  <a:lumMod val="25000"/>
                  <a:lumOff val="75000"/>
                </a:schemeClr>
              </a:solidFill>
            </a:rPr>
            <a:t>Fail often and fail fast.</a:t>
          </a:r>
        </a:p>
        <a:p>
          <a:r>
            <a:rPr lang="en-US" sz="1100" dirty="0"/>
            <a:t>It’s kind of liberating. You actually have permission to mess up. In fact, it’s encouraged. The thought behind this is to not spend too much time developing things before getting it out to be tested. Get concepts (as rough as they may seem) into the hands of the user. Their course correction or validation is invaluable.</a:t>
          </a:r>
        </a:p>
      </dgm:t>
    </dgm:pt>
    <dgm:pt modelId="{5E34274F-4C68-444E-8054-139919D09E71}" type="parTrans" cxnId="{89EAE55F-8678-45AD-85D3-05ADEE64FB7D}">
      <dgm:prSet/>
      <dgm:spPr/>
      <dgm:t>
        <a:bodyPr/>
        <a:lstStyle/>
        <a:p>
          <a:endParaRPr lang="en-US"/>
        </a:p>
      </dgm:t>
    </dgm:pt>
    <dgm:pt modelId="{D99E1AD7-0D7A-416C-883F-03CBC7ED40D0}" type="sibTrans" cxnId="{89EAE55F-8678-45AD-85D3-05ADEE64FB7D}">
      <dgm:prSet/>
      <dgm:spPr/>
      <dgm:t>
        <a:bodyPr/>
        <a:lstStyle/>
        <a:p>
          <a:endParaRPr lang="en-US"/>
        </a:p>
      </dgm:t>
    </dgm:pt>
    <dgm:pt modelId="{8EF78177-E51B-411A-9935-57CCD69C47AA}">
      <dgm:prSet custT="1"/>
      <dgm:spPr/>
      <dgm:t>
        <a:bodyPr/>
        <a:lstStyle/>
        <a:p>
          <a:pPr marL="0" lvl="0" indent="0" algn="ctr" defTabSz="622300">
            <a:lnSpc>
              <a:spcPct val="90000"/>
            </a:lnSpc>
            <a:spcBef>
              <a:spcPct val="0"/>
            </a:spcBef>
            <a:spcAft>
              <a:spcPct val="35000"/>
            </a:spcAft>
            <a:buNone/>
          </a:pPr>
          <a:r>
            <a:rPr lang="en-US" sz="1400" b="1" kern="1200" dirty="0">
              <a:solidFill>
                <a:srgbClr val="002060">
                  <a:lumMod val="25000"/>
                  <a:lumOff val="75000"/>
                </a:srgbClr>
              </a:solidFill>
              <a:latin typeface="Gill Sans MT" panose="020B0502020104020203"/>
              <a:ea typeface="+mn-ea"/>
              <a:cs typeface="+mn-cs"/>
            </a:rPr>
            <a:t>Be able to kill your ideas. </a:t>
          </a:r>
        </a:p>
        <a:p>
          <a:pPr marL="0" lvl="0" algn="ctr" defTabSz="488950">
            <a:lnSpc>
              <a:spcPct val="90000"/>
            </a:lnSpc>
            <a:spcBef>
              <a:spcPct val="0"/>
            </a:spcBef>
            <a:spcAft>
              <a:spcPct val="35000"/>
            </a:spcAft>
            <a:buNone/>
          </a:pPr>
          <a:r>
            <a:rPr lang="en-US" sz="1100" kern="1200" dirty="0"/>
            <a:t>It’s hardly as gruesome as it sounds. You know that really good idea you have that you swear is the next best thing? You know, the idea that turned out not to be that great, but you still think it is? Yep. That’s this. If that wonderful idea that you feel personally dedicated to just isn’t working out, you have to be ready to kill it and leave it behind. There’s no dwelling in iteration.</a:t>
          </a:r>
        </a:p>
      </dgm:t>
    </dgm:pt>
    <dgm:pt modelId="{09606A8E-EAFC-4BE4-9A3E-D8DDF303CD28}" type="parTrans" cxnId="{200FF116-D57D-485D-AF77-E5C4871F87B5}">
      <dgm:prSet/>
      <dgm:spPr/>
      <dgm:t>
        <a:bodyPr/>
        <a:lstStyle/>
        <a:p>
          <a:endParaRPr lang="en-US"/>
        </a:p>
      </dgm:t>
    </dgm:pt>
    <dgm:pt modelId="{A3F17873-CED5-4AAC-BD84-30C3933BFB4B}" type="sibTrans" cxnId="{200FF116-D57D-485D-AF77-E5C4871F87B5}">
      <dgm:prSet/>
      <dgm:spPr/>
      <dgm:t>
        <a:bodyPr/>
        <a:lstStyle/>
        <a:p>
          <a:endParaRPr lang="en-US"/>
        </a:p>
      </dgm:t>
    </dgm:pt>
    <dgm:pt modelId="{F9B3F8C0-C112-47CB-AEFD-A56F96E0CB5B}">
      <dgm:prSet custT="1"/>
      <dgm:spPr/>
      <dgm:t>
        <a:bodyPr/>
        <a:lstStyle/>
        <a:p>
          <a:pPr marL="0" lvl="0" indent="0" algn="ctr" defTabSz="622300">
            <a:lnSpc>
              <a:spcPct val="90000"/>
            </a:lnSpc>
            <a:spcBef>
              <a:spcPct val="0"/>
            </a:spcBef>
            <a:spcAft>
              <a:spcPct val="35000"/>
            </a:spcAft>
            <a:buNone/>
          </a:pPr>
          <a:r>
            <a:rPr lang="en-US" sz="1400" b="1" kern="1200" dirty="0">
              <a:solidFill>
                <a:srgbClr val="002060">
                  <a:lumMod val="25000"/>
                  <a:lumOff val="75000"/>
                </a:srgbClr>
              </a:solidFill>
              <a:latin typeface="Gill Sans MT" panose="020B0502020104020203"/>
              <a:ea typeface="+mn-ea"/>
              <a:cs typeface="+mn-cs"/>
            </a:rPr>
            <a:t>Once an idea is out, everyone owns it. </a:t>
          </a:r>
        </a:p>
        <a:p>
          <a:pPr marL="0" lvl="0" algn="ctr" defTabSz="488950">
            <a:lnSpc>
              <a:spcPct val="90000"/>
            </a:lnSpc>
            <a:spcBef>
              <a:spcPct val="0"/>
            </a:spcBef>
            <a:spcAft>
              <a:spcPct val="35000"/>
            </a:spcAft>
            <a:buNone/>
          </a:pPr>
          <a:r>
            <a:rPr lang="en-US" sz="1100" kern="1200" dirty="0"/>
            <a:t>Coming from the world of grant funding and research—where everyone is out to validate their own idea—this concept is particularly appealing. If I toss out a decent nugget of an idea and then three people add to it, expand upon it, and enhance it, everyone gets credit. There is no point in clinging onto who did what.</a:t>
          </a:r>
        </a:p>
      </dgm:t>
    </dgm:pt>
    <dgm:pt modelId="{B6AD2D1C-1D17-4972-A636-5BEF10753E92}" type="parTrans" cxnId="{7A3DE94E-72A6-4CA6-96BC-7B2306D55E34}">
      <dgm:prSet/>
      <dgm:spPr/>
      <dgm:t>
        <a:bodyPr/>
        <a:lstStyle/>
        <a:p>
          <a:endParaRPr lang="en-US"/>
        </a:p>
      </dgm:t>
    </dgm:pt>
    <dgm:pt modelId="{6C38B9CA-C628-4334-A9F1-360E40C99658}" type="sibTrans" cxnId="{7A3DE94E-72A6-4CA6-96BC-7B2306D55E34}">
      <dgm:prSet/>
      <dgm:spPr/>
      <dgm:t>
        <a:bodyPr/>
        <a:lstStyle/>
        <a:p>
          <a:endParaRPr lang="en-US"/>
        </a:p>
      </dgm:t>
    </dgm:pt>
    <dgm:pt modelId="{2FB308DB-2A0E-4EF8-BB20-EC3EBC85F0A1}">
      <dgm:prSet custT="1"/>
      <dgm:spPr/>
      <dgm:t>
        <a:bodyPr/>
        <a:lstStyle/>
        <a:p>
          <a:pPr marL="0" lvl="0" indent="0" algn="ctr" defTabSz="622300">
            <a:lnSpc>
              <a:spcPct val="90000"/>
            </a:lnSpc>
            <a:spcBef>
              <a:spcPct val="0"/>
            </a:spcBef>
            <a:spcAft>
              <a:spcPct val="35000"/>
            </a:spcAft>
            <a:buNone/>
          </a:pPr>
          <a:r>
            <a:rPr lang="en-US" sz="1400" b="1" kern="1200" dirty="0">
              <a:solidFill>
                <a:srgbClr val="002060">
                  <a:lumMod val="25000"/>
                  <a:lumOff val="75000"/>
                </a:srgbClr>
              </a:solidFill>
              <a:latin typeface="Gill Sans MT" panose="020B0502020104020203"/>
              <a:ea typeface="+mn-ea"/>
              <a:cs typeface="+mn-cs"/>
            </a:rPr>
            <a:t>Less talking, more making. </a:t>
          </a:r>
        </a:p>
        <a:p>
          <a:pPr marL="0" lvl="0" algn="ctr" defTabSz="577850">
            <a:lnSpc>
              <a:spcPct val="90000"/>
            </a:lnSpc>
            <a:spcBef>
              <a:spcPct val="0"/>
            </a:spcBef>
            <a:spcAft>
              <a:spcPct val="35000"/>
            </a:spcAft>
            <a:buNone/>
          </a:pPr>
          <a:r>
            <a:rPr lang="en-US" sz="1300" kern="1200" dirty="0"/>
            <a:t>Some conversation is okay, but in order to be able to test things, you have to make things. This doesn’t mean you have to create a masterpiece. You just need to put something down in writing or drawing or whatever. It will allow you to see holes in your concepts and gaps in your story.</a:t>
          </a:r>
        </a:p>
      </dgm:t>
    </dgm:pt>
    <dgm:pt modelId="{FDD3E66E-532A-47A2-B60B-7931046B262E}" type="parTrans" cxnId="{2E2DA925-DEAD-45CA-AA32-B676827C73F5}">
      <dgm:prSet/>
      <dgm:spPr/>
      <dgm:t>
        <a:bodyPr/>
        <a:lstStyle/>
        <a:p>
          <a:endParaRPr lang="en-US"/>
        </a:p>
      </dgm:t>
    </dgm:pt>
    <dgm:pt modelId="{464F481F-B9C1-4871-8917-B0C741B4DE57}" type="sibTrans" cxnId="{2E2DA925-DEAD-45CA-AA32-B676827C73F5}">
      <dgm:prSet/>
      <dgm:spPr/>
      <dgm:t>
        <a:bodyPr/>
        <a:lstStyle/>
        <a:p>
          <a:endParaRPr lang="en-US"/>
        </a:p>
      </dgm:t>
    </dgm:pt>
    <dgm:pt modelId="{3AFFC222-FCE6-45F8-AB3D-46BC0BF3D93C}" type="pres">
      <dgm:prSet presAssocID="{57A2E016-F035-4670-81A4-824BF52942CA}" presName="Name0" presStyleCnt="0">
        <dgm:presLayoutVars>
          <dgm:dir/>
          <dgm:resizeHandles val="exact"/>
        </dgm:presLayoutVars>
      </dgm:prSet>
      <dgm:spPr/>
    </dgm:pt>
    <dgm:pt modelId="{2D7851D9-0760-4ACC-A4DB-B3F53105D68C}" type="pres">
      <dgm:prSet presAssocID="{7321D0CE-5824-428F-AF29-CE019817CACB}" presName="node" presStyleLbl="node1" presStyleIdx="0" presStyleCnt="7">
        <dgm:presLayoutVars>
          <dgm:bulletEnabled val="1"/>
        </dgm:presLayoutVars>
      </dgm:prSet>
      <dgm:spPr/>
    </dgm:pt>
    <dgm:pt modelId="{7C6BA218-803A-46D9-B920-47B2282C7565}" type="pres">
      <dgm:prSet presAssocID="{D99E1AD7-0D7A-416C-883F-03CBC7ED40D0}" presName="sibTransSpacerBeforeConnector" presStyleCnt="0"/>
      <dgm:spPr/>
    </dgm:pt>
    <dgm:pt modelId="{A5D67A61-51B4-456E-B0E1-F50A9C0576C3}" type="pres">
      <dgm:prSet presAssocID="{D99E1AD7-0D7A-416C-883F-03CBC7ED40D0}" presName="sibTrans" presStyleLbl="node1" presStyleIdx="1" presStyleCnt="7"/>
      <dgm:spPr/>
    </dgm:pt>
    <dgm:pt modelId="{9C094691-5E72-4257-BAB8-3FAAEFAF56B2}" type="pres">
      <dgm:prSet presAssocID="{D99E1AD7-0D7A-416C-883F-03CBC7ED40D0}" presName="sibTransSpacerAfterConnector" presStyleCnt="0"/>
      <dgm:spPr/>
    </dgm:pt>
    <dgm:pt modelId="{ED0D0F67-8F06-4DE8-A4C9-06334231C595}" type="pres">
      <dgm:prSet presAssocID="{8EF78177-E51B-411A-9935-57CCD69C47AA}" presName="node" presStyleLbl="node1" presStyleIdx="2" presStyleCnt="7">
        <dgm:presLayoutVars>
          <dgm:bulletEnabled val="1"/>
        </dgm:presLayoutVars>
      </dgm:prSet>
      <dgm:spPr/>
    </dgm:pt>
    <dgm:pt modelId="{AAE9CB09-C066-4A4A-8A12-737CC503F209}" type="pres">
      <dgm:prSet presAssocID="{A3F17873-CED5-4AAC-BD84-30C3933BFB4B}" presName="sibTransSpacerBeforeConnector" presStyleCnt="0"/>
      <dgm:spPr/>
    </dgm:pt>
    <dgm:pt modelId="{3899160A-DB09-4940-8DD2-30019755ABD9}" type="pres">
      <dgm:prSet presAssocID="{A3F17873-CED5-4AAC-BD84-30C3933BFB4B}" presName="sibTrans" presStyleLbl="node1" presStyleIdx="3" presStyleCnt="7"/>
      <dgm:spPr/>
    </dgm:pt>
    <dgm:pt modelId="{5EFD74D5-51F8-4402-840C-4492C16BBAF6}" type="pres">
      <dgm:prSet presAssocID="{A3F17873-CED5-4AAC-BD84-30C3933BFB4B}" presName="sibTransSpacerAfterConnector" presStyleCnt="0"/>
      <dgm:spPr/>
    </dgm:pt>
    <dgm:pt modelId="{CFFCBBDC-C0EE-46C8-B694-C462B5E63B08}" type="pres">
      <dgm:prSet presAssocID="{F9B3F8C0-C112-47CB-AEFD-A56F96E0CB5B}" presName="node" presStyleLbl="node1" presStyleIdx="4" presStyleCnt="7">
        <dgm:presLayoutVars>
          <dgm:bulletEnabled val="1"/>
        </dgm:presLayoutVars>
      </dgm:prSet>
      <dgm:spPr/>
    </dgm:pt>
    <dgm:pt modelId="{F2F2F0FC-427E-463B-B6F0-ADDDB99D32AD}" type="pres">
      <dgm:prSet presAssocID="{6C38B9CA-C628-4334-A9F1-360E40C99658}" presName="sibTransSpacerBeforeConnector" presStyleCnt="0"/>
      <dgm:spPr/>
    </dgm:pt>
    <dgm:pt modelId="{81BAB445-BB33-45C8-A026-61CED8490D48}" type="pres">
      <dgm:prSet presAssocID="{6C38B9CA-C628-4334-A9F1-360E40C99658}" presName="sibTrans" presStyleLbl="node1" presStyleIdx="5" presStyleCnt="7"/>
      <dgm:spPr/>
    </dgm:pt>
    <dgm:pt modelId="{8DEC8274-EFD8-4EFB-9901-934BC855F116}" type="pres">
      <dgm:prSet presAssocID="{6C38B9CA-C628-4334-A9F1-360E40C99658}" presName="sibTransSpacerAfterConnector" presStyleCnt="0"/>
      <dgm:spPr/>
    </dgm:pt>
    <dgm:pt modelId="{24CCBC1A-8DC8-4F1B-9BE1-540F680ED2DF}" type="pres">
      <dgm:prSet presAssocID="{2FB308DB-2A0E-4EF8-BB20-EC3EBC85F0A1}" presName="node" presStyleLbl="node1" presStyleIdx="6" presStyleCnt="7">
        <dgm:presLayoutVars>
          <dgm:bulletEnabled val="1"/>
        </dgm:presLayoutVars>
      </dgm:prSet>
      <dgm:spPr/>
    </dgm:pt>
  </dgm:ptLst>
  <dgm:cxnLst>
    <dgm:cxn modelId="{A8CD7E11-1026-4B08-8F7A-F7E65F0A2E02}" type="presOf" srcId="{7321D0CE-5824-428F-AF29-CE019817CACB}" destId="{2D7851D9-0760-4ACC-A4DB-B3F53105D68C}" srcOrd="0" destOrd="0" presId="urn:microsoft.com/office/officeart/2016/7/layout/BasicProcessNew"/>
    <dgm:cxn modelId="{97834E15-C636-4D71-B0BD-7042C6385A5F}" type="presOf" srcId="{D99E1AD7-0D7A-416C-883F-03CBC7ED40D0}" destId="{A5D67A61-51B4-456E-B0E1-F50A9C0576C3}" srcOrd="0" destOrd="0" presId="urn:microsoft.com/office/officeart/2016/7/layout/BasicProcessNew"/>
    <dgm:cxn modelId="{200FF116-D57D-485D-AF77-E5C4871F87B5}" srcId="{57A2E016-F035-4670-81A4-824BF52942CA}" destId="{8EF78177-E51B-411A-9935-57CCD69C47AA}" srcOrd="1" destOrd="0" parTransId="{09606A8E-EAFC-4BE4-9A3E-D8DDF303CD28}" sibTransId="{A3F17873-CED5-4AAC-BD84-30C3933BFB4B}"/>
    <dgm:cxn modelId="{2E2DA925-DEAD-45CA-AA32-B676827C73F5}" srcId="{57A2E016-F035-4670-81A4-824BF52942CA}" destId="{2FB308DB-2A0E-4EF8-BB20-EC3EBC85F0A1}" srcOrd="3" destOrd="0" parTransId="{FDD3E66E-532A-47A2-B60B-7931046B262E}" sibTransId="{464F481F-B9C1-4871-8917-B0C741B4DE57}"/>
    <dgm:cxn modelId="{89EAE55F-8678-45AD-85D3-05ADEE64FB7D}" srcId="{57A2E016-F035-4670-81A4-824BF52942CA}" destId="{7321D0CE-5824-428F-AF29-CE019817CACB}" srcOrd="0" destOrd="0" parTransId="{5E34274F-4C68-444E-8054-139919D09E71}" sibTransId="{D99E1AD7-0D7A-416C-883F-03CBC7ED40D0}"/>
    <dgm:cxn modelId="{CBE6F161-4915-4C36-8155-1D0829E76F5E}" type="presOf" srcId="{2FB308DB-2A0E-4EF8-BB20-EC3EBC85F0A1}" destId="{24CCBC1A-8DC8-4F1B-9BE1-540F680ED2DF}" srcOrd="0" destOrd="0" presId="urn:microsoft.com/office/officeart/2016/7/layout/BasicProcessNew"/>
    <dgm:cxn modelId="{324CD34C-7C8F-45E1-8B20-E0B0A4CAC547}" type="presOf" srcId="{F9B3F8C0-C112-47CB-AEFD-A56F96E0CB5B}" destId="{CFFCBBDC-C0EE-46C8-B694-C462B5E63B08}" srcOrd="0" destOrd="0" presId="urn:microsoft.com/office/officeart/2016/7/layout/BasicProcessNew"/>
    <dgm:cxn modelId="{7A3DE94E-72A6-4CA6-96BC-7B2306D55E34}" srcId="{57A2E016-F035-4670-81A4-824BF52942CA}" destId="{F9B3F8C0-C112-47CB-AEFD-A56F96E0CB5B}" srcOrd="2" destOrd="0" parTransId="{B6AD2D1C-1D17-4972-A636-5BEF10753E92}" sibTransId="{6C38B9CA-C628-4334-A9F1-360E40C99658}"/>
    <dgm:cxn modelId="{26D2B578-F735-4A94-B6CA-1BFF6B3054B7}" type="presOf" srcId="{A3F17873-CED5-4AAC-BD84-30C3933BFB4B}" destId="{3899160A-DB09-4940-8DD2-30019755ABD9}" srcOrd="0" destOrd="0" presId="urn:microsoft.com/office/officeart/2016/7/layout/BasicProcessNew"/>
    <dgm:cxn modelId="{24075D98-FC5C-41B2-B3AC-3C8296B52206}" type="presOf" srcId="{6C38B9CA-C628-4334-A9F1-360E40C99658}" destId="{81BAB445-BB33-45C8-A026-61CED8490D48}" srcOrd="0" destOrd="0" presId="urn:microsoft.com/office/officeart/2016/7/layout/BasicProcessNew"/>
    <dgm:cxn modelId="{F763AEB6-9AB0-4F5A-9A9A-BD10743D9632}" type="presOf" srcId="{57A2E016-F035-4670-81A4-824BF52942CA}" destId="{3AFFC222-FCE6-45F8-AB3D-46BC0BF3D93C}" srcOrd="0" destOrd="0" presId="urn:microsoft.com/office/officeart/2016/7/layout/BasicProcessNew"/>
    <dgm:cxn modelId="{B90AAEBB-B01A-402B-9110-E08A57707869}" type="presOf" srcId="{8EF78177-E51B-411A-9935-57CCD69C47AA}" destId="{ED0D0F67-8F06-4DE8-A4C9-06334231C595}" srcOrd="0" destOrd="0" presId="urn:microsoft.com/office/officeart/2016/7/layout/BasicProcessNew"/>
    <dgm:cxn modelId="{61FAB07F-F81A-4308-9EAD-72B758EF1F03}" type="presParOf" srcId="{3AFFC222-FCE6-45F8-AB3D-46BC0BF3D93C}" destId="{2D7851D9-0760-4ACC-A4DB-B3F53105D68C}" srcOrd="0" destOrd="0" presId="urn:microsoft.com/office/officeart/2016/7/layout/BasicProcessNew"/>
    <dgm:cxn modelId="{304F2112-549A-4ACD-858E-19C70D524824}" type="presParOf" srcId="{3AFFC222-FCE6-45F8-AB3D-46BC0BF3D93C}" destId="{7C6BA218-803A-46D9-B920-47B2282C7565}" srcOrd="1" destOrd="0" presId="urn:microsoft.com/office/officeart/2016/7/layout/BasicProcessNew"/>
    <dgm:cxn modelId="{A1522BD5-91DA-41B5-98DD-2DC05A053793}" type="presParOf" srcId="{3AFFC222-FCE6-45F8-AB3D-46BC0BF3D93C}" destId="{A5D67A61-51B4-456E-B0E1-F50A9C0576C3}" srcOrd="2" destOrd="0" presId="urn:microsoft.com/office/officeart/2016/7/layout/BasicProcessNew"/>
    <dgm:cxn modelId="{65E59999-D002-4852-A093-3F56EDBCE27D}" type="presParOf" srcId="{3AFFC222-FCE6-45F8-AB3D-46BC0BF3D93C}" destId="{9C094691-5E72-4257-BAB8-3FAAEFAF56B2}" srcOrd="3" destOrd="0" presId="urn:microsoft.com/office/officeart/2016/7/layout/BasicProcessNew"/>
    <dgm:cxn modelId="{DB9CA12E-A152-4920-AAF6-BC126759E343}" type="presParOf" srcId="{3AFFC222-FCE6-45F8-AB3D-46BC0BF3D93C}" destId="{ED0D0F67-8F06-4DE8-A4C9-06334231C595}" srcOrd="4" destOrd="0" presId="urn:microsoft.com/office/officeart/2016/7/layout/BasicProcessNew"/>
    <dgm:cxn modelId="{77F3FC4D-6983-42AD-9189-FD5ADB2E9131}" type="presParOf" srcId="{3AFFC222-FCE6-45F8-AB3D-46BC0BF3D93C}" destId="{AAE9CB09-C066-4A4A-8A12-737CC503F209}" srcOrd="5" destOrd="0" presId="urn:microsoft.com/office/officeart/2016/7/layout/BasicProcessNew"/>
    <dgm:cxn modelId="{DF0391DD-1A34-41FB-AE2A-BE873DD57DD7}" type="presParOf" srcId="{3AFFC222-FCE6-45F8-AB3D-46BC0BF3D93C}" destId="{3899160A-DB09-4940-8DD2-30019755ABD9}" srcOrd="6" destOrd="0" presId="urn:microsoft.com/office/officeart/2016/7/layout/BasicProcessNew"/>
    <dgm:cxn modelId="{0CCE21F4-76D7-4DE8-82D2-AB020FDF40D5}" type="presParOf" srcId="{3AFFC222-FCE6-45F8-AB3D-46BC0BF3D93C}" destId="{5EFD74D5-51F8-4402-840C-4492C16BBAF6}" srcOrd="7" destOrd="0" presId="urn:microsoft.com/office/officeart/2016/7/layout/BasicProcessNew"/>
    <dgm:cxn modelId="{06777A74-6BD6-48AA-BDAF-197D78DEB2A4}" type="presParOf" srcId="{3AFFC222-FCE6-45F8-AB3D-46BC0BF3D93C}" destId="{CFFCBBDC-C0EE-46C8-B694-C462B5E63B08}" srcOrd="8" destOrd="0" presId="urn:microsoft.com/office/officeart/2016/7/layout/BasicProcessNew"/>
    <dgm:cxn modelId="{917A7431-BDDF-4B25-A74C-B799970D6FB5}" type="presParOf" srcId="{3AFFC222-FCE6-45F8-AB3D-46BC0BF3D93C}" destId="{F2F2F0FC-427E-463B-B6F0-ADDDB99D32AD}" srcOrd="9" destOrd="0" presId="urn:microsoft.com/office/officeart/2016/7/layout/BasicProcessNew"/>
    <dgm:cxn modelId="{CF4F9690-FCB9-45A3-8672-D07657985644}" type="presParOf" srcId="{3AFFC222-FCE6-45F8-AB3D-46BC0BF3D93C}" destId="{81BAB445-BB33-45C8-A026-61CED8490D48}" srcOrd="10" destOrd="0" presId="urn:microsoft.com/office/officeart/2016/7/layout/BasicProcessNew"/>
    <dgm:cxn modelId="{F0C52EF2-2982-489F-A72B-029E84A638CF}" type="presParOf" srcId="{3AFFC222-FCE6-45F8-AB3D-46BC0BF3D93C}" destId="{8DEC8274-EFD8-4EFB-9901-934BC855F116}" srcOrd="11" destOrd="0" presId="urn:microsoft.com/office/officeart/2016/7/layout/BasicProcessNew"/>
    <dgm:cxn modelId="{DAFA3CF2-8BEC-4507-A761-D197131F0148}" type="presParOf" srcId="{3AFFC222-FCE6-45F8-AB3D-46BC0BF3D93C}" destId="{24CCBC1A-8DC8-4F1B-9BE1-540F680ED2DF}" srcOrd="12"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BB36E-9439-4787-97B6-926D1A9579A0}"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1B1D555C-0EF9-45C5-91B2-415F15CBFF52}">
      <dgm:prSet/>
      <dgm:spPr/>
      <dgm:t>
        <a:bodyPr/>
        <a:lstStyle/>
        <a:p>
          <a:r>
            <a:rPr lang="en-US"/>
            <a:t>Sparring is a structured way to get peer feedback from teammates and stakeholders. </a:t>
          </a:r>
        </a:p>
      </dgm:t>
    </dgm:pt>
    <dgm:pt modelId="{68A013FF-E487-4A37-A3EF-A6B126AAB30D}" type="parTrans" cxnId="{97591F41-612B-4AD3-898D-BAB5C5E6EFD3}">
      <dgm:prSet/>
      <dgm:spPr/>
      <dgm:t>
        <a:bodyPr/>
        <a:lstStyle/>
        <a:p>
          <a:endParaRPr lang="en-US"/>
        </a:p>
      </dgm:t>
    </dgm:pt>
    <dgm:pt modelId="{47D2AC40-6B2C-4AC0-A7DD-EF181D7DED2C}" type="sibTrans" cxnId="{97591F41-612B-4AD3-898D-BAB5C5E6EFD3}">
      <dgm:prSet/>
      <dgm:spPr/>
      <dgm:t>
        <a:bodyPr/>
        <a:lstStyle/>
        <a:p>
          <a:endParaRPr lang="en-US"/>
        </a:p>
      </dgm:t>
    </dgm:pt>
    <dgm:pt modelId="{79EC5B88-EFE2-4475-98CE-D99670598DC8}">
      <dgm:prSet/>
      <dgm:spPr/>
      <dgm:t>
        <a:bodyPr/>
        <a:lstStyle/>
        <a:p>
          <a:r>
            <a:rPr lang="en-US"/>
            <a:t>A fruitful sparring session can also help you reach specific decisions that will take the project forward.</a:t>
          </a:r>
        </a:p>
      </dgm:t>
    </dgm:pt>
    <dgm:pt modelId="{28C33D5E-6E0E-45A1-B84E-F9533190B817}" type="parTrans" cxnId="{0B1916A6-0C5C-4BD7-A7E6-B4E93A039AB8}">
      <dgm:prSet/>
      <dgm:spPr/>
      <dgm:t>
        <a:bodyPr/>
        <a:lstStyle/>
        <a:p>
          <a:endParaRPr lang="en-US"/>
        </a:p>
      </dgm:t>
    </dgm:pt>
    <dgm:pt modelId="{74CF1F79-99DC-4585-99D8-2ACCC6347530}" type="sibTrans" cxnId="{0B1916A6-0C5C-4BD7-A7E6-B4E93A039AB8}">
      <dgm:prSet/>
      <dgm:spPr/>
      <dgm:t>
        <a:bodyPr/>
        <a:lstStyle/>
        <a:p>
          <a:endParaRPr lang="en-US"/>
        </a:p>
      </dgm:t>
    </dgm:pt>
    <dgm:pt modelId="{16D07C96-EF60-40C6-9B8D-812925BF3876}" type="pres">
      <dgm:prSet presAssocID="{6C3BB36E-9439-4787-97B6-926D1A9579A0}" presName="root" presStyleCnt="0">
        <dgm:presLayoutVars>
          <dgm:dir/>
          <dgm:resizeHandles val="exact"/>
        </dgm:presLayoutVars>
      </dgm:prSet>
      <dgm:spPr/>
    </dgm:pt>
    <dgm:pt modelId="{D0152938-7827-4DAE-961E-ACF7E6BC7E50}" type="pres">
      <dgm:prSet presAssocID="{6C3BB36E-9439-4787-97B6-926D1A9579A0}" presName="container" presStyleCnt="0">
        <dgm:presLayoutVars>
          <dgm:dir/>
          <dgm:resizeHandles val="exact"/>
        </dgm:presLayoutVars>
      </dgm:prSet>
      <dgm:spPr/>
    </dgm:pt>
    <dgm:pt modelId="{A32D40FC-55F5-4AD6-9EC2-5D291D9B1FB1}" type="pres">
      <dgm:prSet presAssocID="{1B1D555C-0EF9-45C5-91B2-415F15CBFF52}" presName="compNode" presStyleCnt="0"/>
      <dgm:spPr/>
    </dgm:pt>
    <dgm:pt modelId="{235278C7-334B-48D1-8468-CD065E508FBD}" type="pres">
      <dgm:prSet presAssocID="{1B1D555C-0EF9-45C5-91B2-415F15CBFF52}" presName="iconBgRect" presStyleLbl="bgShp" presStyleIdx="0" presStyleCnt="2"/>
      <dgm:spPr/>
    </dgm:pt>
    <dgm:pt modelId="{E61FCC51-33C8-41A8-BC0C-969047D0FB81}" type="pres">
      <dgm:prSet presAssocID="{1B1D555C-0EF9-45C5-91B2-415F15CBFF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D4D6231E-38DE-4EB6-A252-46FFCAFE6158}" type="pres">
      <dgm:prSet presAssocID="{1B1D555C-0EF9-45C5-91B2-415F15CBFF52}" presName="spaceRect" presStyleCnt="0"/>
      <dgm:spPr/>
    </dgm:pt>
    <dgm:pt modelId="{5757CC0D-ACDB-42D7-B1A0-BCC503451376}" type="pres">
      <dgm:prSet presAssocID="{1B1D555C-0EF9-45C5-91B2-415F15CBFF52}" presName="textRect" presStyleLbl="revTx" presStyleIdx="0" presStyleCnt="2">
        <dgm:presLayoutVars>
          <dgm:chMax val="1"/>
          <dgm:chPref val="1"/>
        </dgm:presLayoutVars>
      </dgm:prSet>
      <dgm:spPr/>
    </dgm:pt>
    <dgm:pt modelId="{5DC68EBD-CE9A-49A2-B51D-AE41E3C839F7}" type="pres">
      <dgm:prSet presAssocID="{47D2AC40-6B2C-4AC0-A7DD-EF181D7DED2C}" presName="sibTrans" presStyleLbl="sibTrans2D1" presStyleIdx="0" presStyleCnt="0"/>
      <dgm:spPr/>
    </dgm:pt>
    <dgm:pt modelId="{B19846F3-04EA-496D-B36D-306EFDB1377D}" type="pres">
      <dgm:prSet presAssocID="{79EC5B88-EFE2-4475-98CE-D99670598DC8}" presName="compNode" presStyleCnt="0"/>
      <dgm:spPr/>
    </dgm:pt>
    <dgm:pt modelId="{B3DBAE98-10FF-488F-8996-1217765E68D5}" type="pres">
      <dgm:prSet presAssocID="{79EC5B88-EFE2-4475-98CE-D99670598DC8}" presName="iconBgRect" presStyleLbl="bgShp" presStyleIdx="1" presStyleCnt="2"/>
      <dgm:spPr/>
    </dgm:pt>
    <dgm:pt modelId="{8970D3FD-BE86-4F94-8854-3702BC03530D}" type="pres">
      <dgm:prSet presAssocID="{79EC5B88-EFE2-4475-98CE-D99670598DC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9289CF3-7375-4127-9619-BA766A5F93D1}" type="pres">
      <dgm:prSet presAssocID="{79EC5B88-EFE2-4475-98CE-D99670598DC8}" presName="spaceRect" presStyleCnt="0"/>
      <dgm:spPr/>
    </dgm:pt>
    <dgm:pt modelId="{3752D809-287D-4CFB-A9FD-E748D5373BAB}" type="pres">
      <dgm:prSet presAssocID="{79EC5B88-EFE2-4475-98CE-D99670598DC8}" presName="textRect" presStyleLbl="revTx" presStyleIdx="1" presStyleCnt="2">
        <dgm:presLayoutVars>
          <dgm:chMax val="1"/>
          <dgm:chPref val="1"/>
        </dgm:presLayoutVars>
      </dgm:prSet>
      <dgm:spPr/>
    </dgm:pt>
  </dgm:ptLst>
  <dgm:cxnLst>
    <dgm:cxn modelId="{97591F41-612B-4AD3-898D-BAB5C5E6EFD3}" srcId="{6C3BB36E-9439-4787-97B6-926D1A9579A0}" destId="{1B1D555C-0EF9-45C5-91B2-415F15CBFF52}" srcOrd="0" destOrd="0" parTransId="{68A013FF-E487-4A37-A3EF-A6B126AAB30D}" sibTransId="{47D2AC40-6B2C-4AC0-A7DD-EF181D7DED2C}"/>
    <dgm:cxn modelId="{840A6173-CF08-44A5-A8A8-2A116005502D}" type="presOf" srcId="{47D2AC40-6B2C-4AC0-A7DD-EF181D7DED2C}" destId="{5DC68EBD-CE9A-49A2-B51D-AE41E3C839F7}" srcOrd="0" destOrd="0" presId="urn:microsoft.com/office/officeart/2018/2/layout/IconCircleList"/>
    <dgm:cxn modelId="{0B1916A6-0C5C-4BD7-A7E6-B4E93A039AB8}" srcId="{6C3BB36E-9439-4787-97B6-926D1A9579A0}" destId="{79EC5B88-EFE2-4475-98CE-D99670598DC8}" srcOrd="1" destOrd="0" parTransId="{28C33D5E-6E0E-45A1-B84E-F9533190B817}" sibTransId="{74CF1F79-99DC-4585-99D8-2ACCC6347530}"/>
    <dgm:cxn modelId="{395F8AED-C4B1-41E4-A73E-A5ADDEAE9EB8}" type="presOf" srcId="{79EC5B88-EFE2-4475-98CE-D99670598DC8}" destId="{3752D809-287D-4CFB-A9FD-E748D5373BAB}" srcOrd="0" destOrd="0" presId="urn:microsoft.com/office/officeart/2018/2/layout/IconCircleList"/>
    <dgm:cxn modelId="{FEBE91F2-AF01-4769-8F53-2F64A46F80E0}" type="presOf" srcId="{6C3BB36E-9439-4787-97B6-926D1A9579A0}" destId="{16D07C96-EF60-40C6-9B8D-812925BF3876}" srcOrd="0" destOrd="0" presId="urn:microsoft.com/office/officeart/2018/2/layout/IconCircleList"/>
    <dgm:cxn modelId="{7D19B3FC-4E81-4646-AAE5-3BF058ADA934}" type="presOf" srcId="{1B1D555C-0EF9-45C5-91B2-415F15CBFF52}" destId="{5757CC0D-ACDB-42D7-B1A0-BCC503451376}" srcOrd="0" destOrd="0" presId="urn:microsoft.com/office/officeart/2018/2/layout/IconCircleList"/>
    <dgm:cxn modelId="{D1470063-A796-4632-8D5B-1E59F2FCE048}" type="presParOf" srcId="{16D07C96-EF60-40C6-9B8D-812925BF3876}" destId="{D0152938-7827-4DAE-961E-ACF7E6BC7E50}" srcOrd="0" destOrd="0" presId="urn:microsoft.com/office/officeart/2018/2/layout/IconCircleList"/>
    <dgm:cxn modelId="{E7DECBD5-78FC-4633-8540-FFBD89FCD495}" type="presParOf" srcId="{D0152938-7827-4DAE-961E-ACF7E6BC7E50}" destId="{A32D40FC-55F5-4AD6-9EC2-5D291D9B1FB1}" srcOrd="0" destOrd="0" presId="urn:microsoft.com/office/officeart/2018/2/layout/IconCircleList"/>
    <dgm:cxn modelId="{32EED636-77A0-42E2-B66B-CD3C1C18DA30}" type="presParOf" srcId="{A32D40FC-55F5-4AD6-9EC2-5D291D9B1FB1}" destId="{235278C7-334B-48D1-8468-CD065E508FBD}" srcOrd="0" destOrd="0" presId="urn:microsoft.com/office/officeart/2018/2/layout/IconCircleList"/>
    <dgm:cxn modelId="{42353EB2-32C7-4D4D-A1E8-DFC3FC5799D2}" type="presParOf" srcId="{A32D40FC-55F5-4AD6-9EC2-5D291D9B1FB1}" destId="{E61FCC51-33C8-41A8-BC0C-969047D0FB81}" srcOrd="1" destOrd="0" presId="urn:microsoft.com/office/officeart/2018/2/layout/IconCircleList"/>
    <dgm:cxn modelId="{5FE036D0-D834-4BFF-8883-1B4114A1454F}" type="presParOf" srcId="{A32D40FC-55F5-4AD6-9EC2-5D291D9B1FB1}" destId="{D4D6231E-38DE-4EB6-A252-46FFCAFE6158}" srcOrd="2" destOrd="0" presId="urn:microsoft.com/office/officeart/2018/2/layout/IconCircleList"/>
    <dgm:cxn modelId="{A4EC51C7-718C-47F7-B0CC-0A1FF1CE438E}" type="presParOf" srcId="{A32D40FC-55F5-4AD6-9EC2-5D291D9B1FB1}" destId="{5757CC0D-ACDB-42D7-B1A0-BCC503451376}" srcOrd="3" destOrd="0" presId="urn:microsoft.com/office/officeart/2018/2/layout/IconCircleList"/>
    <dgm:cxn modelId="{816C3B3D-C325-4F15-96D5-C5DFC3482ADB}" type="presParOf" srcId="{D0152938-7827-4DAE-961E-ACF7E6BC7E50}" destId="{5DC68EBD-CE9A-49A2-B51D-AE41E3C839F7}" srcOrd="1" destOrd="0" presId="urn:microsoft.com/office/officeart/2018/2/layout/IconCircleList"/>
    <dgm:cxn modelId="{A8C2D0C2-9641-4EFA-BD95-6A6274DC513A}" type="presParOf" srcId="{D0152938-7827-4DAE-961E-ACF7E6BC7E50}" destId="{B19846F3-04EA-496D-B36D-306EFDB1377D}" srcOrd="2" destOrd="0" presId="urn:microsoft.com/office/officeart/2018/2/layout/IconCircleList"/>
    <dgm:cxn modelId="{6DFA736F-DE64-4B27-AA11-C7D0F9C5C2E3}" type="presParOf" srcId="{B19846F3-04EA-496D-B36D-306EFDB1377D}" destId="{B3DBAE98-10FF-488F-8996-1217765E68D5}" srcOrd="0" destOrd="0" presId="urn:microsoft.com/office/officeart/2018/2/layout/IconCircleList"/>
    <dgm:cxn modelId="{31F467C9-C2A9-479D-AC39-270F2EA1263B}" type="presParOf" srcId="{B19846F3-04EA-496D-B36D-306EFDB1377D}" destId="{8970D3FD-BE86-4F94-8854-3702BC03530D}" srcOrd="1" destOrd="0" presId="urn:microsoft.com/office/officeart/2018/2/layout/IconCircleList"/>
    <dgm:cxn modelId="{19ECCBB7-604E-4E5C-8FFF-BEB3CD02831D}" type="presParOf" srcId="{B19846F3-04EA-496D-B36D-306EFDB1377D}" destId="{A9289CF3-7375-4127-9619-BA766A5F93D1}" srcOrd="2" destOrd="0" presId="urn:microsoft.com/office/officeart/2018/2/layout/IconCircleList"/>
    <dgm:cxn modelId="{1E43EC83-0058-48B6-B22A-941A61CAB910}" type="presParOf" srcId="{B19846F3-04EA-496D-B36D-306EFDB1377D}" destId="{3752D809-287D-4CFB-A9FD-E748D5373B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5D8604-26EF-4CEF-8A29-C75DD0C38C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CFA49B-74B3-432D-A74F-9FEE3E6C8AD9}">
      <dgm:prSet/>
      <dgm:spPr/>
      <dgm:t>
        <a:bodyPr/>
        <a:lstStyle/>
        <a:p>
          <a:r>
            <a:rPr lang="en-US"/>
            <a:t>Let peers challenge your own ideas and inspire new ones.</a:t>
          </a:r>
        </a:p>
      </dgm:t>
    </dgm:pt>
    <dgm:pt modelId="{910A0386-D7DE-49BF-A551-5DB87A5C9DF9}" type="parTrans" cxnId="{B5E5BA81-ACD8-4285-90B8-25CB2FDEEC7A}">
      <dgm:prSet/>
      <dgm:spPr/>
      <dgm:t>
        <a:bodyPr/>
        <a:lstStyle/>
        <a:p>
          <a:endParaRPr lang="en-US"/>
        </a:p>
      </dgm:t>
    </dgm:pt>
    <dgm:pt modelId="{79949A0F-7B75-42A1-837D-44A998E851E7}" type="sibTrans" cxnId="{B5E5BA81-ACD8-4285-90B8-25CB2FDEEC7A}">
      <dgm:prSet/>
      <dgm:spPr/>
      <dgm:t>
        <a:bodyPr/>
        <a:lstStyle/>
        <a:p>
          <a:endParaRPr lang="en-US"/>
        </a:p>
      </dgm:t>
    </dgm:pt>
    <dgm:pt modelId="{A4D5E41B-848E-43A0-B48A-F2DDC72AF23F}">
      <dgm:prSet/>
      <dgm:spPr/>
      <dgm:t>
        <a:bodyPr/>
        <a:lstStyle/>
        <a:p>
          <a:r>
            <a:rPr lang="en-US"/>
            <a:t>Take advantage of others' knowledge and experience from outside your own discipline.</a:t>
          </a:r>
        </a:p>
      </dgm:t>
    </dgm:pt>
    <dgm:pt modelId="{F7785160-815A-410A-98CE-529E56BF5A8D}" type="parTrans" cxnId="{96C5EBEF-6C90-4D69-B490-18BE6C540A38}">
      <dgm:prSet/>
      <dgm:spPr/>
      <dgm:t>
        <a:bodyPr/>
        <a:lstStyle/>
        <a:p>
          <a:endParaRPr lang="en-US"/>
        </a:p>
      </dgm:t>
    </dgm:pt>
    <dgm:pt modelId="{7F709D9F-941C-487C-B0C1-1BD9218623B3}" type="sibTrans" cxnId="{96C5EBEF-6C90-4D69-B490-18BE6C540A38}">
      <dgm:prSet/>
      <dgm:spPr/>
      <dgm:t>
        <a:bodyPr/>
        <a:lstStyle/>
        <a:p>
          <a:endParaRPr lang="en-US"/>
        </a:p>
      </dgm:t>
    </dgm:pt>
    <dgm:pt modelId="{50C1386C-D5C5-440A-9089-E1A11FC1FA27}">
      <dgm:prSet/>
      <dgm:spPr/>
      <dgm:t>
        <a:bodyPr/>
        <a:lstStyle/>
        <a:p>
          <a:r>
            <a:rPr lang="en-US"/>
            <a:t>If you're struggling with velocity or team cohesiveness,  sparring might help.</a:t>
          </a:r>
        </a:p>
      </dgm:t>
    </dgm:pt>
    <dgm:pt modelId="{0A43AD4D-D5E4-4ABC-8F4A-C96464060AEA}" type="parTrans" cxnId="{DD92D1F0-676D-4A94-81FB-CD8B8BCA4576}">
      <dgm:prSet/>
      <dgm:spPr/>
      <dgm:t>
        <a:bodyPr/>
        <a:lstStyle/>
        <a:p>
          <a:endParaRPr lang="en-US"/>
        </a:p>
      </dgm:t>
    </dgm:pt>
    <dgm:pt modelId="{8C65330D-DAB3-459D-B2FD-7B2D525D9004}" type="sibTrans" cxnId="{DD92D1F0-676D-4A94-81FB-CD8B8BCA4576}">
      <dgm:prSet/>
      <dgm:spPr/>
      <dgm:t>
        <a:bodyPr/>
        <a:lstStyle/>
        <a:p>
          <a:endParaRPr lang="en-US"/>
        </a:p>
      </dgm:t>
    </dgm:pt>
    <dgm:pt modelId="{597CEE56-98AB-4598-9B50-A4B2DDCF2B29}" type="pres">
      <dgm:prSet presAssocID="{C95D8604-26EF-4CEF-8A29-C75DD0C38C7E}" presName="root" presStyleCnt="0">
        <dgm:presLayoutVars>
          <dgm:dir/>
          <dgm:resizeHandles val="exact"/>
        </dgm:presLayoutVars>
      </dgm:prSet>
      <dgm:spPr/>
    </dgm:pt>
    <dgm:pt modelId="{5B3B6140-AEF6-4DCF-9167-2A9E9440A059}" type="pres">
      <dgm:prSet presAssocID="{92CFA49B-74B3-432D-A74F-9FEE3E6C8AD9}" presName="compNode" presStyleCnt="0"/>
      <dgm:spPr/>
    </dgm:pt>
    <dgm:pt modelId="{8239086F-57F8-4C4D-8EB1-346CA4B5A38E}" type="pres">
      <dgm:prSet presAssocID="{92CFA49B-74B3-432D-A74F-9FEE3E6C8AD9}" presName="bgRect" presStyleLbl="bgShp" presStyleIdx="0" presStyleCnt="3"/>
      <dgm:spPr/>
    </dgm:pt>
    <dgm:pt modelId="{1E0FF48A-DCE7-482A-817C-C159700799D5}" type="pres">
      <dgm:prSet presAssocID="{92CFA49B-74B3-432D-A74F-9FEE3E6C8A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B90CD7D-11D1-4E0A-95EE-167B6681D4C2}" type="pres">
      <dgm:prSet presAssocID="{92CFA49B-74B3-432D-A74F-9FEE3E6C8AD9}" presName="spaceRect" presStyleCnt="0"/>
      <dgm:spPr/>
    </dgm:pt>
    <dgm:pt modelId="{33AB7FB0-5A46-4793-A21B-BAF25DC1DAFF}" type="pres">
      <dgm:prSet presAssocID="{92CFA49B-74B3-432D-A74F-9FEE3E6C8AD9}" presName="parTx" presStyleLbl="revTx" presStyleIdx="0" presStyleCnt="3">
        <dgm:presLayoutVars>
          <dgm:chMax val="0"/>
          <dgm:chPref val="0"/>
        </dgm:presLayoutVars>
      </dgm:prSet>
      <dgm:spPr/>
    </dgm:pt>
    <dgm:pt modelId="{48AD7FFC-6214-4BF0-B384-4F6BE2BDD07F}" type="pres">
      <dgm:prSet presAssocID="{79949A0F-7B75-42A1-837D-44A998E851E7}" presName="sibTrans" presStyleCnt="0"/>
      <dgm:spPr/>
    </dgm:pt>
    <dgm:pt modelId="{7EE9F3AC-19C7-4801-8BE7-4C55E008F12E}" type="pres">
      <dgm:prSet presAssocID="{A4D5E41B-848E-43A0-B48A-F2DDC72AF23F}" presName="compNode" presStyleCnt="0"/>
      <dgm:spPr/>
    </dgm:pt>
    <dgm:pt modelId="{C048C91E-FF10-43E3-8C6A-BAB41681F9E6}" type="pres">
      <dgm:prSet presAssocID="{A4D5E41B-848E-43A0-B48A-F2DDC72AF23F}" presName="bgRect" presStyleLbl="bgShp" presStyleIdx="1" presStyleCnt="3"/>
      <dgm:spPr/>
    </dgm:pt>
    <dgm:pt modelId="{DB1B5A84-1E32-4D07-A066-C9924D4AD5BF}" type="pres">
      <dgm:prSet presAssocID="{A4D5E41B-848E-43A0-B48A-F2DDC72AF2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80CCC97-20F8-4C13-9B80-7DF7F0C307D6}" type="pres">
      <dgm:prSet presAssocID="{A4D5E41B-848E-43A0-B48A-F2DDC72AF23F}" presName="spaceRect" presStyleCnt="0"/>
      <dgm:spPr/>
    </dgm:pt>
    <dgm:pt modelId="{8578BD8E-62EB-45ED-9778-DAC04571A056}" type="pres">
      <dgm:prSet presAssocID="{A4D5E41B-848E-43A0-B48A-F2DDC72AF23F}" presName="parTx" presStyleLbl="revTx" presStyleIdx="1" presStyleCnt="3">
        <dgm:presLayoutVars>
          <dgm:chMax val="0"/>
          <dgm:chPref val="0"/>
        </dgm:presLayoutVars>
      </dgm:prSet>
      <dgm:spPr/>
    </dgm:pt>
    <dgm:pt modelId="{5CDE1E3E-5085-4804-8AB9-8E3622B97A00}" type="pres">
      <dgm:prSet presAssocID="{7F709D9F-941C-487C-B0C1-1BD9218623B3}" presName="sibTrans" presStyleCnt="0"/>
      <dgm:spPr/>
    </dgm:pt>
    <dgm:pt modelId="{60E1B1C3-FE16-4855-AD39-C9CDE1BF4FED}" type="pres">
      <dgm:prSet presAssocID="{50C1386C-D5C5-440A-9089-E1A11FC1FA27}" presName="compNode" presStyleCnt="0"/>
      <dgm:spPr/>
    </dgm:pt>
    <dgm:pt modelId="{09B01639-BE33-45FE-BA1A-6324C3AFDB16}" type="pres">
      <dgm:prSet presAssocID="{50C1386C-D5C5-440A-9089-E1A11FC1FA27}" presName="bgRect" presStyleLbl="bgShp" presStyleIdx="2" presStyleCnt="3"/>
      <dgm:spPr/>
    </dgm:pt>
    <dgm:pt modelId="{C385DA49-96EE-4B70-8D17-F58E9B6F46A1}" type="pres">
      <dgm:prSet presAssocID="{50C1386C-D5C5-440A-9089-E1A11FC1FA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EB9ECCC2-5219-4590-A66F-600EE0E8FE5F}" type="pres">
      <dgm:prSet presAssocID="{50C1386C-D5C5-440A-9089-E1A11FC1FA27}" presName="spaceRect" presStyleCnt="0"/>
      <dgm:spPr/>
    </dgm:pt>
    <dgm:pt modelId="{338917B6-2A0C-4CDE-809B-24FA4135D900}" type="pres">
      <dgm:prSet presAssocID="{50C1386C-D5C5-440A-9089-E1A11FC1FA27}" presName="parTx" presStyleLbl="revTx" presStyleIdx="2" presStyleCnt="3">
        <dgm:presLayoutVars>
          <dgm:chMax val="0"/>
          <dgm:chPref val="0"/>
        </dgm:presLayoutVars>
      </dgm:prSet>
      <dgm:spPr/>
    </dgm:pt>
  </dgm:ptLst>
  <dgm:cxnLst>
    <dgm:cxn modelId="{3A5D685E-3F91-4633-AE85-FA09C3ED8E44}" type="presOf" srcId="{C95D8604-26EF-4CEF-8A29-C75DD0C38C7E}" destId="{597CEE56-98AB-4598-9B50-A4B2DDCF2B29}" srcOrd="0" destOrd="0" presId="urn:microsoft.com/office/officeart/2018/2/layout/IconVerticalSolidList"/>
    <dgm:cxn modelId="{2D39FB59-AED7-4F72-9D96-FD304CEDE111}" type="presOf" srcId="{50C1386C-D5C5-440A-9089-E1A11FC1FA27}" destId="{338917B6-2A0C-4CDE-809B-24FA4135D900}" srcOrd="0" destOrd="0" presId="urn:microsoft.com/office/officeart/2018/2/layout/IconVerticalSolidList"/>
    <dgm:cxn modelId="{B5E5BA81-ACD8-4285-90B8-25CB2FDEEC7A}" srcId="{C95D8604-26EF-4CEF-8A29-C75DD0C38C7E}" destId="{92CFA49B-74B3-432D-A74F-9FEE3E6C8AD9}" srcOrd="0" destOrd="0" parTransId="{910A0386-D7DE-49BF-A551-5DB87A5C9DF9}" sibTransId="{79949A0F-7B75-42A1-837D-44A998E851E7}"/>
    <dgm:cxn modelId="{A88975AC-D14B-4ABF-A42D-300E6703269B}" type="presOf" srcId="{A4D5E41B-848E-43A0-B48A-F2DDC72AF23F}" destId="{8578BD8E-62EB-45ED-9778-DAC04571A056}" srcOrd="0" destOrd="0" presId="urn:microsoft.com/office/officeart/2018/2/layout/IconVerticalSolidList"/>
    <dgm:cxn modelId="{96C5EBEF-6C90-4D69-B490-18BE6C540A38}" srcId="{C95D8604-26EF-4CEF-8A29-C75DD0C38C7E}" destId="{A4D5E41B-848E-43A0-B48A-F2DDC72AF23F}" srcOrd="1" destOrd="0" parTransId="{F7785160-815A-410A-98CE-529E56BF5A8D}" sibTransId="{7F709D9F-941C-487C-B0C1-1BD9218623B3}"/>
    <dgm:cxn modelId="{DD92D1F0-676D-4A94-81FB-CD8B8BCA4576}" srcId="{C95D8604-26EF-4CEF-8A29-C75DD0C38C7E}" destId="{50C1386C-D5C5-440A-9089-E1A11FC1FA27}" srcOrd="2" destOrd="0" parTransId="{0A43AD4D-D5E4-4ABC-8F4A-C96464060AEA}" sibTransId="{8C65330D-DAB3-459D-B2FD-7B2D525D9004}"/>
    <dgm:cxn modelId="{BD5FD7FD-55C6-44E1-863A-C3869D5EE22C}" type="presOf" srcId="{92CFA49B-74B3-432D-A74F-9FEE3E6C8AD9}" destId="{33AB7FB0-5A46-4793-A21B-BAF25DC1DAFF}" srcOrd="0" destOrd="0" presId="urn:microsoft.com/office/officeart/2018/2/layout/IconVerticalSolidList"/>
    <dgm:cxn modelId="{FF55ED6E-D218-42B5-BC4F-B29F71E0E906}" type="presParOf" srcId="{597CEE56-98AB-4598-9B50-A4B2DDCF2B29}" destId="{5B3B6140-AEF6-4DCF-9167-2A9E9440A059}" srcOrd="0" destOrd="0" presId="urn:microsoft.com/office/officeart/2018/2/layout/IconVerticalSolidList"/>
    <dgm:cxn modelId="{BA4B5A0A-0FAF-4616-AFDC-404B649E7AD5}" type="presParOf" srcId="{5B3B6140-AEF6-4DCF-9167-2A9E9440A059}" destId="{8239086F-57F8-4C4D-8EB1-346CA4B5A38E}" srcOrd="0" destOrd="0" presId="urn:microsoft.com/office/officeart/2018/2/layout/IconVerticalSolidList"/>
    <dgm:cxn modelId="{29A74B7C-4621-46EF-8736-F2E8C1C62866}" type="presParOf" srcId="{5B3B6140-AEF6-4DCF-9167-2A9E9440A059}" destId="{1E0FF48A-DCE7-482A-817C-C159700799D5}" srcOrd="1" destOrd="0" presId="urn:microsoft.com/office/officeart/2018/2/layout/IconVerticalSolidList"/>
    <dgm:cxn modelId="{D6BE9A09-3A17-48EE-9842-6584AE0E7091}" type="presParOf" srcId="{5B3B6140-AEF6-4DCF-9167-2A9E9440A059}" destId="{7B90CD7D-11D1-4E0A-95EE-167B6681D4C2}" srcOrd="2" destOrd="0" presId="urn:microsoft.com/office/officeart/2018/2/layout/IconVerticalSolidList"/>
    <dgm:cxn modelId="{6233087B-6C5C-4967-B1A8-25063C0A5D3B}" type="presParOf" srcId="{5B3B6140-AEF6-4DCF-9167-2A9E9440A059}" destId="{33AB7FB0-5A46-4793-A21B-BAF25DC1DAFF}" srcOrd="3" destOrd="0" presId="urn:microsoft.com/office/officeart/2018/2/layout/IconVerticalSolidList"/>
    <dgm:cxn modelId="{C6164E67-D5D0-4435-A8F0-4C765080188F}" type="presParOf" srcId="{597CEE56-98AB-4598-9B50-A4B2DDCF2B29}" destId="{48AD7FFC-6214-4BF0-B384-4F6BE2BDD07F}" srcOrd="1" destOrd="0" presId="urn:microsoft.com/office/officeart/2018/2/layout/IconVerticalSolidList"/>
    <dgm:cxn modelId="{93CC4FE3-C3FF-46FE-9BF9-D0E513CC15FB}" type="presParOf" srcId="{597CEE56-98AB-4598-9B50-A4B2DDCF2B29}" destId="{7EE9F3AC-19C7-4801-8BE7-4C55E008F12E}" srcOrd="2" destOrd="0" presId="urn:microsoft.com/office/officeart/2018/2/layout/IconVerticalSolidList"/>
    <dgm:cxn modelId="{3A80CEE0-21DD-4082-8826-2285D170ECCE}" type="presParOf" srcId="{7EE9F3AC-19C7-4801-8BE7-4C55E008F12E}" destId="{C048C91E-FF10-43E3-8C6A-BAB41681F9E6}" srcOrd="0" destOrd="0" presId="urn:microsoft.com/office/officeart/2018/2/layout/IconVerticalSolidList"/>
    <dgm:cxn modelId="{9F2B5DB1-14D2-441C-99F1-614811C33091}" type="presParOf" srcId="{7EE9F3AC-19C7-4801-8BE7-4C55E008F12E}" destId="{DB1B5A84-1E32-4D07-A066-C9924D4AD5BF}" srcOrd="1" destOrd="0" presId="urn:microsoft.com/office/officeart/2018/2/layout/IconVerticalSolidList"/>
    <dgm:cxn modelId="{E40657C6-2AB3-465C-BC54-4B8D6604B5D6}" type="presParOf" srcId="{7EE9F3AC-19C7-4801-8BE7-4C55E008F12E}" destId="{080CCC97-20F8-4C13-9B80-7DF7F0C307D6}" srcOrd="2" destOrd="0" presId="urn:microsoft.com/office/officeart/2018/2/layout/IconVerticalSolidList"/>
    <dgm:cxn modelId="{60C39C97-1D20-4BF0-B408-7708C799DD8A}" type="presParOf" srcId="{7EE9F3AC-19C7-4801-8BE7-4C55E008F12E}" destId="{8578BD8E-62EB-45ED-9778-DAC04571A056}" srcOrd="3" destOrd="0" presId="urn:microsoft.com/office/officeart/2018/2/layout/IconVerticalSolidList"/>
    <dgm:cxn modelId="{5A8C9956-90CA-461A-B083-0F2CE380AB85}" type="presParOf" srcId="{597CEE56-98AB-4598-9B50-A4B2DDCF2B29}" destId="{5CDE1E3E-5085-4804-8AB9-8E3622B97A00}" srcOrd="3" destOrd="0" presId="urn:microsoft.com/office/officeart/2018/2/layout/IconVerticalSolidList"/>
    <dgm:cxn modelId="{EFEE651C-DC2A-42A1-BA07-80903F68E84D}" type="presParOf" srcId="{597CEE56-98AB-4598-9B50-A4B2DDCF2B29}" destId="{60E1B1C3-FE16-4855-AD39-C9CDE1BF4FED}" srcOrd="4" destOrd="0" presId="urn:microsoft.com/office/officeart/2018/2/layout/IconVerticalSolidList"/>
    <dgm:cxn modelId="{6CA48FE7-CD07-446E-918C-ED5A54B738D4}" type="presParOf" srcId="{60E1B1C3-FE16-4855-AD39-C9CDE1BF4FED}" destId="{09B01639-BE33-45FE-BA1A-6324C3AFDB16}" srcOrd="0" destOrd="0" presId="urn:microsoft.com/office/officeart/2018/2/layout/IconVerticalSolidList"/>
    <dgm:cxn modelId="{0E506458-B207-47F7-952E-A607BE3CD72B}" type="presParOf" srcId="{60E1B1C3-FE16-4855-AD39-C9CDE1BF4FED}" destId="{C385DA49-96EE-4B70-8D17-F58E9B6F46A1}" srcOrd="1" destOrd="0" presId="urn:microsoft.com/office/officeart/2018/2/layout/IconVerticalSolidList"/>
    <dgm:cxn modelId="{78F57468-4F9B-4421-A9B5-8AB1144EC894}" type="presParOf" srcId="{60E1B1C3-FE16-4855-AD39-C9CDE1BF4FED}" destId="{EB9ECCC2-5219-4590-A66F-600EE0E8FE5F}" srcOrd="2" destOrd="0" presId="urn:microsoft.com/office/officeart/2018/2/layout/IconVerticalSolidList"/>
    <dgm:cxn modelId="{E4E30E95-42DF-4832-B5D1-C0D04477A718}" type="presParOf" srcId="{60E1B1C3-FE16-4855-AD39-C9CDE1BF4FED}" destId="{338917B6-2A0C-4CDE-809B-24FA4135D90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851D9-0760-4ACC-A4DB-B3F53105D68C}">
      <dsp:nvSpPr>
        <dsp:cNvPr id="0" name=""/>
        <dsp:cNvSpPr/>
      </dsp:nvSpPr>
      <dsp:spPr>
        <a:xfrm>
          <a:off x="2276" y="740083"/>
          <a:ext cx="2401690" cy="24810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25000"/>
                  <a:lumOff val="75000"/>
                </a:schemeClr>
              </a:solidFill>
            </a:rPr>
            <a:t>Fail often and fail fast.</a:t>
          </a:r>
        </a:p>
        <a:p>
          <a:pPr marL="0" lvl="0" indent="0" algn="ctr" defTabSz="622300">
            <a:lnSpc>
              <a:spcPct val="90000"/>
            </a:lnSpc>
            <a:spcBef>
              <a:spcPct val="0"/>
            </a:spcBef>
            <a:spcAft>
              <a:spcPct val="35000"/>
            </a:spcAft>
            <a:buNone/>
          </a:pPr>
          <a:r>
            <a:rPr lang="en-US" sz="1100" kern="1200" dirty="0"/>
            <a:t>It’s kind of liberating. You actually have permission to mess up. In fact, it’s encouraged. The thought behind this is to not spend too much time developing things before getting it out to be tested. Get concepts (as rough as they may seem) into the hands of the user. Their course correction or validation is invaluable.</a:t>
          </a:r>
        </a:p>
      </dsp:txBody>
      <dsp:txXfrm>
        <a:off x="2276" y="740083"/>
        <a:ext cx="2401690" cy="2481038"/>
      </dsp:txXfrm>
    </dsp:sp>
    <dsp:sp modelId="{A5D67A61-51B4-456E-B0E1-F50A9C0576C3}">
      <dsp:nvSpPr>
        <dsp:cNvPr id="0" name=""/>
        <dsp:cNvSpPr/>
      </dsp:nvSpPr>
      <dsp:spPr>
        <a:xfrm>
          <a:off x="2439641" y="1859102"/>
          <a:ext cx="360253" cy="243000"/>
        </a:xfrm>
        <a:prstGeom prst="rightArrow">
          <a:avLst>
            <a:gd name="adj1" fmla="val 50000"/>
            <a:gd name="adj2" fmla="val 5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D0F67-8F06-4DE8-A4C9-06334231C595}">
      <dsp:nvSpPr>
        <dsp:cNvPr id="0" name=""/>
        <dsp:cNvSpPr/>
      </dsp:nvSpPr>
      <dsp:spPr>
        <a:xfrm>
          <a:off x="2835570" y="740083"/>
          <a:ext cx="2401690" cy="24810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lumMod val="25000"/>
                  <a:lumOff val="75000"/>
                </a:srgbClr>
              </a:solidFill>
              <a:latin typeface="Gill Sans MT" panose="020B0502020104020203"/>
              <a:ea typeface="+mn-ea"/>
              <a:cs typeface="+mn-cs"/>
            </a:rPr>
            <a:t>Be able to kill your ideas. </a:t>
          </a:r>
        </a:p>
        <a:p>
          <a:pPr marL="0" lvl="0" algn="ctr" defTabSz="488950">
            <a:lnSpc>
              <a:spcPct val="90000"/>
            </a:lnSpc>
            <a:spcBef>
              <a:spcPct val="0"/>
            </a:spcBef>
            <a:spcAft>
              <a:spcPct val="35000"/>
            </a:spcAft>
            <a:buNone/>
          </a:pPr>
          <a:r>
            <a:rPr lang="en-US" sz="1100" kern="1200" dirty="0"/>
            <a:t>It’s hardly as gruesome as it sounds. You know that really good idea you have that you swear is the next best thing? You know, the idea that turned out not to be that great, but you still think it is? Yep. That’s this. If that wonderful idea that you feel personally dedicated to just isn’t working out, you have to be ready to kill it and leave it behind. There’s no dwelling in iteration.</a:t>
          </a:r>
        </a:p>
      </dsp:txBody>
      <dsp:txXfrm>
        <a:off x="2835570" y="740083"/>
        <a:ext cx="2401690" cy="2481038"/>
      </dsp:txXfrm>
    </dsp:sp>
    <dsp:sp modelId="{3899160A-DB09-4940-8DD2-30019755ABD9}">
      <dsp:nvSpPr>
        <dsp:cNvPr id="0" name=""/>
        <dsp:cNvSpPr/>
      </dsp:nvSpPr>
      <dsp:spPr>
        <a:xfrm>
          <a:off x="5272935" y="1859102"/>
          <a:ext cx="360253" cy="243000"/>
        </a:xfrm>
        <a:prstGeom prst="rightArrow">
          <a:avLst>
            <a:gd name="adj1" fmla="val 50000"/>
            <a:gd name="adj2" fmla="val 5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CBBDC-C0EE-46C8-B694-C462B5E63B08}">
      <dsp:nvSpPr>
        <dsp:cNvPr id="0" name=""/>
        <dsp:cNvSpPr/>
      </dsp:nvSpPr>
      <dsp:spPr>
        <a:xfrm>
          <a:off x="5668864" y="740083"/>
          <a:ext cx="2401690" cy="24810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lumMod val="25000"/>
                  <a:lumOff val="75000"/>
                </a:srgbClr>
              </a:solidFill>
              <a:latin typeface="Gill Sans MT" panose="020B0502020104020203"/>
              <a:ea typeface="+mn-ea"/>
              <a:cs typeface="+mn-cs"/>
            </a:rPr>
            <a:t>Once an idea is out, everyone owns it. </a:t>
          </a:r>
        </a:p>
        <a:p>
          <a:pPr marL="0" lvl="0" algn="ctr" defTabSz="488950">
            <a:lnSpc>
              <a:spcPct val="90000"/>
            </a:lnSpc>
            <a:spcBef>
              <a:spcPct val="0"/>
            </a:spcBef>
            <a:spcAft>
              <a:spcPct val="35000"/>
            </a:spcAft>
            <a:buNone/>
          </a:pPr>
          <a:r>
            <a:rPr lang="en-US" sz="1100" kern="1200" dirty="0"/>
            <a:t>Coming from the world of grant funding and research—where everyone is out to validate their own idea—this concept is particularly appealing. If I toss out a decent nugget of an idea and then three people add to it, expand upon it, and enhance it, everyone gets credit. There is no point in clinging onto who did what.</a:t>
          </a:r>
        </a:p>
      </dsp:txBody>
      <dsp:txXfrm>
        <a:off x="5668864" y="740083"/>
        <a:ext cx="2401690" cy="2481038"/>
      </dsp:txXfrm>
    </dsp:sp>
    <dsp:sp modelId="{81BAB445-BB33-45C8-A026-61CED8490D48}">
      <dsp:nvSpPr>
        <dsp:cNvPr id="0" name=""/>
        <dsp:cNvSpPr/>
      </dsp:nvSpPr>
      <dsp:spPr>
        <a:xfrm>
          <a:off x="8106229" y="1859102"/>
          <a:ext cx="360253" cy="243000"/>
        </a:xfrm>
        <a:prstGeom prst="rightArrow">
          <a:avLst>
            <a:gd name="adj1" fmla="val 50000"/>
            <a:gd name="adj2" fmla="val 5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CBC1A-8DC8-4F1B-9BE1-540F680ED2DF}">
      <dsp:nvSpPr>
        <dsp:cNvPr id="0" name=""/>
        <dsp:cNvSpPr/>
      </dsp:nvSpPr>
      <dsp:spPr>
        <a:xfrm>
          <a:off x="8502157" y="740083"/>
          <a:ext cx="2401690" cy="248103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lumMod val="25000"/>
                  <a:lumOff val="75000"/>
                </a:srgbClr>
              </a:solidFill>
              <a:latin typeface="Gill Sans MT" panose="020B0502020104020203"/>
              <a:ea typeface="+mn-ea"/>
              <a:cs typeface="+mn-cs"/>
            </a:rPr>
            <a:t>Less talking, more making. </a:t>
          </a:r>
        </a:p>
        <a:p>
          <a:pPr marL="0" lvl="0" algn="ctr" defTabSz="577850">
            <a:lnSpc>
              <a:spcPct val="90000"/>
            </a:lnSpc>
            <a:spcBef>
              <a:spcPct val="0"/>
            </a:spcBef>
            <a:spcAft>
              <a:spcPct val="35000"/>
            </a:spcAft>
            <a:buNone/>
          </a:pPr>
          <a:r>
            <a:rPr lang="en-US" sz="1300" kern="1200" dirty="0"/>
            <a:t>Some conversation is okay, but in order to be able to test things, you have to make things. This doesn’t mean you have to create a masterpiece. You just need to put something down in writing or drawing or whatever. It will allow you to see holes in your concepts and gaps in your story.</a:t>
          </a:r>
        </a:p>
      </dsp:txBody>
      <dsp:txXfrm>
        <a:off x="8502157" y="740083"/>
        <a:ext cx="2401690" cy="2481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278C7-334B-48D1-8468-CD065E508FBD}">
      <dsp:nvSpPr>
        <dsp:cNvPr id="0" name=""/>
        <dsp:cNvSpPr/>
      </dsp:nvSpPr>
      <dsp:spPr>
        <a:xfrm>
          <a:off x="6409" y="1109852"/>
          <a:ext cx="1458532" cy="14585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FCC51-33C8-41A8-BC0C-969047D0FB81}">
      <dsp:nvSpPr>
        <dsp:cNvPr id="0" name=""/>
        <dsp:cNvSpPr/>
      </dsp:nvSpPr>
      <dsp:spPr>
        <a:xfrm>
          <a:off x="312701" y="1416144"/>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57CC0D-ACDB-42D7-B1A0-BCC503451376}">
      <dsp:nvSpPr>
        <dsp:cNvPr id="0" name=""/>
        <dsp:cNvSpPr/>
      </dsp:nvSpPr>
      <dsp:spPr>
        <a:xfrm>
          <a:off x="1777484"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Sparring is a structured way to get peer feedback from teammates and stakeholders. </a:t>
          </a:r>
        </a:p>
      </dsp:txBody>
      <dsp:txXfrm>
        <a:off x="1777484" y="1109852"/>
        <a:ext cx="3437969" cy="1458532"/>
      </dsp:txXfrm>
    </dsp:sp>
    <dsp:sp modelId="{B3DBAE98-10FF-488F-8996-1217765E68D5}">
      <dsp:nvSpPr>
        <dsp:cNvPr id="0" name=""/>
        <dsp:cNvSpPr/>
      </dsp:nvSpPr>
      <dsp:spPr>
        <a:xfrm>
          <a:off x="5814495" y="1109852"/>
          <a:ext cx="1458532" cy="14585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0D3FD-BE86-4F94-8854-3702BC03530D}">
      <dsp:nvSpPr>
        <dsp:cNvPr id="0" name=""/>
        <dsp:cNvSpPr/>
      </dsp:nvSpPr>
      <dsp:spPr>
        <a:xfrm>
          <a:off x="6120786" y="1416144"/>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52D809-287D-4CFB-A9FD-E748D5373BAB}">
      <dsp:nvSpPr>
        <dsp:cNvPr id="0" name=""/>
        <dsp:cNvSpPr/>
      </dsp:nvSpPr>
      <dsp:spPr>
        <a:xfrm>
          <a:off x="7585570"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A fruitful sparring session can also help you reach specific decisions that will take the project forward.</a:t>
          </a:r>
        </a:p>
      </dsp:txBody>
      <dsp:txXfrm>
        <a:off x="7585570" y="1109852"/>
        <a:ext cx="3437969" cy="1458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9086F-57F8-4C4D-8EB1-346CA4B5A38E}">
      <dsp:nvSpPr>
        <dsp:cNvPr id="0" name=""/>
        <dsp:cNvSpPr/>
      </dsp:nvSpPr>
      <dsp:spPr>
        <a:xfrm>
          <a:off x="0" y="574"/>
          <a:ext cx="7012370" cy="13451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FF48A-DCE7-482A-817C-C159700799D5}">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AB7FB0-5A46-4793-A21B-BAF25DC1DAFF}">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Let peers challenge your own ideas and inspire new ones.</a:t>
          </a:r>
        </a:p>
      </dsp:txBody>
      <dsp:txXfrm>
        <a:off x="1553633" y="574"/>
        <a:ext cx="5458736" cy="1345137"/>
      </dsp:txXfrm>
    </dsp:sp>
    <dsp:sp modelId="{C048C91E-FF10-43E3-8C6A-BAB41681F9E6}">
      <dsp:nvSpPr>
        <dsp:cNvPr id="0" name=""/>
        <dsp:cNvSpPr/>
      </dsp:nvSpPr>
      <dsp:spPr>
        <a:xfrm>
          <a:off x="0" y="1681996"/>
          <a:ext cx="7012370" cy="13451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B5A84-1E32-4D07-A066-C9924D4AD5BF}">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78BD8E-62EB-45ED-9778-DAC04571A056}">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Take advantage of others' knowledge and experience from outside your own discipline.</a:t>
          </a:r>
        </a:p>
      </dsp:txBody>
      <dsp:txXfrm>
        <a:off x="1553633" y="1681996"/>
        <a:ext cx="5458736" cy="1345137"/>
      </dsp:txXfrm>
    </dsp:sp>
    <dsp:sp modelId="{09B01639-BE33-45FE-BA1A-6324C3AFDB16}">
      <dsp:nvSpPr>
        <dsp:cNvPr id="0" name=""/>
        <dsp:cNvSpPr/>
      </dsp:nvSpPr>
      <dsp:spPr>
        <a:xfrm>
          <a:off x="0" y="3363418"/>
          <a:ext cx="7012370" cy="13451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5DA49-96EE-4B70-8D17-F58E9B6F46A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8917B6-2A0C-4CDE-809B-24FA4135D900}">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If you're struggling with velocity or team cohesiveness,  sparring might help.</a:t>
          </a:r>
        </a:p>
      </dsp:txBody>
      <dsp:txXfrm>
        <a:off x="1553633" y="3363418"/>
        <a:ext cx="5458736" cy="1345137"/>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C899D-304E-4DF6-95A6-3D6E0D644AD1}"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AB529-4256-4C85-96D5-39DF1328CDD9}" type="slidenum">
              <a:rPr lang="en-US" smtClean="0"/>
              <a:t>‹#›</a:t>
            </a:fld>
            <a:endParaRPr lang="en-US"/>
          </a:p>
        </p:txBody>
      </p:sp>
    </p:spTree>
    <p:extLst>
      <p:ext uri="{BB962C8B-B14F-4D97-AF65-F5344CB8AC3E}">
        <p14:creationId xmlns:p14="http://schemas.microsoft.com/office/powerpoint/2010/main" val="239202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Rnsk5lA52ps&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dcnetwork.com/blog/4-keys-mastering-design-thinking-and-iteration-proces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mmonsense.org/education/lesson-plans/the-marshmallow-challeng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tlassian.com/team-playbook/plays/sparr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tlassian.com/team-playbook/plays/spar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tlassian.com/team-playbook/plays/sparr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_WI3B54m6S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va.com/learn/design-think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va.com/learn/design-thin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tyyvuebz51lkxul3puxw5nw-wpengine.netdna-ssl.com/wp-content/uploads/2018/03/Qual-Research-Methods.pptx.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tyyvuebz51lkxul3puxw5nw-wpengine.netdna-ssl.com/wp-content/uploads/2018/03/Qual-Research-Methods.pptx.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tyyvuebz51lkxul3puxw5nw-wpengine.netdna-ssl.com/wp-content/uploads/2018/03/Qual-Research-Methods.pptx.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3</a:t>
            </a:fld>
            <a:endParaRPr lang="en-US"/>
          </a:p>
        </p:txBody>
      </p:sp>
    </p:spTree>
    <p:extLst>
      <p:ext uri="{BB962C8B-B14F-4D97-AF65-F5344CB8AC3E}">
        <p14:creationId xmlns:p14="http://schemas.microsoft.com/office/powerpoint/2010/main" val="290746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https://www.youtube.com/watch?v=Rnsk5lA52ps&amp;feature=youtu.be</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12</a:t>
            </a:fld>
            <a:endParaRPr lang="en-US"/>
          </a:p>
        </p:txBody>
      </p:sp>
    </p:spTree>
    <p:extLst>
      <p:ext uri="{BB962C8B-B14F-4D97-AF65-F5344CB8AC3E}">
        <p14:creationId xmlns:p14="http://schemas.microsoft.com/office/powerpoint/2010/main" val="13843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Lussetto</a:t>
            </a:r>
            <a:r>
              <a:rPr lang="en-US" dirty="0"/>
              <a:t>, Amy (2014</a:t>
            </a:r>
            <a:r>
              <a:rPr lang="en-US" sz="1200" kern="1200" dirty="0">
                <a:solidFill>
                  <a:schemeClr val="tx1"/>
                </a:solidFill>
                <a:latin typeface="+mn-lt"/>
                <a:ea typeface="+mn-ea"/>
                <a:cs typeface="+mn-cs"/>
              </a:rPr>
              <a:t>). 4 keys to mastering 'design thinking' and the iteration process. Retrieved from </a:t>
            </a:r>
            <a:r>
              <a:rPr lang="en-US" dirty="0">
                <a:hlinkClick r:id="rId3"/>
              </a:rPr>
              <a:t>https://www.bdcnetwork.com/blog/4-keys-mastering-design-thinking-and-iteration-process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13</a:t>
            </a:fld>
            <a:endParaRPr lang="en-US"/>
          </a:p>
        </p:txBody>
      </p:sp>
    </p:spTree>
    <p:extLst>
      <p:ext uri="{BB962C8B-B14F-4D97-AF65-F5344CB8AC3E}">
        <p14:creationId xmlns:p14="http://schemas.microsoft.com/office/powerpoint/2010/main" val="290312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Facilitator should refer to the “Marshmallow </a:t>
            </a:r>
            <a:r>
              <a:rPr lang="en-US" dirty="0" err="1"/>
              <a:t>Challenge_Facilitaor</a:t>
            </a:r>
            <a:r>
              <a:rPr lang="en-US" dirty="0"/>
              <a:t> Lesson Plan.”</a:t>
            </a:r>
          </a:p>
          <a:p>
            <a:pPr marL="171450" indent="-171450">
              <a:buFontTx/>
              <a:buChar char="-"/>
            </a:pPr>
            <a:endParaRPr lang="en-US" dirty="0"/>
          </a:p>
          <a:p>
            <a:pPr marL="0" indent="0">
              <a:buFontTx/>
              <a:buNone/>
            </a:pPr>
            <a:r>
              <a:rPr lang="en-US" dirty="0"/>
              <a:t>Source: Common Sense Education (ND). The Marshmallow Challenge. Retrieved from </a:t>
            </a:r>
            <a:r>
              <a:rPr lang="en-US" dirty="0">
                <a:hlinkClick r:id="rId3"/>
              </a:rPr>
              <a:t>https://www.commonsense.org/education/lesson-plans/the-marshmallow-challenge</a:t>
            </a:r>
            <a:r>
              <a:rPr lang="en-US" dirty="0"/>
              <a:t>. </a:t>
            </a:r>
          </a:p>
        </p:txBody>
      </p:sp>
      <p:sp>
        <p:nvSpPr>
          <p:cNvPr id="4" name="Slide Number Placeholder 3"/>
          <p:cNvSpPr>
            <a:spLocks noGrp="1"/>
          </p:cNvSpPr>
          <p:nvPr>
            <p:ph type="sldNum" sz="quarter" idx="5"/>
          </p:nvPr>
        </p:nvSpPr>
        <p:spPr/>
        <p:txBody>
          <a:bodyPr/>
          <a:lstStyle/>
          <a:p>
            <a:fld id="{5BFAB529-4256-4C85-96D5-39DF1328CDD9}" type="slidenum">
              <a:rPr lang="en-US" smtClean="0"/>
              <a:t>14</a:t>
            </a:fld>
            <a:endParaRPr lang="en-US"/>
          </a:p>
        </p:txBody>
      </p:sp>
    </p:spTree>
    <p:extLst>
      <p:ext uri="{BB962C8B-B14F-4D97-AF65-F5344CB8AC3E}">
        <p14:creationId xmlns:p14="http://schemas.microsoft.com/office/powerpoint/2010/main" val="148612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15</a:t>
            </a:fld>
            <a:endParaRPr lang="en-US"/>
          </a:p>
        </p:txBody>
      </p:sp>
    </p:spTree>
    <p:extLst>
      <p:ext uri="{BB962C8B-B14F-4D97-AF65-F5344CB8AC3E}">
        <p14:creationId xmlns:p14="http://schemas.microsoft.com/office/powerpoint/2010/main" val="316139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Atlassian (2020). Sparring. Retrieved from </a:t>
            </a:r>
            <a:r>
              <a:rPr lang="en-US" dirty="0">
                <a:hlinkClick r:id="rId3"/>
              </a:rPr>
              <a:t>https://www.atlassian.com/team-playbook/plays/sparring</a:t>
            </a:r>
            <a:r>
              <a:rPr lang="en-US" dirty="0"/>
              <a:t>. </a:t>
            </a:r>
          </a:p>
        </p:txBody>
      </p:sp>
      <p:sp>
        <p:nvSpPr>
          <p:cNvPr id="4" name="Slide Number Placeholder 3"/>
          <p:cNvSpPr>
            <a:spLocks noGrp="1"/>
          </p:cNvSpPr>
          <p:nvPr>
            <p:ph type="sldNum" sz="quarter" idx="5"/>
          </p:nvPr>
        </p:nvSpPr>
        <p:spPr/>
        <p:txBody>
          <a:bodyPr/>
          <a:lstStyle/>
          <a:p>
            <a:fld id="{5BFAB529-4256-4C85-96D5-39DF1328CDD9}" type="slidenum">
              <a:rPr lang="en-US" smtClean="0"/>
              <a:t>16</a:t>
            </a:fld>
            <a:endParaRPr lang="en-US"/>
          </a:p>
        </p:txBody>
      </p:sp>
    </p:spTree>
    <p:extLst>
      <p:ext uri="{BB962C8B-B14F-4D97-AF65-F5344CB8AC3E}">
        <p14:creationId xmlns:p14="http://schemas.microsoft.com/office/powerpoint/2010/main" val="87892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Atlassian (2020). Sparring. Retrieved from </a:t>
            </a:r>
            <a:r>
              <a:rPr lang="en-US" dirty="0">
                <a:hlinkClick r:id="rId3"/>
              </a:rPr>
              <a:t>https://www.atlassian.com/team-playbook/plays/sparring</a:t>
            </a:r>
            <a:r>
              <a:rPr lang="en-US" dirty="0"/>
              <a:t>. </a:t>
            </a:r>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17</a:t>
            </a:fld>
            <a:endParaRPr lang="en-US"/>
          </a:p>
        </p:txBody>
      </p:sp>
    </p:spTree>
    <p:extLst>
      <p:ext uri="{BB962C8B-B14F-4D97-AF65-F5344CB8AC3E}">
        <p14:creationId xmlns:p14="http://schemas.microsoft.com/office/powerpoint/2010/main" val="112561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Distribute “Sparring Assessment” PDF handout.</a:t>
            </a:r>
          </a:p>
          <a:p>
            <a:pPr marL="171450" indent="-171450">
              <a:buFontTx/>
              <a:buChar char="-"/>
            </a:pPr>
            <a:r>
              <a:rPr lang="en-US" dirty="0"/>
              <a:t>Have participants complete the activity.</a:t>
            </a:r>
          </a:p>
          <a:p>
            <a:pPr marL="171450" indent="-171450">
              <a:buFontTx/>
              <a:buChar char="-"/>
            </a:pPr>
            <a:r>
              <a:rPr lang="en-US" dirty="0"/>
              <a:t>This activity will serve as the competency assessment for this unit. </a:t>
            </a:r>
          </a:p>
          <a:p>
            <a:pPr marL="0" indent="0">
              <a:buFontTx/>
              <a:buNone/>
            </a:pPr>
            <a:endParaRPr lang="en-US" dirty="0"/>
          </a:p>
          <a:p>
            <a:pPr marL="0" indent="0">
              <a:buFontTx/>
              <a:buNone/>
            </a:pPr>
            <a:r>
              <a:rPr lang="en-US" dirty="0"/>
              <a:t>Source: Education Design Lab (2020). Proving Ground: Sparring. Retrieved from </a:t>
            </a:r>
            <a:r>
              <a:rPr lang="en-US" dirty="0">
                <a:hlinkClick r:id="rId3"/>
              </a:rPr>
              <a:t>https://www.atlassian.com/team-playbook/plays/sparring</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18</a:t>
            </a:fld>
            <a:endParaRPr lang="en-US"/>
          </a:p>
        </p:txBody>
      </p:sp>
    </p:spTree>
    <p:extLst>
      <p:ext uri="{BB962C8B-B14F-4D97-AF65-F5344CB8AC3E}">
        <p14:creationId xmlns:p14="http://schemas.microsoft.com/office/powerpoint/2010/main" val="361047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https://www.youtube.com/watch?v=_WI3B54m6SU</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FAB529-4256-4C85-96D5-39DF1328CD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40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Source: Janie </a:t>
            </a:r>
            <a:r>
              <a:rPr lang="en-US" dirty="0" err="1"/>
              <a:t>Kliever</a:t>
            </a:r>
            <a:r>
              <a:rPr lang="en-US" dirty="0"/>
              <a:t> (2020). Design Thinking: Learn How to Solve Problems Like a Designer. Retrieved from </a:t>
            </a:r>
            <a:r>
              <a:rPr lang="en-US" dirty="0">
                <a:hlinkClick r:id="rId3"/>
              </a:rPr>
              <a:t>https://www.canva.com/learn/design-thinking/</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5</a:t>
            </a:fld>
            <a:endParaRPr lang="en-US"/>
          </a:p>
        </p:txBody>
      </p:sp>
    </p:spTree>
    <p:extLst>
      <p:ext uri="{BB962C8B-B14F-4D97-AF65-F5344CB8AC3E}">
        <p14:creationId xmlns:p14="http://schemas.microsoft.com/office/powerpoint/2010/main" val="68660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Distribute the “Learn How to Solve Problems Like a Designer” PDF article.</a:t>
            </a:r>
          </a:p>
          <a:p>
            <a:pPr marL="171450" indent="-171450">
              <a:buFontTx/>
              <a:buChar char="-"/>
            </a:pPr>
            <a:r>
              <a:rPr lang="en-US" dirty="0"/>
              <a:t>Read and discuss.  </a:t>
            </a:r>
          </a:p>
          <a:p>
            <a:pPr marL="0" indent="0">
              <a:buFontTx/>
              <a:buNone/>
            </a:pPr>
            <a:endParaRPr lang="en-US" dirty="0"/>
          </a:p>
          <a:p>
            <a:pPr marL="0" indent="0">
              <a:buFontTx/>
              <a:buNone/>
            </a:pPr>
            <a:r>
              <a:rPr lang="en-US" dirty="0"/>
              <a:t>Source: Janie </a:t>
            </a:r>
            <a:r>
              <a:rPr lang="en-US" dirty="0" err="1"/>
              <a:t>Kliever</a:t>
            </a:r>
            <a:r>
              <a:rPr lang="en-US" dirty="0"/>
              <a:t> (2020). Design Thinking: Learn How to Solve Problems Like a Designer. Retrieved from </a:t>
            </a:r>
            <a:r>
              <a:rPr lang="en-US" dirty="0">
                <a:hlinkClick r:id="rId3"/>
              </a:rPr>
              <a:t>https://www.canva.com/learn/design-thinking/</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6</a:t>
            </a:fld>
            <a:endParaRPr lang="en-US"/>
          </a:p>
        </p:txBody>
      </p:sp>
    </p:spTree>
    <p:extLst>
      <p:ext uri="{BB962C8B-B14F-4D97-AF65-F5344CB8AC3E}">
        <p14:creationId xmlns:p14="http://schemas.microsoft.com/office/powerpoint/2010/main" val="194163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Qualitative Research for Design Thinking. Retrieved from </a:t>
            </a:r>
            <a:r>
              <a:rPr lang="en-US" dirty="0">
                <a:hlinkClick r:id="rId3"/>
              </a:rPr>
              <a:t>https://ntyyvuebz51lkxul3puxw5nw-wpengine.netdna-ssl.com/wp-content/uploads/2018/03/Qual-Research-Methods.pptx.pdf</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FAB529-4256-4C85-96D5-39DF1328CD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40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Qualitative Research for Design Thinking. Retrieved from </a:t>
            </a:r>
            <a:r>
              <a:rPr lang="en-US" dirty="0">
                <a:hlinkClick r:id="rId3"/>
              </a:rPr>
              <a:t>https://ntyyvuebz51lkxul3puxw5nw-wpengine.netdna-ssl.com/wp-content/uploads/2018/03/Qual-Research-Methods.pptx.pdf</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FAB529-4256-4C85-96D5-39DF1328CD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55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Qualitative Research for Design Thinking. Retrieved from </a:t>
            </a:r>
            <a:r>
              <a:rPr lang="en-US" dirty="0">
                <a:hlinkClick r:id="rId3"/>
              </a:rPr>
              <a:t>https://ntyyvuebz51lkxul3puxw5nw-wpengine.netdna-ssl.com/wp-content/uploads/2018/03/Qual-Research-Methods.pptx.pdf</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FAB529-4256-4C85-96D5-39DF1328CD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10</a:t>
            </a:fld>
            <a:endParaRPr lang="en-US"/>
          </a:p>
        </p:txBody>
      </p:sp>
    </p:spTree>
    <p:extLst>
      <p:ext uri="{BB962C8B-B14F-4D97-AF65-F5344CB8AC3E}">
        <p14:creationId xmlns:p14="http://schemas.microsoft.com/office/powerpoint/2010/main" val="332169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Wikipedia</a:t>
            </a:r>
          </a:p>
        </p:txBody>
      </p:sp>
      <p:sp>
        <p:nvSpPr>
          <p:cNvPr id="4" name="Slide Number Placeholder 3"/>
          <p:cNvSpPr>
            <a:spLocks noGrp="1"/>
          </p:cNvSpPr>
          <p:nvPr>
            <p:ph type="sldNum" sz="quarter" idx="5"/>
          </p:nvPr>
        </p:nvSpPr>
        <p:spPr/>
        <p:txBody>
          <a:bodyPr/>
          <a:lstStyle/>
          <a:p>
            <a:fld id="{5BFAB529-4256-4C85-96D5-39DF1328CDD9}" type="slidenum">
              <a:rPr lang="en-US" smtClean="0"/>
              <a:t>11</a:t>
            </a:fld>
            <a:endParaRPr lang="en-US"/>
          </a:p>
        </p:txBody>
      </p:sp>
    </p:spTree>
    <p:extLst>
      <p:ext uri="{BB962C8B-B14F-4D97-AF65-F5344CB8AC3E}">
        <p14:creationId xmlns:p14="http://schemas.microsoft.com/office/powerpoint/2010/main" val="202996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173457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67025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150996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14283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53451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92E9E-407B-4EED-A6CE-6B4078141E9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232245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92E9E-407B-4EED-A6CE-6B4078141E9D}"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2061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A92E9E-407B-4EED-A6CE-6B4078141E9D}"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30695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2E9E-407B-4EED-A6CE-6B4078141E9D}"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9899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5201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92E9E-407B-4EED-A6CE-6B4078141E9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285817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454FAE7-1D1B-44F2-B300-D5034114D4AA}"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760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Rnsk5lA52ps?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_WI3B54m6SU?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68F34-D1A0-4FE0-934E-1D1E621D7B8A}"/>
              </a:ext>
            </a:extLst>
          </p:cNvPr>
          <p:cNvPicPr>
            <a:picLocks noChangeAspect="1"/>
          </p:cNvPicPr>
          <p:nvPr/>
        </p:nvPicPr>
        <p:blipFill>
          <a:blip r:embed="rId2"/>
          <a:stretch>
            <a:fillRect/>
          </a:stretch>
        </p:blipFill>
        <p:spPr>
          <a:xfrm>
            <a:off x="1726820" y="1969572"/>
            <a:ext cx="8738359" cy="4764023"/>
          </a:xfrm>
          <a:prstGeom prst="rect">
            <a:avLst/>
          </a:prstGeom>
        </p:spPr>
      </p:pic>
      <p:sp>
        <p:nvSpPr>
          <p:cNvPr id="2" name="Title 1">
            <a:extLst>
              <a:ext uri="{FF2B5EF4-FFF2-40B4-BE49-F238E27FC236}">
                <a16:creationId xmlns:a16="http://schemas.microsoft.com/office/drawing/2014/main" id="{5CD79C6C-1396-474C-82A1-297B2092EC8F}"/>
              </a:ext>
            </a:extLst>
          </p:cNvPr>
          <p:cNvSpPr>
            <a:spLocks noGrp="1"/>
          </p:cNvSpPr>
          <p:nvPr>
            <p:ph type="title"/>
          </p:nvPr>
        </p:nvSpPr>
        <p:spPr>
          <a:xfrm>
            <a:off x="583597" y="763810"/>
            <a:ext cx="9720072" cy="880727"/>
          </a:xfrm>
        </p:spPr>
        <p:txBody>
          <a:bodyPr/>
          <a:lstStyle/>
          <a:p>
            <a:r>
              <a:rPr lang="en-US" dirty="0"/>
              <a:t>21</a:t>
            </a:r>
            <a:r>
              <a:rPr lang="en-US" baseline="30000" dirty="0"/>
              <a:t>st</a:t>
            </a:r>
            <a:r>
              <a:rPr lang="en-US" dirty="0"/>
              <a:t> Century Skills</a:t>
            </a:r>
          </a:p>
        </p:txBody>
      </p:sp>
      <p:sp>
        <p:nvSpPr>
          <p:cNvPr id="5" name="Rectangle 4">
            <a:extLst>
              <a:ext uri="{FF2B5EF4-FFF2-40B4-BE49-F238E27FC236}">
                <a16:creationId xmlns:a16="http://schemas.microsoft.com/office/drawing/2014/main" id="{587EFEBB-934E-4DF6-9740-2CA46B68A1F2}"/>
              </a:ext>
            </a:extLst>
          </p:cNvPr>
          <p:cNvSpPr/>
          <p:nvPr/>
        </p:nvSpPr>
        <p:spPr>
          <a:xfrm>
            <a:off x="8328991" y="4611757"/>
            <a:ext cx="2047461" cy="202758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23346DEE-A5AE-48A9-A13B-ADB45675CAAF}"/>
              </a:ext>
            </a:extLst>
          </p:cNvPr>
          <p:cNvSpPr/>
          <p:nvPr/>
        </p:nvSpPr>
        <p:spPr>
          <a:xfrm>
            <a:off x="10567649" y="6331562"/>
            <a:ext cx="726481" cy="307777"/>
          </a:xfrm>
          <a:prstGeom prst="rect">
            <a:avLst/>
          </a:prstGeom>
        </p:spPr>
        <p:txBody>
          <a:bodyPr wrap="none">
            <a:spAutoFit/>
          </a:bodyPr>
          <a:lstStyle/>
          <a:p>
            <a:pPr lvl="0" defTabSz="914400"/>
            <a:r>
              <a:rPr lang="en-US" sz="1400" dirty="0">
                <a:solidFill>
                  <a:srgbClr val="000000"/>
                </a:solidFill>
                <a:latin typeface="Gill Sans MT" panose="020B0502020104020203" pitchFamily="34" charset="0"/>
              </a:rPr>
              <a:t>© 2020</a:t>
            </a:r>
            <a:endParaRPr lang="en-US" sz="1400" dirty="0">
              <a:solidFill>
                <a:srgbClr val="000000"/>
              </a:solidFill>
            </a:endParaRPr>
          </a:p>
        </p:txBody>
      </p:sp>
      <p:pic>
        <p:nvPicPr>
          <p:cNvPr id="7" name="Picture 6" descr="A picture containing drawing&#10;&#10;Description automatically generated">
            <a:extLst>
              <a:ext uri="{FF2B5EF4-FFF2-40B4-BE49-F238E27FC236}">
                <a16:creationId xmlns:a16="http://schemas.microsoft.com/office/drawing/2014/main" id="{2C817D60-F039-4337-9791-47702FA75D53}"/>
              </a:ext>
            </a:extLst>
          </p:cNvPr>
          <p:cNvPicPr>
            <a:picLocks noChangeAspect="1"/>
          </p:cNvPicPr>
          <p:nvPr/>
        </p:nvPicPr>
        <p:blipFill>
          <a:blip r:embed="rId3"/>
          <a:stretch>
            <a:fillRect/>
          </a:stretch>
        </p:blipFill>
        <p:spPr>
          <a:xfrm>
            <a:off x="11226440" y="6382848"/>
            <a:ext cx="494010" cy="205204"/>
          </a:xfrm>
          <a:prstGeom prst="rect">
            <a:avLst/>
          </a:prstGeom>
        </p:spPr>
      </p:pic>
    </p:spTree>
    <p:extLst>
      <p:ext uri="{BB962C8B-B14F-4D97-AF65-F5344CB8AC3E}">
        <p14:creationId xmlns:p14="http://schemas.microsoft.com/office/powerpoint/2010/main" val="11817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Subtitle 2">
            <a:extLst>
              <a:ext uri="{FF2B5EF4-FFF2-40B4-BE49-F238E27FC236}">
                <a16:creationId xmlns:a16="http://schemas.microsoft.com/office/drawing/2014/main" id="{CCEE2AAD-E01D-454A-875E-1EF68FC5F667}"/>
              </a:ext>
            </a:extLst>
          </p:cNvPr>
          <p:cNvSpPr>
            <a:spLocks noGrp="1"/>
          </p:cNvSpPr>
          <p:nvPr>
            <p:ph type="subTitle" idx="1"/>
          </p:nvPr>
        </p:nvSpPr>
        <p:spPr>
          <a:xfrm>
            <a:off x="228600" y="1507414"/>
            <a:ext cx="3546523" cy="3703320"/>
          </a:xfrm>
          <a:ln w="57150">
            <a:noFill/>
          </a:ln>
        </p:spPr>
        <p:txBody>
          <a:bodyPr anchor="ctr">
            <a:normAutofit/>
          </a:bodyPr>
          <a:lstStyle/>
          <a:p>
            <a:pPr algn="r"/>
            <a:r>
              <a:rPr lang="en-US" sz="3200" b="1" dirty="0">
                <a:solidFill>
                  <a:srgbClr val="44546A"/>
                </a:solidFill>
              </a:rPr>
              <a:t>Iterative design</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C81849E8-7A9F-4D07-995C-614448C8438C}"/>
              </a:ext>
            </a:extLst>
          </p:cNvPr>
          <p:cNvSpPr txBox="1"/>
          <p:nvPr/>
        </p:nvSpPr>
        <p:spPr>
          <a:xfrm>
            <a:off x="4346326" y="3035907"/>
            <a:ext cx="7737309" cy="646331"/>
          </a:xfrm>
          <a:prstGeom prst="rect">
            <a:avLst/>
          </a:prstGeom>
          <a:noFill/>
        </p:spPr>
        <p:txBody>
          <a:bodyPr wrap="square" rtlCol="0">
            <a:spAutoFit/>
          </a:bodyPr>
          <a:lstStyle/>
          <a:p>
            <a:pPr>
              <a:buClr>
                <a:schemeClr val="tx2"/>
              </a:buClr>
            </a:pPr>
            <a:r>
              <a:rPr lang="en-US" dirty="0"/>
              <a:t>Sub-Competency 3: </a:t>
            </a:r>
            <a:r>
              <a:rPr lang="en-US" b="1" dirty="0">
                <a:solidFill>
                  <a:srgbClr val="C00000"/>
                </a:solidFill>
              </a:rPr>
              <a:t>Apply An Iterative Process</a:t>
            </a:r>
          </a:p>
          <a:p>
            <a:pPr>
              <a:buClr>
                <a:schemeClr val="tx2"/>
              </a:buClr>
            </a:pPr>
            <a:endParaRPr lang="en-US" dirty="0"/>
          </a:p>
        </p:txBody>
      </p:sp>
    </p:spTree>
    <p:extLst>
      <p:ext uri="{BB962C8B-B14F-4D97-AF65-F5344CB8AC3E}">
        <p14:creationId xmlns:p14="http://schemas.microsoft.com/office/powerpoint/2010/main" val="100259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5489D5-5CF1-4E0F-9D5C-FCFFB19E5CC0}"/>
              </a:ext>
            </a:extLst>
          </p:cNvPr>
          <p:cNvPicPr>
            <a:picLocks noChangeAspect="1"/>
          </p:cNvPicPr>
          <p:nvPr/>
        </p:nvPicPr>
        <p:blipFill rotWithShape="1">
          <a:blip r:embed="rId3"/>
          <a:srcRect b="7007"/>
          <a:stretch/>
        </p:blipFill>
        <p:spPr>
          <a:xfrm>
            <a:off x="2445416" y="1515481"/>
            <a:ext cx="7301168" cy="3123219"/>
          </a:xfrm>
          <a:prstGeom prst="rect">
            <a:avLst/>
          </a:prstGeom>
        </p:spPr>
      </p:pic>
      <p:sp>
        <p:nvSpPr>
          <p:cNvPr id="12" name="Rectangle 11">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9525D14-78E9-4A8E-9F94-52A2A1C64A99}"/>
              </a:ext>
            </a:extLst>
          </p:cNvPr>
          <p:cNvSpPr>
            <a:spLocks noGrp="1"/>
          </p:cNvSpPr>
          <p:nvPr>
            <p:ph type="ctrTitle"/>
          </p:nvPr>
        </p:nvSpPr>
        <p:spPr>
          <a:xfrm>
            <a:off x="447234" y="78294"/>
            <a:ext cx="10965141" cy="895244"/>
          </a:xfrm>
        </p:spPr>
        <p:txBody>
          <a:bodyPr>
            <a:normAutofit/>
          </a:bodyPr>
          <a:lstStyle/>
          <a:p>
            <a:r>
              <a:rPr lang="en-US" sz="4000" b="1">
                <a:solidFill>
                  <a:srgbClr val="44546A"/>
                </a:solidFill>
                <a:latin typeface="+mn-lt"/>
                <a:ea typeface="+mn-ea"/>
                <a:cs typeface="+mn-cs"/>
              </a:rPr>
              <a:t>iteration</a:t>
            </a:r>
            <a:endParaRPr lang="en-US" sz="4000" b="1" dirty="0">
              <a:solidFill>
                <a:srgbClr val="44546A"/>
              </a:solidFill>
              <a:latin typeface="+mn-lt"/>
              <a:ea typeface="+mn-ea"/>
              <a:cs typeface="+mn-cs"/>
            </a:endParaRPr>
          </a:p>
        </p:txBody>
      </p:sp>
      <p:sp>
        <p:nvSpPr>
          <p:cNvPr id="3" name="Subtitle 2">
            <a:extLst>
              <a:ext uri="{FF2B5EF4-FFF2-40B4-BE49-F238E27FC236}">
                <a16:creationId xmlns:a16="http://schemas.microsoft.com/office/drawing/2014/main" id="{471014D6-3AF3-45CA-A430-F0D6E8901E88}"/>
              </a:ext>
            </a:extLst>
          </p:cNvPr>
          <p:cNvSpPr>
            <a:spLocks noGrp="1"/>
          </p:cNvSpPr>
          <p:nvPr>
            <p:ph type="subTitle" idx="1"/>
          </p:nvPr>
        </p:nvSpPr>
        <p:spPr>
          <a:xfrm>
            <a:off x="447234" y="979373"/>
            <a:ext cx="10965142" cy="484822"/>
          </a:xfrm>
        </p:spPr>
        <p:txBody>
          <a:bodyPr>
            <a:noAutofit/>
          </a:bodyPr>
          <a:lstStyle/>
          <a:p>
            <a:pPr>
              <a:spcBef>
                <a:spcPct val="0"/>
              </a:spcBef>
            </a:pPr>
            <a:r>
              <a:rPr lang="en-US" sz="1800" b="1">
                <a:solidFill>
                  <a:srgbClr val="44546A"/>
                </a:solidFill>
              </a:rPr>
              <a:t>What does it mean?</a:t>
            </a:r>
            <a:endParaRPr lang="en-US" sz="1800" b="1" dirty="0">
              <a:solidFill>
                <a:srgbClr val="44546A"/>
              </a:solidFill>
            </a:endParaRPr>
          </a:p>
        </p:txBody>
      </p:sp>
      <p:sp>
        <p:nvSpPr>
          <p:cNvPr id="4" name="Rectangle 3">
            <a:extLst>
              <a:ext uri="{FF2B5EF4-FFF2-40B4-BE49-F238E27FC236}">
                <a16:creationId xmlns:a16="http://schemas.microsoft.com/office/drawing/2014/main" id="{F33B8918-1BF4-462E-9D2D-C7CDF530F06F}"/>
              </a:ext>
            </a:extLst>
          </p:cNvPr>
          <p:cNvSpPr/>
          <p:nvPr/>
        </p:nvSpPr>
        <p:spPr>
          <a:xfrm>
            <a:off x="663138" y="4437066"/>
            <a:ext cx="10865723" cy="1938992"/>
          </a:xfrm>
          <a:prstGeom prst="rect">
            <a:avLst/>
          </a:prstGeom>
        </p:spPr>
        <p:txBody>
          <a:bodyPr wrap="square">
            <a:spAutoFit/>
          </a:bodyPr>
          <a:lstStyle/>
          <a:p>
            <a:pPr>
              <a:spcAft>
                <a:spcPts val="600"/>
              </a:spcAft>
            </a:pPr>
            <a:r>
              <a:rPr lang="en-US" sz="1600" dirty="0">
                <a:solidFill>
                  <a:schemeClr val="bg1"/>
                </a:solidFill>
              </a:rPr>
              <a:t>Iteration is the repetition of a process in order to generate a sequence of outcomes. </a:t>
            </a:r>
          </a:p>
          <a:p>
            <a:pPr marL="285750" indent="-285750">
              <a:spcAft>
                <a:spcPts val="600"/>
              </a:spcAft>
              <a:buFont typeface="Arial" panose="020B0604020202020204" pitchFamily="34" charset="0"/>
              <a:buChar char="•"/>
            </a:pPr>
            <a:r>
              <a:rPr lang="en-US" sz="1600" dirty="0">
                <a:solidFill>
                  <a:schemeClr val="bg1"/>
                </a:solidFill>
              </a:rPr>
              <a:t>The sequence will approach some end point or end value.</a:t>
            </a:r>
          </a:p>
          <a:p>
            <a:pPr marL="285750" indent="-285750">
              <a:spcAft>
                <a:spcPts val="600"/>
              </a:spcAft>
              <a:buFont typeface="Arial" panose="020B0604020202020204" pitchFamily="34" charset="0"/>
              <a:buChar char="•"/>
            </a:pPr>
            <a:r>
              <a:rPr lang="en-US" sz="1600" dirty="0">
                <a:solidFill>
                  <a:schemeClr val="bg1"/>
                </a:solidFill>
              </a:rPr>
              <a:t>Each repetition of the process is a single iteration, and the outcome of each iteration is then the starting point of the next iteration. </a:t>
            </a:r>
          </a:p>
          <a:p>
            <a:pPr marL="285750" indent="-285750">
              <a:spcAft>
                <a:spcPts val="600"/>
              </a:spcAft>
              <a:buFont typeface="Arial" panose="020B0604020202020204" pitchFamily="34" charset="0"/>
              <a:buChar char="•"/>
            </a:pPr>
            <a:r>
              <a:rPr lang="en-US" sz="1600" dirty="0">
                <a:solidFill>
                  <a:schemeClr val="bg1"/>
                </a:solidFill>
              </a:rPr>
              <a:t>It can be the new version of computer software or the repetition of some word or process. </a:t>
            </a:r>
          </a:p>
          <a:p>
            <a:pPr marL="742950" lvl="1" indent="-285750">
              <a:spcAft>
                <a:spcPts val="600"/>
              </a:spcAft>
              <a:buFont typeface="Arial" panose="020B0604020202020204" pitchFamily="34" charset="0"/>
              <a:buChar char="•"/>
            </a:pPr>
            <a:r>
              <a:rPr lang="en-US" sz="1600" dirty="0">
                <a:solidFill>
                  <a:schemeClr val="bg1"/>
                </a:solidFill>
              </a:rPr>
              <a:t>Version 2.0 of a piece of computer software is an example of a new iteration. </a:t>
            </a:r>
          </a:p>
        </p:txBody>
      </p:sp>
    </p:spTree>
    <p:extLst>
      <p:ext uri="{BB962C8B-B14F-4D97-AF65-F5344CB8AC3E}">
        <p14:creationId xmlns:p14="http://schemas.microsoft.com/office/powerpoint/2010/main" val="55457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4326-DE10-4784-83B0-8007D00E5A12}"/>
              </a:ext>
            </a:extLst>
          </p:cNvPr>
          <p:cNvSpPr>
            <a:spLocks noGrp="1"/>
          </p:cNvSpPr>
          <p:nvPr>
            <p:ph type="title"/>
          </p:nvPr>
        </p:nvSpPr>
        <p:spPr/>
        <p:txBody>
          <a:bodyPr/>
          <a:lstStyle/>
          <a:p>
            <a:r>
              <a:rPr lang="en-US" dirty="0"/>
              <a:t>Iterative design in action</a:t>
            </a:r>
          </a:p>
        </p:txBody>
      </p:sp>
      <p:pic>
        <p:nvPicPr>
          <p:cNvPr id="4" name="Online Media 3" title="Iterative Design in Action">
            <a:hlinkClick r:id="" action="ppaction://media"/>
            <a:extLst>
              <a:ext uri="{FF2B5EF4-FFF2-40B4-BE49-F238E27FC236}">
                <a16:creationId xmlns:a16="http://schemas.microsoft.com/office/drawing/2014/main" id="{E8309DC1-87DE-4E4E-B7E5-929B8AD847E1}"/>
              </a:ext>
            </a:extLst>
          </p:cNvPr>
          <p:cNvPicPr>
            <a:picLocks noGrp="1" noRot="1" noChangeAspect="1"/>
          </p:cNvPicPr>
          <p:nvPr>
            <p:ph idx="1"/>
            <a:videoFile r:link="rId1"/>
          </p:nvPr>
        </p:nvPicPr>
        <p:blipFill>
          <a:blip r:embed="rId4"/>
          <a:stretch>
            <a:fillRect/>
          </a:stretch>
        </p:blipFill>
        <p:spPr>
          <a:xfrm>
            <a:off x="3200940" y="2061956"/>
            <a:ext cx="5790120" cy="4338845"/>
          </a:xfrm>
          <a:prstGeom prst="rect">
            <a:avLst/>
          </a:prstGeom>
        </p:spPr>
      </p:pic>
    </p:spTree>
    <p:extLst>
      <p:ext uri="{BB962C8B-B14F-4D97-AF65-F5344CB8AC3E}">
        <p14:creationId xmlns:p14="http://schemas.microsoft.com/office/powerpoint/2010/main" val="13405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35C2F4-0167-4261-BB9E-3E5C3A3396D6}"/>
              </a:ext>
            </a:extLst>
          </p:cNvPr>
          <p:cNvSpPr>
            <a:spLocks noGrp="1"/>
          </p:cNvSpPr>
          <p:nvPr>
            <p:ph type="title"/>
          </p:nvPr>
        </p:nvSpPr>
        <p:spPr>
          <a:xfrm>
            <a:off x="581192" y="5264487"/>
            <a:ext cx="11029616" cy="718870"/>
          </a:xfrm>
        </p:spPr>
        <p:txBody>
          <a:bodyPr>
            <a:normAutofit/>
          </a:bodyPr>
          <a:lstStyle/>
          <a:p>
            <a:r>
              <a:rPr lang="en-US">
                <a:solidFill>
                  <a:srgbClr val="FFFEFF"/>
                </a:solidFill>
              </a:rPr>
              <a:t>Iteration: rules of engagement</a:t>
            </a:r>
          </a:p>
        </p:txBody>
      </p:sp>
      <p:graphicFrame>
        <p:nvGraphicFramePr>
          <p:cNvPr id="24" name="Content Placeholder 2">
            <a:extLst>
              <a:ext uri="{FF2B5EF4-FFF2-40B4-BE49-F238E27FC236}">
                <a16:creationId xmlns:a16="http://schemas.microsoft.com/office/drawing/2014/main" id="{F69283A4-9D5B-420A-B246-230C87F9FAE8}"/>
              </a:ext>
            </a:extLst>
          </p:cNvPr>
          <p:cNvGraphicFramePr>
            <a:graphicFrameLocks noGrp="1"/>
          </p:cNvGraphicFramePr>
          <p:nvPr>
            <p:ph idx="1"/>
            <p:extLst>
              <p:ext uri="{D42A27DB-BD31-4B8C-83A1-F6EECF244321}">
                <p14:modId xmlns:p14="http://schemas.microsoft.com/office/powerpoint/2010/main" val="3756477042"/>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0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004529B-B2CA-4A8F-B442-54B89CE276E3}"/>
              </a:ext>
            </a:extLst>
          </p:cNvPr>
          <p:cNvPicPr>
            <a:picLocks noGrp="1" noChangeAspect="1"/>
          </p:cNvPicPr>
          <p:nvPr>
            <p:ph idx="1"/>
          </p:nvPr>
        </p:nvPicPr>
        <p:blipFill rotWithShape="1">
          <a:blip r:embed="rId3"/>
          <a:srcRect t="8644" r="-1" b="-1"/>
          <a:stretch/>
        </p:blipFill>
        <p:spPr>
          <a:xfrm>
            <a:off x="446533" y="723899"/>
            <a:ext cx="6202841" cy="5666666"/>
          </a:xfrm>
          <a:prstGeom prst="rect">
            <a:avLst/>
          </a:prstGeom>
        </p:spPr>
      </p:pic>
      <p:sp>
        <p:nvSpPr>
          <p:cNvPr id="21" name="Rectangle 20">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969A05-7482-42DC-9E33-DE79278F63D7}"/>
              </a:ext>
            </a:extLst>
          </p:cNvPr>
          <p:cNvSpPr>
            <a:spLocks noGrp="1"/>
          </p:cNvSpPr>
          <p:nvPr>
            <p:ph type="title"/>
          </p:nvPr>
        </p:nvSpPr>
        <p:spPr>
          <a:xfrm>
            <a:off x="7381203" y="3748087"/>
            <a:ext cx="4115917" cy="2085869"/>
          </a:xfrm>
        </p:spPr>
        <p:txBody>
          <a:bodyPr vert="horz" lIns="91440" tIns="45720" rIns="91440" bIns="45720" rtlCol="0" anchor="b">
            <a:normAutofit/>
          </a:bodyPr>
          <a:lstStyle/>
          <a:p>
            <a:r>
              <a:rPr lang="en-US" sz="3600" dirty="0">
                <a:solidFill>
                  <a:srgbClr val="FFFFFF"/>
                </a:solidFill>
              </a:rPr>
              <a:t> Let’s practice iterative design!</a:t>
            </a:r>
          </a:p>
        </p:txBody>
      </p:sp>
      <p:grpSp>
        <p:nvGrpSpPr>
          <p:cNvPr id="23" name="Group 22">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04867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Subtitle 2">
            <a:extLst>
              <a:ext uri="{FF2B5EF4-FFF2-40B4-BE49-F238E27FC236}">
                <a16:creationId xmlns:a16="http://schemas.microsoft.com/office/drawing/2014/main" id="{CCEE2AAD-E01D-454A-875E-1EF68FC5F667}"/>
              </a:ext>
            </a:extLst>
          </p:cNvPr>
          <p:cNvSpPr>
            <a:spLocks noGrp="1"/>
          </p:cNvSpPr>
          <p:nvPr>
            <p:ph type="subTitle" idx="1"/>
          </p:nvPr>
        </p:nvSpPr>
        <p:spPr>
          <a:xfrm>
            <a:off x="228600" y="1507414"/>
            <a:ext cx="3546523" cy="3703320"/>
          </a:xfrm>
          <a:ln w="57150">
            <a:noFill/>
          </a:ln>
        </p:spPr>
        <p:txBody>
          <a:bodyPr anchor="ctr">
            <a:normAutofit/>
          </a:bodyPr>
          <a:lstStyle/>
          <a:p>
            <a:pPr algn="r"/>
            <a:r>
              <a:rPr lang="en-US" sz="3200" b="1" dirty="0">
                <a:solidFill>
                  <a:srgbClr val="44546A"/>
                </a:solidFill>
              </a:rPr>
              <a:t>sparring</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C81849E8-7A9F-4D07-995C-614448C8438C}"/>
              </a:ext>
            </a:extLst>
          </p:cNvPr>
          <p:cNvSpPr txBox="1"/>
          <p:nvPr/>
        </p:nvSpPr>
        <p:spPr>
          <a:xfrm>
            <a:off x="4346326" y="3035907"/>
            <a:ext cx="7737309" cy="646331"/>
          </a:xfrm>
          <a:prstGeom prst="rect">
            <a:avLst/>
          </a:prstGeom>
          <a:noFill/>
        </p:spPr>
        <p:txBody>
          <a:bodyPr wrap="square" rtlCol="0">
            <a:spAutoFit/>
          </a:bodyPr>
          <a:lstStyle/>
          <a:p>
            <a:pPr>
              <a:buClr>
                <a:schemeClr val="tx2"/>
              </a:buClr>
            </a:pPr>
            <a:r>
              <a:rPr lang="en-US" dirty="0"/>
              <a:t>Sub-Competency 3: </a:t>
            </a:r>
            <a:r>
              <a:rPr lang="en-US" b="1" dirty="0">
                <a:solidFill>
                  <a:srgbClr val="C00000"/>
                </a:solidFill>
              </a:rPr>
              <a:t>Apply An Iterative Process</a:t>
            </a:r>
          </a:p>
          <a:p>
            <a:pPr>
              <a:buClr>
                <a:schemeClr val="tx2"/>
              </a:buClr>
            </a:pPr>
            <a:endParaRPr lang="en-US" dirty="0"/>
          </a:p>
        </p:txBody>
      </p:sp>
    </p:spTree>
    <p:extLst>
      <p:ext uri="{BB962C8B-B14F-4D97-AF65-F5344CB8AC3E}">
        <p14:creationId xmlns:p14="http://schemas.microsoft.com/office/powerpoint/2010/main" val="10694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AF6F6D-69B7-4FDD-A745-9C1050381878}"/>
              </a:ext>
            </a:extLst>
          </p:cNvPr>
          <p:cNvSpPr>
            <a:spLocks noGrp="1"/>
          </p:cNvSpPr>
          <p:nvPr>
            <p:ph type="title"/>
          </p:nvPr>
        </p:nvSpPr>
        <p:spPr>
          <a:xfrm>
            <a:off x="581192" y="4845617"/>
            <a:ext cx="11029616" cy="1013800"/>
          </a:xfrm>
        </p:spPr>
        <p:txBody>
          <a:bodyPr>
            <a:normAutofit/>
          </a:bodyPr>
          <a:lstStyle/>
          <a:p>
            <a:r>
              <a:rPr lang="en-US">
                <a:solidFill>
                  <a:srgbClr val="FFFEFF"/>
                </a:solidFill>
              </a:rPr>
              <a:t>sparring</a:t>
            </a:r>
          </a:p>
        </p:txBody>
      </p:sp>
      <p:graphicFrame>
        <p:nvGraphicFramePr>
          <p:cNvPr id="5" name="Content Placeholder 2">
            <a:extLst>
              <a:ext uri="{FF2B5EF4-FFF2-40B4-BE49-F238E27FC236}">
                <a16:creationId xmlns:a16="http://schemas.microsoft.com/office/drawing/2014/main" id="{57C273BB-4A28-477E-8837-0D6E9F3C088F}"/>
              </a:ext>
            </a:extLst>
          </p:cNvPr>
          <p:cNvGraphicFramePr>
            <a:graphicFrameLocks noGrp="1"/>
          </p:cNvGraphicFramePr>
          <p:nvPr>
            <p:ph idx="1"/>
            <p:extLst>
              <p:ext uri="{D42A27DB-BD31-4B8C-83A1-F6EECF244321}">
                <p14:modId xmlns:p14="http://schemas.microsoft.com/office/powerpoint/2010/main" val="135508464"/>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40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32151-668A-48E7-B579-B53AF047D353}"/>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Uses of sparring</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71E9122-7CF9-43A4-919D-689666B421A0}"/>
              </a:ext>
            </a:extLst>
          </p:cNvPr>
          <p:cNvGraphicFramePr>
            <a:graphicFrameLocks noGrp="1"/>
          </p:cNvGraphicFramePr>
          <p:nvPr>
            <p:ph idx="1"/>
            <p:extLst>
              <p:ext uri="{D42A27DB-BD31-4B8C-83A1-F6EECF244321}">
                <p14:modId xmlns:p14="http://schemas.microsoft.com/office/powerpoint/2010/main" val="298480925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7037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8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8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8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88">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90">
            <a:extLst>
              <a:ext uri="{FF2B5EF4-FFF2-40B4-BE49-F238E27FC236}">
                <a16:creationId xmlns:a16="http://schemas.microsoft.com/office/drawing/2014/main" id="{5535DAA1-B7FB-41AB-BA45-ECFC99D82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92">
            <a:extLst>
              <a:ext uri="{FF2B5EF4-FFF2-40B4-BE49-F238E27FC236}">
                <a16:creationId xmlns:a16="http://schemas.microsoft.com/office/drawing/2014/main" id="{6D225CEC-19E5-40D0-B1CE-4E884C9C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94">
            <a:extLst>
              <a:ext uri="{FF2B5EF4-FFF2-40B4-BE49-F238E27FC236}">
                <a16:creationId xmlns:a16="http://schemas.microsoft.com/office/drawing/2014/main" id="{BEF873D1-568B-4D8E-AF50-0382A7114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9E51D150-D0BE-47A3-AA5B-3F71488E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A3EC344B-E4D2-4F05-86FF-A2109058C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15C4CF-D5F3-43DC-AED1-D06A20D91E06}"/>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sz="3600">
                <a:solidFill>
                  <a:srgbClr val="FFFFFF"/>
                </a:solidFill>
              </a:rPr>
              <a:t>Sparring assessment</a:t>
            </a:r>
          </a:p>
        </p:txBody>
      </p:sp>
      <p:pic>
        <p:nvPicPr>
          <p:cNvPr id="9" name="Picture 8" descr="A picture containing drawing&#10;&#10;Description automatically generated">
            <a:extLst>
              <a:ext uri="{FF2B5EF4-FFF2-40B4-BE49-F238E27FC236}">
                <a16:creationId xmlns:a16="http://schemas.microsoft.com/office/drawing/2014/main" id="{679BB3D5-B8AA-4972-8D71-09CE20111DA4}"/>
              </a:ext>
            </a:extLst>
          </p:cNvPr>
          <p:cNvPicPr>
            <a:picLocks noChangeAspect="1"/>
          </p:cNvPicPr>
          <p:nvPr/>
        </p:nvPicPr>
        <p:blipFill rotWithShape="1">
          <a:blip r:embed="rId3"/>
          <a:srcRect t="4858" r="-1" b="12783"/>
          <a:stretch/>
        </p:blipFill>
        <p:spPr>
          <a:xfrm>
            <a:off x="446532" y="599725"/>
            <a:ext cx="11292143" cy="3557252"/>
          </a:xfrm>
          <a:prstGeom prst="rect">
            <a:avLst/>
          </a:prstGeom>
        </p:spPr>
      </p:pic>
    </p:spTree>
    <p:extLst>
      <p:ext uri="{BB962C8B-B14F-4D97-AF65-F5344CB8AC3E}">
        <p14:creationId xmlns:p14="http://schemas.microsoft.com/office/powerpoint/2010/main" val="74007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p:txBody>
          <a:bodyPr/>
          <a:lstStyle/>
          <a:p>
            <a:r>
              <a:rPr lang="en-US" dirty="0">
                <a:solidFill>
                  <a:schemeClr val="tx2"/>
                </a:solidFill>
              </a:rPr>
              <a:t>Thoughts and Reflections?</a:t>
            </a:r>
          </a:p>
        </p:txBody>
      </p:sp>
    </p:spTree>
    <p:extLst>
      <p:ext uri="{BB962C8B-B14F-4D97-AF65-F5344CB8AC3E}">
        <p14:creationId xmlns:p14="http://schemas.microsoft.com/office/powerpoint/2010/main" val="333782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90A7-E01F-42BC-955C-C3C91342FCD4}"/>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Creative problem solving Model</a:t>
            </a:r>
          </a:p>
        </p:txBody>
      </p:sp>
      <p:sp useBgFill="1">
        <p:nvSpPr>
          <p:cNvPr id="13" name="Rectangle 10">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3D65B-5711-46B9-A839-F1AC2B49103E}"/>
              </a:ext>
            </a:extLst>
          </p:cNvPr>
          <p:cNvSpPr>
            <a:spLocks noGrp="1"/>
          </p:cNvSpPr>
          <p:nvPr>
            <p:ph idx="1"/>
          </p:nvPr>
        </p:nvSpPr>
        <p:spPr>
          <a:xfrm>
            <a:off x="4505325" y="2180496"/>
            <a:ext cx="7105481" cy="4045683"/>
          </a:xfrm>
        </p:spPr>
        <p:txBody>
          <a:bodyPr>
            <a:normAutofit/>
          </a:bodyPr>
          <a:lstStyle/>
          <a:p>
            <a:r>
              <a:rPr lang="en-US" sz="1600" b="1" dirty="0"/>
              <a:t>Sub-Competency 1: Convergent &amp; Divergent Thinking</a:t>
            </a:r>
          </a:p>
          <a:p>
            <a:pPr marL="0" indent="0">
              <a:buNone/>
            </a:pPr>
            <a:r>
              <a:rPr lang="en-US" sz="1600" dirty="0"/>
              <a:t>	Divergent &amp; Convergent Thinking | Divergent &amp; Convergent Questions |             	Creative Problem Solving Process</a:t>
            </a:r>
          </a:p>
          <a:p>
            <a:r>
              <a:rPr lang="en-US" sz="1600" b="1" dirty="0"/>
              <a:t>Sub-Competency 2: </a:t>
            </a:r>
            <a:r>
              <a:rPr lang="en-US" sz="1600" b="1"/>
              <a:t>Manage Ambiguity </a:t>
            </a:r>
            <a:endParaRPr lang="en-US" sz="1600" b="1" dirty="0"/>
          </a:p>
          <a:p>
            <a:pPr marL="0" indent="0">
              <a:buNone/>
            </a:pPr>
            <a:r>
              <a:rPr lang="en-US" sz="1600" dirty="0"/>
              <a:t>	IDEO| Improv Exercises | Microsoft Ambiguity</a:t>
            </a:r>
          </a:p>
          <a:p>
            <a:r>
              <a:rPr lang="en-US" sz="1600" b="1" dirty="0">
                <a:solidFill>
                  <a:srgbClr val="C00000"/>
                </a:solidFill>
              </a:rPr>
              <a:t>Sub-Competency 3: Apply An Iterative Process</a:t>
            </a:r>
          </a:p>
          <a:p>
            <a:pPr marL="0" indent="0">
              <a:buNone/>
            </a:pPr>
            <a:r>
              <a:rPr lang="en-US" sz="1600" dirty="0"/>
              <a:t>	Design Thinking | Iterative Design | Sparring</a:t>
            </a:r>
          </a:p>
          <a:p>
            <a:r>
              <a:rPr lang="en-US" sz="1600" b="1" dirty="0"/>
              <a:t>Sub-Competency 4: Identify Patterns</a:t>
            </a:r>
          </a:p>
          <a:p>
            <a:pPr marL="0" indent="0">
              <a:buNone/>
            </a:pPr>
            <a:r>
              <a:rPr lang="en-US" sz="1600" dirty="0"/>
              <a:t>	Pattern Recognition | Affinity Diagrams | Remote Associates Test</a:t>
            </a:r>
          </a:p>
          <a:p>
            <a:pPr marL="0" indent="0">
              <a:buNone/>
            </a:pPr>
            <a:endParaRPr lang="en-US" dirty="0"/>
          </a:p>
        </p:txBody>
      </p:sp>
      <p:pic>
        <p:nvPicPr>
          <p:cNvPr id="5" name="Picture 4">
            <a:extLst>
              <a:ext uri="{FF2B5EF4-FFF2-40B4-BE49-F238E27FC236}">
                <a16:creationId xmlns:a16="http://schemas.microsoft.com/office/drawing/2014/main" id="{6EB17755-36B8-47CA-953D-E7B40BB60AFD}"/>
              </a:ext>
            </a:extLst>
          </p:cNvPr>
          <p:cNvPicPr>
            <a:picLocks noChangeAspect="1"/>
          </p:cNvPicPr>
          <p:nvPr/>
        </p:nvPicPr>
        <p:blipFill>
          <a:blip r:embed="rId2"/>
          <a:srcRect/>
          <a:stretch/>
        </p:blipFill>
        <p:spPr>
          <a:xfrm>
            <a:off x="402920" y="2435631"/>
            <a:ext cx="3790548" cy="3790548"/>
          </a:xfrm>
          <a:prstGeom prst="rect">
            <a:avLst/>
          </a:prstGeom>
        </p:spPr>
      </p:pic>
    </p:spTree>
    <p:extLst>
      <p:ext uri="{BB962C8B-B14F-4D97-AF65-F5344CB8AC3E}">
        <p14:creationId xmlns:p14="http://schemas.microsoft.com/office/powerpoint/2010/main" val="270445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Subtitle 2">
            <a:extLst>
              <a:ext uri="{FF2B5EF4-FFF2-40B4-BE49-F238E27FC236}">
                <a16:creationId xmlns:a16="http://schemas.microsoft.com/office/drawing/2014/main" id="{CCEE2AAD-E01D-454A-875E-1EF68FC5F667}"/>
              </a:ext>
            </a:extLst>
          </p:cNvPr>
          <p:cNvSpPr>
            <a:spLocks noGrp="1"/>
          </p:cNvSpPr>
          <p:nvPr>
            <p:ph type="subTitle" idx="1"/>
          </p:nvPr>
        </p:nvSpPr>
        <p:spPr>
          <a:xfrm>
            <a:off x="228600" y="1507414"/>
            <a:ext cx="3546523" cy="3703320"/>
          </a:xfrm>
          <a:ln w="57150">
            <a:noFill/>
          </a:ln>
        </p:spPr>
        <p:txBody>
          <a:bodyPr anchor="ctr">
            <a:normAutofit/>
          </a:bodyPr>
          <a:lstStyle/>
          <a:p>
            <a:pPr algn="r"/>
            <a:r>
              <a:rPr lang="en-US" sz="3200" b="1" dirty="0">
                <a:solidFill>
                  <a:srgbClr val="44546A"/>
                </a:solidFill>
              </a:rPr>
              <a:t>Design thinking</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C81849E8-7A9F-4D07-995C-614448C8438C}"/>
              </a:ext>
            </a:extLst>
          </p:cNvPr>
          <p:cNvSpPr txBox="1"/>
          <p:nvPr/>
        </p:nvSpPr>
        <p:spPr>
          <a:xfrm>
            <a:off x="4346326" y="3035907"/>
            <a:ext cx="7737309" cy="646331"/>
          </a:xfrm>
          <a:prstGeom prst="rect">
            <a:avLst/>
          </a:prstGeom>
          <a:noFill/>
        </p:spPr>
        <p:txBody>
          <a:bodyPr wrap="square" rtlCol="0">
            <a:spAutoFit/>
          </a:bodyPr>
          <a:lstStyle/>
          <a:p>
            <a:pPr>
              <a:buClr>
                <a:schemeClr val="tx2"/>
              </a:buClr>
            </a:pPr>
            <a:r>
              <a:rPr lang="en-US" dirty="0"/>
              <a:t>Sub-Competency 3: </a:t>
            </a:r>
            <a:r>
              <a:rPr lang="en-US" b="1" dirty="0">
                <a:solidFill>
                  <a:srgbClr val="C00000"/>
                </a:solidFill>
              </a:rPr>
              <a:t>Apply An Iterative Process</a:t>
            </a:r>
          </a:p>
          <a:p>
            <a:pPr>
              <a:buClr>
                <a:schemeClr val="tx2"/>
              </a:buClr>
            </a:pPr>
            <a:endParaRPr lang="en-US" dirty="0"/>
          </a:p>
        </p:txBody>
      </p:sp>
    </p:spTree>
    <p:extLst>
      <p:ext uri="{BB962C8B-B14F-4D97-AF65-F5344CB8AC3E}">
        <p14:creationId xmlns:p14="http://schemas.microsoft.com/office/powerpoint/2010/main" val="358361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1C60-922A-41C5-B80C-AD9AB86991C9}"/>
              </a:ext>
            </a:extLst>
          </p:cNvPr>
          <p:cNvSpPr>
            <a:spLocks noGrp="1"/>
          </p:cNvSpPr>
          <p:nvPr>
            <p:ph type="title"/>
          </p:nvPr>
        </p:nvSpPr>
        <p:spPr/>
        <p:txBody>
          <a:bodyPr/>
          <a:lstStyle/>
          <a:p>
            <a:r>
              <a:rPr lang="en-US" dirty="0"/>
              <a:t>What is design thinking?</a:t>
            </a:r>
          </a:p>
        </p:txBody>
      </p:sp>
      <p:pic>
        <p:nvPicPr>
          <p:cNvPr id="4" name="Online Media 3" title="The Explainer: What Is Design Thinking?">
            <a:hlinkClick r:id="" action="ppaction://media"/>
            <a:extLst>
              <a:ext uri="{FF2B5EF4-FFF2-40B4-BE49-F238E27FC236}">
                <a16:creationId xmlns:a16="http://schemas.microsoft.com/office/drawing/2014/main" id="{64D45760-6AFC-4455-8E85-C119254327C1}"/>
              </a:ext>
            </a:extLst>
          </p:cNvPr>
          <p:cNvPicPr>
            <a:picLocks noGrp="1" noRot="1" noChangeAspect="1"/>
          </p:cNvPicPr>
          <p:nvPr>
            <p:ph idx="1"/>
            <a:videoFile r:link="rId1"/>
          </p:nvPr>
        </p:nvPicPr>
        <p:blipFill>
          <a:blip r:embed="rId4"/>
          <a:stretch>
            <a:fillRect/>
          </a:stretch>
        </p:blipFill>
        <p:spPr>
          <a:xfrm>
            <a:off x="2097812" y="2022199"/>
            <a:ext cx="7996375" cy="4498083"/>
          </a:xfrm>
          <a:prstGeom prst="rect">
            <a:avLst/>
          </a:prstGeom>
        </p:spPr>
      </p:pic>
    </p:spTree>
    <p:extLst>
      <p:ext uri="{BB962C8B-B14F-4D97-AF65-F5344CB8AC3E}">
        <p14:creationId xmlns:p14="http://schemas.microsoft.com/office/powerpoint/2010/main" val="17795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ABD35255-F6AD-483C-8736-3BA2E77D7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9E3CC4EC-DB06-46D9-AFDB-90C92162D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30115"/>
            <a:ext cx="11262866" cy="2160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A260C0-8126-446B-B163-2BAE8538472F}"/>
              </a:ext>
            </a:extLst>
          </p:cNvPr>
          <p:cNvSpPr>
            <a:spLocks noGrp="1"/>
          </p:cNvSpPr>
          <p:nvPr>
            <p:ph type="title"/>
          </p:nvPr>
        </p:nvSpPr>
        <p:spPr>
          <a:xfrm>
            <a:off x="768267" y="4762098"/>
            <a:ext cx="10619400" cy="1116084"/>
          </a:xfrm>
        </p:spPr>
        <p:txBody>
          <a:bodyPr anchor="t">
            <a:normAutofit/>
          </a:bodyPr>
          <a:lstStyle/>
          <a:p>
            <a:pPr algn="ctr"/>
            <a:r>
              <a:rPr lang="en-US" sz="3200" dirty="0">
                <a:solidFill>
                  <a:schemeClr val="accent1">
                    <a:lumMod val="25000"/>
                    <a:lumOff val="75000"/>
                  </a:schemeClr>
                </a:solidFill>
              </a:rPr>
              <a:t>How to solve problems like a designer</a:t>
            </a:r>
          </a:p>
        </p:txBody>
      </p:sp>
      <p:sp>
        <p:nvSpPr>
          <p:cNvPr id="12" name="Rectangle 11">
            <a:extLst>
              <a:ext uri="{FF2B5EF4-FFF2-40B4-BE49-F238E27FC236}">
                <a16:creationId xmlns:a16="http://schemas.microsoft.com/office/drawing/2014/main" id="{DD1E467B-4F3D-4B02-B4F6-B1F606610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2B8FFC3-0702-4F80-A25F-DCE76F0DC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60FAA44-950B-4B8B-812E-B19BA4A76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6EDC783-E69A-4C48-9956-05423A8D98C3}"/>
              </a:ext>
            </a:extLst>
          </p:cNvPr>
          <p:cNvSpPr>
            <a:spLocks noGrp="1"/>
          </p:cNvSpPr>
          <p:nvPr>
            <p:ph idx="1"/>
          </p:nvPr>
        </p:nvSpPr>
        <p:spPr>
          <a:xfrm>
            <a:off x="768266" y="794327"/>
            <a:ext cx="10619401" cy="3173444"/>
          </a:xfrm>
        </p:spPr>
        <p:txBody>
          <a:bodyPr anchor="ctr">
            <a:normAutofit/>
          </a:bodyPr>
          <a:lstStyle/>
          <a:p>
            <a:pPr marL="0" indent="0">
              <a:buNone/>
            </a:pPr>
            <a:r>
              <a:rPr lang="en-US" sz="2400" i="1" dirty="0"/>
              <a:t>“The mission of design thinking is to translate observation into insights and insights into products and services that will improve lives.” </a:t>
            </a:r>
          </a:p>
          <a:p>
            <a:pPr marL="0" indent="0">
              <a:buNone/>
            </a:pPr>
            <a:endParaRPr lang="en-US" sz="2400" i="1" dirty="0"/>
          </a:p>
          <a:p>
            <a:pPr marL="0" indent="0" algn="ctr">
              <a:buNone/>
            </a:pPr>
            <a:r>
              <a:rPr lang="en-US" sz="2400" i="1" dirty="0"/>
              <a:t>- Tim Brown, IDEO President &amp; CEO</a:t>
            </a:r>
            <a:endParaRPr lang="en-US" sz="2400" dirty="0"/>
          </a:p>
        </p:txBody>
      </p:sp>
    </p:spTree>
    <p:extLst>
      <p:ext uri="{BB962C8B-B14F-4D97-AF65-F5344CB8AC3E}">
        <p14:creationId xmlns:p14="http://schemas.microsoft.com/office/powerpoint/2010/main" val="92263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91BB5E8-E6F1-4708-AB8A-154424B91DC0}"/>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solidFill>
                  <a:srgbClr val="FFFFFF"/>
                </a:solidFill>
              </a:rPr>
              <a:t>5 principles of design thinking</a:t>
            </a:r>
          </a:p>
        </p:txBody>
      </p:sp>
      <p:sp useBgFill="1">
        <p:nvSpPr>
          <p:cNvPr id="27" name="Rectangle 16">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DAEAEB-FB1E-48CB-ABCE-7155F01F4DEE}"/>
              </a:ext>
            </a:extLst>
          </p:cNvPr>
          <p:cNvPicPr>
            <a:picLocks noChangeAspect="1"/>
          </p:cNvPicPr>
          <p:nvPr/>
        </p:nvPicPr>
        <p:blipFill rotWithShape="1">
          <a:blip r:embed="rId3"/>
          <a:srcRect l="5870" t="22039" r="36169" b="36475"/>
          <a:stretch/>
        </p:blipFill>
        <p:spPr>
          <a:xfrm>
            <a:off x="1368222" y="794908"/>
            <a:ext cx="9269508" cy="3566161"/>
          </a:xfrm>
          <a:prstGeom prst="rect">
            <a:avLst/>
          </a:prstGeom>
        </p:spPr>
      </p:pic>
    </p:spTree>
    <p:extLst>
      <p:ext uri="{BB962C8B-B14F-4D97-AF65-F5344CB8AC3E}">
        <p14:creationId xmlns:p14="http://schemas.microsoft.com/office/powerpoint/2010/main" val="28934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EE2F-4CA4-476C-B9ED-7D00C5194177}"/>
              </a:ext>
            </a:extLst>
          </p:cNvPr>
          <p:cNvSpPr>
            <a:spLocks noGrp="1"/>
          </p:cNvSpPr>
          <p:nvPr>
            <p:ph type="title"/>
          </p:nvPr>
        </p:nvSpPr>
        <p:spPr/>
        <p:txBody>
          <a:bodyPr/>
          <a:lstStyle/>
          <a:p>
            <a:r>
              <a:rPr lang="en-US" dirty="0"/>
              <a:t>Qualitative research for design thinking</a:t>
            </a:r>
          </a:p>
        </p:txBody>
      </p:sp>
      <p:sp>
        <p:nvSpPr>
          <p:cNvPr id="3" name="Content Placeholder 2">
            <a:extLst>
              <a:ext uri="{FF2B5EF4-FFF2-40B4-BE49-F238E27FC236}">
                <a16:creationId xmlns:a16="http://schemas.microsoft.com/office/drawing/2014/main" id="{DE63A54E-0715-4D98-8878-FA9FAE1A3D78}"/>
              </a:ext>
            </a:extLst>
          </p:cNvPr>
          <p:cNvSpPr>
            <a:spLocks noGrp="1"/>
          </p:cNvSpPr>
          <p:nvPr>
            <p:ph idx="1"/>
          </p:nvPr>
        </p:nvSpPr>
        <p:spPr>
          <a:xfrm>
            <a:off x="581192" y="1717874"/>
            <a:ext cx="11029615" cy="1013800"/>
          </a:xfrm>
        </p:spPr>
        <p:txBody>
          <a:bodyPr/>
          <a:lstStyle/>
          <a:p>
            <a:pPr marL="0" indent="0">
              <a:buNone/>
            </a:pPr>
            <a:r>
              <a:rPr lang="en-US" dirty="0"/>
              <a:t>When conducting qualitative research for design thinking, the research itself can be conducted in a variety of ways:</a:t>
            </a:r>
          </a:p>
        </p:txBody>
      </p:sp>
      <p:graphicFrame>
        <p:nvGraphicFramePr>
          <p:cNvPr id="6" name="Table 6">
            <a:extLst>
              <a:ext uri="{FF2B5EF4-FFF2-40B4-BE49-F238E27FC236}">
                <a16:creationId xmlns:a16="http://schemas.microsoft.com/office/drawing/2014/main" id="{89EBBD93-5CD3-4A4E-8BEB-68792ADFBD22}"/>
              </a:ext>
            </a:extLst>
          </p:cNvPr>
          <p:cNvGraphicFramePr>
            <a:graphicFrameLocks noGrp="1"/>
          </p:cNvGraphicFramePr>
          <p:nvPr/>
        </p:nvGraphicFramePr>
        <p:xfrm>
          <a:off x="581191" y="2693974"/>
          <a:ext cx="11029614" cy="3231643"/>
        </p:xfrm>
        <a:graphic>
          <a:graphicData uri="http://schemas.openxmlformats.org/drawingml/2006/table">
            <a:tbl>
              <a:tblPr firstRow="1" bandRow="1">
                <a:tableStyleId>{5C22544A-7EE6-4342-B048-85BDC9FD1C3A}</a:tableStyleId>
              </a:tblPr>
              <a:tblGrid>
                <a:gridCol w="2835777">
                  <a:extLst>
                    <a:ext uri="{9D8B030D-6E8A-4147-A177-3AD203B41FA5}">
                      <a16:colId xmlns:a16="http://schemas.microsoft.com/office/drawing/2014/main" val="3834351653"/>
                    </a:ext>
                  </a:extLst>
                </a:gridCol>
                <a:gridCol w="4074695">
                  <a:extLst>
                    <a:ext uri="{9D8B030D-6E8A-4147-A177-3AD203B41FA5}">
                      <a16:colId xmlns:a16="http://schemas.microsoft.com/office/drawing/2014/main" val="1691085527"/>
                    </a:ext>
                  </a:extLst>
                </a:gridCol>
                <a:gridCol w="4119142">
                  <a:extLst>
                    <a:ext uri="{9D8B030D-6E8A-4147-A177-3AD203B41FA5}">
                      <a16:colId xmlns:a16="http://schemas.microsoft.com/office/drawing/2014/main" val="2085939894"/>
                    </a:ext>
                  </a:extLst>
                </a:gridCol>
              </a:tblGrid>
              <a:tr h="739037">
                <a:tc>
                  <a:txBody>
                    <a:bodyPr/>
                    <a:lstStyle/>
                    <a:p>
                      <a:pPr algn="ctr">
                        <a:lnSpc>
                          <a:spcPct val="250000"/>
                        </a:lnSpc>
                      </a:pPr>
                      <a:endParaRPr lang="en-US" b="1" dirty="0">
                        <a:solidFill>
                          <a:schemeClr val="bg1"/>
                        </a:solidFill>
                      </a:endParaRPr>
                    </a:p>
                  </a:txBody>
                  <a:tcPr>
                    <a:solidFill>
                      <a:srgbClr val="002060"/>
                    </a:solidFill>
                  </a:tcPr>
                </a:tc>
                <a:tc>
                  <a:txBody>
                    <a:bodyPr/>
                    <a:lstStyle/>
                    <a:p>
                      <a:pPr algn="ctr"/>
                      <a:r>
                        <a:rPr lang="en-US" dirty="0"/>
                        <a:t>Active</a:t>
                      </a:r>
                    </a:p>
                  </a:txBody>
                  <a:tcPr/>
                </a:tc>
                <a:tc>
                  <a:txBody>
                    <a:bodyPr/>
                    <a:lstStyle/>
                    <a:p>
                      <a:pPr algn="ctr"/>
                      <a:r>
                        <a:rPr lang="en-US" dirty="0"/>
                        <a:t>Passive</a:t>
                      </a:r>
                    </a:p>
                  </a:txBody>
                  <a:tcPr/>
                </a:tc>
                <a:extLst>
                  <a:ext uri="{0D108BD9-81ED-4DB2-BD59-A6C34878D82A}">
                    <a16:rowId xmlns:a16="http://schemas.microsoft.com/office/drawing/2014/main" val="1071595688"/>
                  </a:ext>
                </a:extLst>
              </a:tr>
              <a:tr h="1246303">
                <a:tc>
                  <a:txBody>
                    <a:bodyPr/>
                    <a:lstStyle/>
                    <a:p>
                      <a:pPr algn="ctr">
                        <a:lnSpc>
                          <a:spcPct val="250000"/>
                        </a:lnSpc>
                      </a:pPr>
                      <a:r>
                        <a:rPr lang="en-US" b="1" dirty="0">
                          <a:solidFill>
                            <a:schemeClr val="bg1"/>
                          </a:solidFill>
                        </a:rPr>
                        <a:t>Individual</a:t>
                      </a:r>
                    </a:p>
                  </a:txBody>
                  <a:tcPr>
                    <a:solidFill>
                      <a:srgbClr val="002060"/>
                    </a:solidFill>
                  </a:tcPr>
                </a:tc>
                <a:tc>
                  <a:txBody>
                    <a:bodyPr/>
                    <a:lstStyle/>
                    <a:p>
                      <a:pPr algn="ctr"/>
                      <a:r>
                        <a:rPr lang="en-US" dirty="0"/>
                        <a:t>Interviews</a:t>
                      </a:r>
                    </a:p>
                    <a:p>
                      <a:pPr algn="ctr"/>
                      <a:r>
                        <a:rPr lang="en-US" dirty="0"/>
                        <a:t>(semi-structured; explores experiences)</a:t>
                      </a:r>
                    </a:p>
                  </a:txBody>
                  <a:tcPr/>
                </a:tc>
                <a:tc>
                  <a:txBody>
                    <a:bodyPr/>
                    <a:lstStyle/>
                    <a:p>
                      <a:pPr algn="ctr"/>
                      <a:r>
                        <a:rPr lang="en-US" dirty="0"/>
                        <a:t>Observations</a:t>
                      </a:r>
                    </a:p>
                    <a:p>
                      <a:pPr algn="ctr"/>
                      <a:r>
                        <a:rPr lang="en-US" dirty="0"/>
                        <a:t>(individuals)</a:t>
                      </a:r>
                    </a:p>
                  </a:txBody>
                  <a:tcPr/>
                </a:tc>
                <a:extLst>
                  <a:ext uri="{0D108BD9-81ED-4DB2-BD59-A6C34878D82A}">
                    <a16:rowId xmlns:a16="http://schemas.microsoft.com/office/drawing/2014/main" val="2173695533"/>
                  </a:ext>
                </a:extLst>
              </a:tr>
              <a:tr h="1246303">
                <a:tc>
                  <a:txBody>
                    <a:bodyPr/>
                    <a:lstStyle/>
                    <a:p>
                      <a:pPr algn="ctr">
                        <a:lnSpc>
                          <a:spcPct val="250000"/>
                        </a:lnSpc>
                      </a:pPr>
                      <a:r>
                        <a:rPr lang="en-US" b="1" dirty="0">
                          <a:solidFill>
                            <a:schemeClr val="bg1"/>
                          </a:solidFill>
                        </a:rPr>
                        <a:t>Group</a:t>
                      </a:r>
                    </a:p>
                  </a:txBody>
                  <a:tcPr>
                    <a:solidFill>
                      <a:srgbClr val="002060"/>
                    </a:solidFill>
                  </a:tcPr>
                </a:tc>
                <a:tc>
                  <a:txBody>
                    <a:bodyPr/>
                    <a:lstStyle/>
                    <a:p>
                      <a:pPr algn="ctr"/>
                      <a:r>
                        <a:rPr lang="en-US" dirty="0"/>
                        <a:t>Focus Groups</a:t>
                      </a:r>
                    </a:p>
                    <a:p>
                      <a:pPr algn="ctr"/>
                      <a:r>
                        <a:rPr lang="en-US" dirty="0"/>
                        <a:t>(semi-structured; explores a set of issues)</a:t>
                      </a:r>
                    </a:p>
                  </a:txBody>
                  <a:tcPr/>
                </a:tc>
                <a:tc>
                  <a:txBody>
                    <a:bodyPr/>
                    <a:lstStyle/>
                    <a:p>
                      <a:pPr algn="ctr"/>
                      <a:r>
                        <a:rPr lang="en-US" dirty="0"/>
                        <a:t>Observations</a:t>
                      </a:r>
                    </a:p>
                    <a:p>
                      <a:pPr algn="ctr"/>
                      <a:r>
                        <a:rPr lang="en-US" dirty="0"/>
                        <a:t>(environments)</a:t>
                      </a:r>
                    </a:p>
                  </a:txBody>
                  <a:tcPr/>
                </a:tc>
                <a:extLst>
                  <a:ext uri="{0D108BD9-81ED-4DB2-BD59-A6C34878D82A}">
                    <a16:rowId xmlns:a16="http://schemas.microsoft.com/office/drawing/2014/main" val="2568536886"/>
                  </a:ext>
                </a:extLst>
              </a:tr>
            </a:tbl>
          </a:graphicData>
        </a:graphic>
      </p:graphicFrame>
    </p:spTree>
    <p:extLst>
      <p:ext uri="{BB962C8B-B14F-4D97-AF65-F5344CB8AC3E}">
        <p14:creationId xmlns:p14="http://schemas.microsoft.com/office/powerpoint/2010/main" val="19364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0D2C-35FA-4A45-A5A4-3831E37F2EB6}"/>
              </a:ext>
            </a:extLst>
          </p:cNvPr>
          <p:cNvSpPr>
            <a:spLocks noGrp="1"/>
          </p:cNvSpPr>
          <p:nvPr>
            <p:ph type="title"/>
          </p:nvPr>
        </p:nvSpPr>
        <p:spPr/>
        <p:txBody>
          <a:bodyPr/>
          <a:lstStyle/>
          <a:p>
            <a:r>
              <a:rPr lang="en-US" dirty="0"/>
              <a:t>active</a:t>
            </a:r>
            <a:br>
              <a:rPr lang="en-US" dirty="0"/>
            </a:br>
            <a:r>
              <a:rPr lang="en-US" dirty="0"/>
              <a:t>interviews, focus group discussions</a:t>
            </a:r>
          </a:p>
        </p:txBody>
      </p:sp>
      <p:sp>
        <p:nvSpPr>
          <p:cNvPr id="4" name="Text Placeholder 3">
            <a:extLst>
              <a:ext uri="{FF2B5EF4-FFF2-40B4-BE49-F238E27FC236}">
                <a16:creationId xmlns:a16="http://schemas.microsoft.com/office/drawing/2014/main" id="{F963F1D5-4549-48F9-8B5B-1E62D2042F4D}"/>
              </a:ext>
            </a:extLst>
          </p:cNvPr>
          <p:cNvSpPr>
            <a:spLocks noGrp="1"/>
          </p:cNvSpPr>
          <p:nvPr>
            <p:ph type="body" idx="1"/>
          </p:nvPr>
        </p:nvSpPr>
        <p:spPr/>
        <p:txBody>
          <a:bodyPr/>
          <a:lstStyle/>
          <a:p>
            <a:pPr algn="ctr"/>
            <a:r>
              <a:rPr lang="en-US" b="1" dirty="0">
                <a:solidFill>
                  <a:srgbClr val="FF0000"/>
                </a:solidFill>
              </a:rPr>
              <a:t>Strengths</a:t>
            </a:r>
          </a:p>
        </p:txBody>
      </p:sp>
      <p:sp>
        <p:nvSpPr>
          <p:cNvPr id="5" name="Content Placeholder 4">
            <a:extLst>
              <a:ext uri="{FF2B5EF4-FFF2-40B4-BE49-F238E27FC236}">
                <a16:creationId xmlns:a16="http://schemas.microsoft.com/office/drawing/2014/main" id="{ACAE40FA-112C-4F6F-95D8-E17A9CB201A6}"/>
              </a:ext>
            </a:extLst>
          </p:cNvPr>
          <p:cNvSpPr>
            <a:spLocks noGrp="1"/>
          </p:cNvSpPr>
          <p:nvPr>
            <p:ph sz="half" idx="2"/>
          </p:nvPr>
        </p:nvSpPr>
        <p:spPr>
          <a:xfrm>
            <a:off x="581194" y="2926053"/>
            <a:ext cx="5393100" cy="2213958"/>
          </a:xfrm>
          <a:ln>
            <a:solidFill>
              <a:srgbClr val="002060"/>
            </a:solidFill>
          </a:ln>
        </p:spPr>
        <p:txBody>
          <a:bodyPr>
            <a:normAutofit fontScale="92500" lnSpcReduction="20000"/>
          </a:bodyPr>
          <a:lstStyle/>
          <a:p>
            <a:r>
              <a:rPr lang="en-US" dirty="0"/>
              <a:t>Can explore almost anything:</a:t>
            </a:r>
          </a:p>
          <a:p>
            <a:pPr lvl="1"/>
            <a:r>
              <a:rPr lang="en-US" dirty="0"/>
              <a:t>Questions</a:t>
            </a:r>
          </a:p>
          <a:p>
            <a:pPr lvl="1"/>
            <a:r>
              <a:rPr lang="en-US" dirty="0"/>
              <a:t>Thoughts</a:t>
            </a:r>
          </a:p>
          <a:p>
            <a:pPr lvl="1"/>
            <a:r>
              <a:rPr lang="en-US" dirty="0"/>
              <a:t>Wants/Needs</a:t>
            </a:r>
          </a:p>
          <a:p>
            <a:pPr lvl="1"/>
            <a:r>
              <a:rPr lang="en-US" dirty="0"/>
              <a:t>Ideas</a:t>
            </a:r>
          </a:p>
          <a:p>
            <a:r>
              <a:rPr lang="en-US" dirty="0"/>
              <a:t>Can be general or specific</a:t>
            </a:r>
          </a:p>
          <a:p>
            <a:r>
              <a:rPr lang="en-US" dirty="0"/>
              <a:t>Can be surface level or a deep dive</a:t>
            </a:r>
          </a:p>
        </p:txBody>
      </p:sp>
      <p:sp>
        <p:nvSpPr>
          <p:cNvPr id="6" name="Text Placeholder 5">
            <a:extLst>
              <a:ext uri="{FF2B5EF4-FFF2-40B4-BE49-F238E27FC236}">
                <a16:creationId xmlns:a16="http://schemas.microsoft.com/office/drawing/2014/main" id="{16D1BE86-0F69-4627-9FF7-79D3B4B6D4E9}"/>
              </a:ext>
            </a:extLst>
          </p:cNvPr>
          <p:cNvSpPr>
            <a:spLocks noGrp="1"/>
          </p:cNvSpPr>
          <p:nvPr>
            <p:ph type="body" sz="quarter" idx="3"/>
          </p:nvPr>
        </p:nvSpPr>
        <p:spPr/>
        <p:txBody>
          <a:bodyPr/>
          <a:lstStyle/>
          <a:p>
            <a:pPr algn="ctr"/>
            <a:r>
              <a:rPr lang="en-US" b="1" dirty="0">
                <a:solidFill>
                  <a:srgbClr val="FF0000"/>
                </a:solidFill>
              </a:rPr>
              <a:t>Weaknesses</a:t>
            </a:r>
          </a:p>
        </p:txBody>
      </p:sp>
      <p:sp>
        <p:nvSpPr>
          <p:cNvPr id="7" name="Content Placeholder 6">
            <a:extLst>
              <a:ext uri="{FF2B5EF4-FFF2-40B4-BE49-F238E27FC236}">
                <a16:creationId xmlns:a16="http://schemas.microsoft.com/office/drawing/2014/main" id="{8B05F49C-15B5-45D4-9DC2-009D28BCC091}"/>
              </a:ext>
            </a:extLst>
          </p:cNvPr>
          <p:cNvSpPr>
            <a:spLocks noGrp="1"/>
          </p:cNvSpPr>
          <p:nvPr>
            <p:ph sz="quarter" idx="4"/>
          </p:nvPr>
        </p:nvSpPr>
        <p:spPr>
          <a:xfrm>
            <a:off x="6217709" y="2926052"/>
            <a:ext cx="5393100" cy="2213958"/>
          </a:xfrm>
          <a:ln>
            <a:solidFill>
              <a:srgbClr val="002060"/>
            </a:solidFill>
          </a:ln>
        </p:spPr>
        <p:txBody>
          <a:bodyPr>
            <a:normAutofit fontScale="92500" lnSpcReduction="20000"/>
          </a:bodyPr>
          <a:lstStyle/>
          <a:p>
            <a:r>
              <a:rPr lang="en-US" dirty="0"/>
              <a:t>For design-driven innovation, the key is learning about their experiences, not answering the question</a:t>
            </a:r>
          </a:p>
          <a:p>
            <a:r>
              <a:rPr lang="en-US" dirty="0"/>
              <a:t>Tend to give the answer people are looking for</a:t>
            </a:r>
          </a:p>
          <a:p>
            <a:r>
              <a:rPr lang="en-US" dirty="0"/>
              <a:t>Not always truthful or transparent responses</a:t>
            </a:r>
          </a:p>
        </p:txBody>
      </p:sp>
      <p:sp>
        <p:nvSpPr>
          <p:cNvPr id="8" name="TextBox 7">
            <a:extLst>
              <a:ext uri="{FF2B5EF4-FFF2-40B4-BE49-F238E27FC236}">
                <a16:creationId xmlns:a16="http://schemas.microsoft.com/office/drawing/2014/main" id="{3AE1CA99-2599-440F-8184-34384A477805}"/>
              </a:ext>
            </a:extLst>
          </p:cNvPr>
          <p:cNvSpPr txBox="1"/>
          <p:nvPr/>
        </p:nvSpPr>
        <p:spPr>
          <a:xfrm>
            <a:off x="581193" y="5502442"/>
            <a:ext cx="11029616" cy="369332"/>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Recommendation:  </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Conduct 3 focus groups of 6</a:t>
            </a:r>
            <a:r>
              <a:rPr lang="en-US" dirty="0"/>
              <a:t>–1</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0 people </a:t>
            </a:r>
            <a:r>
              <a:rPr kumimoji="0" lang="en-US" sz="1800" b="0" i="1" u="sng" strike="noStrike" kern="1200" cap="none" spc="0" normalizeH="0" baseline="0" noProof="0" dirty="0">
                <a:ln>
                  <a:noFill/>
                </a:ln>
                <a:solidFill>
                  <a:srgbClr val="000000"/>
                </a:solidFill>
                <a:effectLst/>
                <a:uLnTx/>
                <a:uFillTx/>
                <a:latin typeface="Gill Sans MT" panose="020B0502020104020203"/>
                <a:ea typeface="+mn-ea"/>
                <a:cs typeface="+mn-cs"/>
              </a:rPr>
              <a:t>OR</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10</a:t>
            </a:r>
            <a:r>
              <a:rPr lang="en-US" dirty="0"/>
              <a:t>–1</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2 individual interviews.</a:t>
            </a:r>
            <a:endParaRPr kumimoji="0" lang="en-US" sz="17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7051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0D2C-35FA-4A45-A5A4-3831E37F2EB6}"/>
              </a:ext>
            </a:extLst>
          </p:cNvPr>
          <p:cNvSpPr>
            <a:spLocks noGrp="1"/>
          </p:cNvSpPr>
          <p:nvPr>
            <p:ph type="title"/>
          </p:nvPr>
        </p:nvSpPr>
        <p:spPr/>
        <p:txBody>
          <a:bodyPr/>
          <a:lstStyle/>
          <a:p>
            <a:r>
              <a:rPr lang="en-US" dirty="0"/>
              <a:t>Passive</a:t>
            </a:r>
            <a:br>
              <a:rPr lang="en-US" dirty="0"/>
            </a:br>
            <a:r>
              <a:rPr lang="en-US" dirty="0"/>
              <a:t>Observations: Individuals, Groups, Environments</a:t>
            </a:r>
          </a:p>
        </p:txBody>
      </p:sp>
      <p:sp>
        <p:nvSpPr>
          <p:cNvPr id="4" name="Text Placeholder 3">
            <a:extLst>
              <a:ext uri="{FF2B5EF4-FFF2-40B4-BE49-F238E27FC236}">
                <a16:creationId xmlns:a16="http://schemas.microsoft.com/office/drawing/2014/main" id="{F963F1D5-4549-48F9-8B5B-1E62D2042F4D}"/>
              </a:ext>
            </a:extLst>
          </p:cNvPr>
          <p:cNvSpPr>
            <a:spLocks noGrp="1"/>
          </p:cNvSpPr>
          <p:nvPr>
            <p:ph type="body" idx="1"/>
          </p:nvPr>
        </p:nvSpPr>
        <p:spPr/>
        <p:txBody>
          <a:bodyPr/>
          <a:lstStyle/>
          <a:p>
            <a:pPr algn="ctr"/>
            <a:r>
              <a:rPr lang="en-US" b="1" dirty="0">
                <a:solidFill>
                  <a:srgbClr val="FF0000"/>
                </a:solidFill>
              </a:rPr>
              <a:t>Strengths</a:t>
            </a:r>
          </a:p>
        </p:txBody>
      </p:sp>
      <p:sp>
        <p:nvSpPr>
          <p:cNvPr id="5" name="Content Placeholder 4">
            <a:extLst>
              <a:ext uri="{FF2B5EF4-FFF2-40B4-BE49-F238E27FC236}">
                <a16:creationId xmlns:a16="http://schemas.microsoft.com/office/drawing/2014/main" id="{ACAE40FA-112C-4F6F-95D8-E17A9CB201A6}"/>
              </a:ext>
            </a:extLst>
          </p:cNvPr>
          <p:cNvSpPr>
            <a:spLocks noGrp="1"/>
          </p:cNvSpPr>
          <p:nvPr>
            <p:ph sz="half" idx="2"/>
          </p:nvPr>
        </p:nvSpPr>
        <p:spPr>
          <a:xfrm>
            <a:off x="581194" y="2926053"/>
            <a:ext cx="5393100" cy="1678032"/>
          </a:xfrm>
          <a:ln>
            <a:solidFill>
              <a:srgbClr val="002060"/>
            </a:solidFill>
          </a:ln>
        </p:spPr>
        <p:txBody>
          <a:bodyPr/>
          <a:lstStyle/>
          <a:p>
            <a:r>
              <a:rPr lang="en-US" dirty="0"/>
              <a:t>Can demonstrate major and minor activities without prompting</a:t>
            </a:r>
          </a:p>
          <a:p>
            <a:r>
              <a:rPr lang="en-US" dirty="0"/>
              <a:t>Can offer insight into a larger narrative</a:t>
            </a:r>
          </a:p>
          <a:p>
            <a:r>
              <a:rPr lang="en-US" dirty="0"/>
              <a:t>Often a good place to start research</a:t>
            </a:r>
          </a:p>
        </p:txBody>
      </p:sp>
      <p:sp>
        <p:nvSpPr>
          <p:cNvPr id="6" name="Text Placeholder 5">
            <a:extLst>
              <a:ext uri="{FF2B5EF4-FFF2-40B4-BE49-F238E27FC236}">
                <a16:creationId xmlns:a16="http://schemas.microsoft.com/office/drawing/2014/main" id="{16D1BE86-0F69-4627-9FF7-79D3B4B6D4E9}"/>
              </a:ext>
            </a:extLst>
          </p:cNvPr>
          <p:cNvSpPr>
            <a:spLocks noGrp="1"/>
          </p:cNvSpPr>
          <p:nvPr>
            <p:ph type="body" sz="quarter" idx="3"/>
          </p:nvPr>
        </p:nvSpPr>
        <p:spPr/>
        <p:txBody>
          <a:bodyPr/>
          <a:lstStyle/>
          <a:p>
            <a:pPr algn="ctr"/>
            <a:r>
              <a:rPr lang="en-US" b="1" dirty="0">
                <a:solidFill>
                  <a:srgbClr val="FF0000"/>
                </a:solidFill>
              </a:rPr>
              <a:t>Weaknesses</a:t>
            </a:r>
          </a:p>
        </p:txBody>
      </p:sp>
      <p:sp>
        <p:nvSpPr>
          <p:cNvPr id="7" name="Content Placeholder 6">
            <a:extLst>
              <a:ext uri="{FF2B5EF4-FFF2-40B4-BE49-F238E27FC236}">
                <a16:creationId xmlns:a16="http://schemas.microsoft.com/office/drawing/2014/main" id="{8B05F49C-15B5-45D4-9DC2-009D28BCC091}"/>
              </a:ext>
            </a:extLst>
          </p:cNvPr>
          <p:cNvSpPr>
            <a:spLocks noGrp="1"/>
          </p:cNvSpPr>
          <p:nvPr>
            <p:ph sz="quarter" idx="4"/>
          </p:nvPr>
        </p:nvSpPr>
        <p:spPr>
          <a:xfrm>
            <a:off x="6217709" y="2926052"/>
            <a:ext cx="5393100" cy="1678033"/>
          </a:xfrm>
          <a:ln>
            <a:solidFill>
              <a:srgbClr val="002060"/>
            </a:solidFill>
          </a:ln>
        </p:spPr>
        <p:txBody>
          <a:bodyPr/>
          <a:lstStyle/>
          <a:p>
            <a:r>
              <a:rPr lang="en-US" dirty="0"/>
              <a:t>People change their behavior when they are being observed</a:t>
            </a:r>
          </a:p>
          <a:p>
            <a:r>
              <a:rPr lang="en-US" dirty="0"/>
              <a:t>An observation is just that—an observation.</a:t>
            </a:r>
          </a:p>
        </p:txBody>
      </p:sp>
      <p:sp>
        <p:nvSpPr>
          <p:cNvPr id="8" name="TextBox 7">
            <a:extLst>
              <a:ext uri="{FF2B5EF4-FFF2-40B4-BE49-F238E27FC236}">
                <a16:creationId xmlns:a16="http://schemas.microsoft.com/office/drawing/2014/main" id="{3AE1CA99-2599-440F-8184-34384A477805}"/>
              </a:ext>
            </a:extLst>
          </p:cNvPr>
          <p:cNvSpPr txBox="1"/>
          <p:nvPr/>
        </p:nvSpPr>
        <p:spPr>
          <a:xfrm>
            <a:off x="581193" y="5502442"/>
            <a:ext cx="11029616" cy="369332"/>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Recommendation:  </a:t>
            </a:r>
            <a:r>
              <a:rPr kumimoji="0" lang="en-US" sz="1700" b="0" i="0" u="none" strike="noStrike" kern="1200" cap="none" spc="0" normalizeH="0" baseline="0" noProof="0" dirty="0">
                <a:ln>
                  <a:noFill/>
                </a:ln>
                <a:solidFill>
                  <a:srgbClr val="000000"/>
                </a:solidFill>
                <a:effectLst/>
                <a:uLnTx/>
                <a:uFillTx/>
                <a:latin typeface="Gill Sans MT" panose="020B0502020104020203"/>
                <a:ea typeface="+mn-ea"/>
                <a:cs typeface="+mn-cs"/>
              </a:rPr>
              <a:t>Conduct at least 3</a:t>
            </a:r>
            <a:r>
              <a:rPr lang="en-US" dirty="0"/>
              <a:t>–</a:t>
            </a:r>
            <a:r>
              <a:rPr kumimoji="0" lang="en-US" sz="1700" b="0" i="0" u="none" strike="noStrike" kern="1200" cap="none" spc="0" normalizeH="0" baseline="0" noProof="0" dirty="0">
                <a:ln>
                  <a:noFill/>
                </a:ln>
                <a:solidFill>
                  <a:srgbClr val="000000"/>
                </a:solidFill>
                <a:effectLst/>
                <a:uLnTx/>
                <a:uFillTx/>
                <a:latin typeface="Gill Sans MT" panose="020B0502020104020203"/>
                <a:ea typeface="+mn-ea"/>
                <a:cs typeface="+mn-cs"/>
              </a:rPr>
              <a:t>5 observations with multiple observers (limits bias and helps ensure accuracy)</a:t>
            </a:r>
          </a:p>
        </p:txBody>
      </p:sp>
    </p:spTree>
    <p:extLst>
      <p:ext uri="{BB962C8B-B14F-4D97-AF65-F5344CB8AC3E}">
        <p14:creationId xmlns:p14="http://schemas.microsoft.com/office/powerpoint/2010/main" val="3512461407"/>
      </p:ext>
    </p:extLst>
  </p:cSld>
  <p:clrMapOvr>
    <a:masterClrMapping/>
  </p:clrMapOvr>
</p:sld>
</file>

<file path=ppt/theme/theme1.xml><?xml version="1.0" encoding="utf-8"?>
<a:theme xmlns:a="http://schemas.openxmlformats.org/drawingml/2006/main" name="1_Dividend">
  <a:themeElements>
    <a:clrScheme name="Custom 7">
      <a:dk1>
        <a:srgbClr val="000000"/>
      </a:dk1>
      <a:lt1>
        <a:srgbClr val="FFFFFF"/>
      </a:lt1>
      <a:dk2>
        <a:srgbClr val="44546A"/>
      </a:dk2>
      <a:lt2>
        <a:srgbClr val="FFFFFF"/>
      </a:lt2>
      <a:accent1>
        <a:srgbClr val="002060"/>
      </a:accent1>
      <a:accent2>
        <a:srgbClr val="44546A"/>
      </a:accent2>
      <a:accent3>
        <a:srgbClr val="44546A"/>
      </a:accent3>
      <a:accent4>
        <a:srgbClr val="44546A"/>
      </a:accent4>
      <a:accent5>
        <a:srgbClr val="44546A"/>
      </a:accent5>
      <a:accent6>
        <a:srgbClr val="44546A"/>
      </a:accent6>
      <a:hlink>
        <a:srgbClr val="C00000"/>
      </a:hlink>
      <a:folHlink>
        <a:srgbClr val="C0000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ed xmlns="22f06dfc-89d6-4ef5-9df8-ef4dcff005cd">true</Approv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B55B79D50F8148A4DB6D9108BD6B56" ma:contentTypeVersion="18" ma:contentTypeDescription="Create a new document." ma:contentTypeScope="" ma:versionID="04ea10ea6818ef6d37a0eda99999c56d">
  <xsd:schema xmlns:xsd="http://www.w3.org/2001/XMLSchema" xmlns:xs="http://www.w3.org/2001/XMLSchema" xmlns:p="http://schemas.microsoft.com/office/2006/metadata/properties" xmlns:ns2="db233ec2-66d3-4ef5-8807-a2c006e69374" xmlns:ns3="22f06dfc-89d6-4ef5-9df8-ef4dcff005cd" targetNamespace="http://schemas.microsoft.com/office/2006/metadata/properties" ma:root="true" ma:fieldsID="11f9b9686479982a5d0a91e10ef3f253" ns2:_="" ns3:_="">
    <xsd:import namespace="db233ec2-66d3-4ef5-8807-a2c006e69374"/>
    <xsd:import namespace="22f06dfc-89d6-4ef5-9df8-ef4dcff005c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Approved"/>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06dfc-89d6-4ef5-9df8-ef4dcff005c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Approved" ma:index="18" ma:displayName="Approved" ma:default="1" ma:internalName="Approved">
      <xsd:simpleType>
        <xsd:restriction base="dms:Boolea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8617E5-292E-43B6-A2B0-C8261084E770}">
  <ds:schemaRefs>
    <ds:schemaRef ds:uri="22f06dfc-89d6-4ef5-9df8-ef4dcff005cd"/>
    <ds:schemaRef ds:uri="http://schemas.microsoft.com/office/2006/documentManagement/types"/>
    <ds:schemaRef ds:uri="http://purl.org/dc/term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b233ec2-66d3-4ef5-8807-a2c006e69374"/>
    <ds:schemaRef ds:uri="http://purl.org/dc/dcmitype/"/>
  </ds:schemaRefs>
</ds:datastoreItem>
</file>

<file path=customXml/itemProps2.xml><?xml version="1.0" encoding="utf-8"?>
<ds:datastoreItem xmlns:ds="http://schemas.openxmlformats.org/officeDocument/2006/customXml" ds:itemID="{576A2B7E-BAF2-4C95-8040-834CDBF664A8}">
  <ds:schemaRefs>
    <ds:schemaRef ds:uri="http://schemas.microsoft.com/sharepoint/v3/contenttype/forms"/>
  </ds:schemaRefs>
</ds:datastoreItem>
</file>

<file path=customXml/itemProps3.xml><?xml version="1.0" encoding="utf-8"?>
<ds:datastoreItem xmlns:ds="http://schemas.openxmlformats.org/officeDocument/2006/customXml" ds:itemID="{C696D2E8-EF9D-41E0-984A-39DAA1D9A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22f06dfc-89d6-4ef5-9df8-ef4dcff00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1166</Words>
  <Application>Microsoft Office PowerPoint</Application>
  <PresentationFormat>Widescreen</PresentationFormat>
  <Paragraphs>125</Paragraphs>
  <Slides>19</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Wingdings 2</vt:lpstr>
      <vt:lpstr>1_Dividend</vt:lpstr>
      <vt:lpstr>21st Century Skills</vt:lpstr>
      <vt:lpstr>Creative problem solving Model</vt:lpstr>
      <vt:lpstr>PowerPoint Presentation</vt:lpstr>
      <vt:lpstr>What is design thinking?</vt:lpstr>
      <vt:lpstr>How to solve problems like a designer</vt:lpstr>
      <vt:lpstr>5 principles of design thinking</vt:lpstr>
      <vt:lpstr>Qualitative research for design thinking</vt:lpstr>
      <vt:lpstr>active interviews, focus group discussions</vt:lpstr>
      <vt:lpstr>Passive Observations: Individuals, Groups, Environments</vt:lpstr>
      <vt:lpstr>PowerPoint Presentation</vt:lpstr>
      <vt:lpstr>iteration</vt:lpstr>
      <vt:lpstr>Iterative design in action</vt:lpstr>
      <vt:lpstr>Iteration: rules of engagement</vt:lpstr>
      <vt:lpstr> Let’s practice iterative design!</vt:lpstr>
      <vt:lpstr>PowerPoint Presentation</vt:lpstr>
      <vt:lpstr>sparring</vt:lpstr>
      <vt:lpstr>Uses of sparring</vt:lpstr>
      <vt:lpstr>Sparring assessment</vt:lpstr>
      <vt:lpstr>Thoughts and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Skills</dc:title>
  <dc:creator>Tiffany Nesbey</dc:creator>
  <cp:lastModifiedBy>Tiffany Nesbey</cp:lastModifiedBy>
  <cp:revision>2</cp:revision>
  <dcterms:created xsi:type="dcterms:W3CDTF">2020-03-01T12:24:38Z</dcterms:created>
  <dcterms:modified xsi:type="dcterms:W3CDTF">2020-03-26T14:46:48Z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0x01010006B55B79D50F8148A4DB6D9108BD6B56</vt:lpwstr>
  </property>
</Properties>
</file>