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 id="2147483672" r:id="rId5"/>
  </p:sldMasterIdLst>
  <p:notesMasterIdLst>
    <p:notesMasterId r:id="rId47"/>
  </p:notesMasterIdLst>
  <p:sldIdLst>
    <p:sldId id="2593" r:id="rId6"/>
    <p:sldId id="261" r:id="rId7"/>
    <p:sldId id="2554" r:id="rId8"/>
    <p:sldId id="2603" r:id="rId9"/>
    <p:sldId id="2609" r:id="rId10"/>
    <p:sldId id="2579" r:id="rId11"/>
    <p:sldId id="2581" r:id="rId12"/>
    <p:sldId id="2655" r:id="rId13"/>
    <p:sldId id="2585" r:id="rId14"/>
    <p:sldId id="2583" r:id="rId15"/>
    <p:sldId id="2643" r:id="rId16"/>
    <p:sldId id="2580" r:id="rId17"/>
    <p:sldId id="260" r:id="rId18"/>
    <p:sldId id="2635" r:id="rId19"/>
    <p:sldId id="2636" r:id="rId20"/>
    <p:sldId id="2637" r:id="rId21"/>
    <p:sldId id="2638" r:id="rId22"/>
    <p:sldId id="2639" r:id="rId23"/>
    <p:sldId id="2640" r:id="rId24"/>
    <p:sldId id="2641" r:id="rId25"/>
    <p:sldId id="2642" r:id="rId26"/>
    <p:sldId id="2644" r:id="rId27"/>
    <p:sldId id="2645" r:id="rId28"/>
    <p:sldId id="2594" r:id="rId29"/>
    <p:sldId id="2647" r:id="rId30"/>
    <p:sldId id="2648" r:id="rId31"/>
    <p:sldId id="2582" r:id="rId32"/>
    <p:sldId id="277" r:id="rId33"/>
    <p:sldId id="2584" r:id="rId34"/>
    <p:sldId id="2649" r:id="rId35"/>
    <p:sldId id="2650" r:id="rId36"/>
    <p:sldId id="2652" r:id="rId37"/>
    <p:sldId id="2646" r:id="rId38"/>
    <p:sldId id="2653" r:id="rId39"/>
    <p:sldId id="257" r:id="rId40"/>
    <p:sldId id="2576" r:id="rId41"/>
    <p:sldId id="2596" r:id="rId42"/>
    <p:sldId id="2597" r:id="rId43"/>
    <p:sldId id="2656" r:id="rId44"/>
    <p:sldId id="2657" r:id="rId45"/>
    <p:sldId id="2598"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Mahon" initials="AM" lastIdx="3" clrIdx="0">
    <p:extLst>
      <p:ext uri="{19B8F6BF-5375-455C-9EA6-DF929625EA0E}">
        <p15:presenceInfo xmlns:p15="http://schemas.microsoft.com/office/powerpoint/2012/main" userId="S::amcmahon@fhi360.org::b59bcd08-5da1-44dc-b5e2-fb394c77116b" providerId="AD"/>
      </p:ext>
    </p:extLst>
  </p:cmAuthor>
  <p:cmAuthor id="2" name="Amy Rush" initials="AR" lastIdx="1" clrIdx="1">
    <p:extLst>
      <p:ext uri="{19B8F6BF-5375-455C-9EA6-DF929625EA0E}">
        <p15:presenceInfo xmlns:p15="http://schemas.microsoft.com/office/powerpoint/2012/main" userId="S::ARush@fhi360.org::17b74c8c-abb6-487c-a9d3-d183d0d55671" providerId="AD"/>
      </p:ext>
    </p:extLst>
  </p:cmAuthor>
  <p:cmAuthor id="3" name="Renata Seidel" initials="RS" lastIdx="2" clrIdx="2">
    <p:extLst>
      <p:ext uri="{19B8F6BF-5375-455C-9EA6-DF929625EA0E}">
        <p15:presenceInfo xmlns:p15="http://schemas.microsoft.com/office/powerpoint/2012/main" userId="S::rseidel@fhi360.org::144f6a17-bceb-4395-ac42-eb50048775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701E"/>
    <a:srgbClr val="F9CBEC"/>
    <a:srgbClr val="F48F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B0D7E3-667D-4D11-9C4B-9452E0DB6916}" v="2" dt="2020-03-27T18:38:12.5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618" autoAdjust="0"/>
  </p:normalViewPr>
  <p:slideViewPr>
    <p:cSldViewPr snapToGrid="0">
      <p:cViewPr varScale="1">
        <p:scale>
          <a:sx n="73" d="100"/>
          <a:sy n="73" d="100"/>
        </p:scale>
        <p:origin x="1070" y="72"/>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Nesbey" userId="0bcdd2ad-bec2-4764-bacd-164b66bd75b7" providerId="ADAL" clId="{37B0D7E3-667D-4D11-9C4B-9452E0DB6916}"/>
    <pc:docChg chg="undo custSel modSld">
      <pc:chgData name="Tiffany Nesbey" userId="0bcdd2ad-bec2-4764-bacd-164b66bd75b7" providerId="ADAL" clId="{37B0D7E3-667D-4D11-9C4B-9452E0DB6916}" dt="2020-03-27T18:38:49.588" v="80" actId="1076"/>
      <pc:docMkLst>
        <pc:docMk/>
      </pc:docMkLst>
      <pc:sldChg chg="delCm">
        <pc:chgData name="Tiffany Nesbey" userId="0bcdd2ad-bec2-4764-bacd-164b66bd75b7" providerId="ADAL" clId="{37B0D7E3-667D-4D11-9C4B-9452E0DB6916}" dt="2020-03-27T18:35:56.711" v="0" actId="1592"/>
        <pc:sldMkLst>
          <pc:docMk/>
          <pc:sldMk cId="365029303" sldId="2585"/>
        </pc:sldMkLst>
      </pc:sldChg>
      <pc:sldChg chg="addSp modSp">
        <pc:chgData name="Tiffany Nesbey" userId="0bcdd2ad-bec2-4764-bacd-164b66bd75b7" providerId="ADAL" clId="{37B0D7E3-667D-4D11-9C4B-9452E0DB6916}" dt="2020-03-27T18:38:49.588" v="80" actId="1076"/>
        <pc:sldMkLst>
          <pc:docMk/>
          <pc:sldMk cId="1181735488" sldId="2593"/>
        </pc:sldMkLst>
        <pc:spChg chg="add mod">
          <ac:chgData name="Tiffany Nesbey" userId="0bcdd2ad-bec2-4764-bacd-164b66bd75b7" providerId="ADAL" clId="{37B0D7E3-667D-4D11-9C4B-9452E0DB6916}" dt="2020-03-27T18:38:49.588" v="80" actId="1076"/>
          <ac:spMkLst>
            <pc:docMk/>
            <pc:sldMk cId="1181735488" sldId="2593"/>
            <ac:spMk id="3" creationId="{CF6B3A09-CD5D-4AC9-9C18-3663E52AF7AC}"/>
          </ac:spMkLst>
        </pc:spChg>
        <pc:picChg chg="mod">
          <ac:chgData name="Tiffany Nesbey" userId="0bcdd2ad-bec2-4764-bacd-164b66bd75b7" providerId="ADAL" clId="{37B0D7E3-667D-4D11-9C4B-9452E0DB6916}" dt="2020-03-27T18:38:23.574" v="78" actId="1076"/>
          <ac:picMkLst>
            <pc:docMk/>
            <pc:sldMk cId="1181735488" sldId="2593"/>
            <ac:picMk id="4" creationId="{E8968F34-D1A0-4FE0-934E-1D1E621D7B8A}"/>
          </ac:picMkLst>
        </pc:picChg>
        <pc:picChg chg="add mod">
          <ac:chgData name="Tiffany Nesbey" userId="0bcdd2ad-bec2-4764-bacd-164b66bd75b7" providerId="ADAL" clId="{37B0D7E3-667D-4D11-9C4B-9452E0DB6916}" dt="2020-03-27T18:38:31.646" v="79" actId="1076"/>
          <ac:picMkLst>
            <pc:docMk/>
            <pc:sldMk cId="1181735488" sldId="2593"/>
            <ac:picMk id="7" creationId="{32D83399-72AE-40C2-B3FC-0A33DE47F7CF}"/>
          </ac:picMkLst>
        </pc:picChg>
      </pc:sldChg>
      <pc:sldChg chg="delCm modNotesTx">
        <pc:chgData name="Tiffany Nesbey" userId="0bcdd2ad-bec2-4764-bacd-164b66bd75b7" providerId="ADAL" clId="{37B0D7E3-667D-4D11-9C4B-9452E0DB6916}" dt="2020-03-27T18:37:38.508" v="68" actId="20577"/>
        <pc:sldMkLst>
          <pc:docMk/>
          <pc:sldMk cId="2597181432" sldId="2653"/>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1778DD-936E-4AEC-9F50-5695E16CD6E7}"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B7528B7-76A5-4B18-9368-C50C677E1529}">
      <dgm:prSet/>
      <dgm:spPr/>
      <dgm:t>
        <a:bodyPr/>
        <a:lstStyle/>
        <a:p>
          <a:pPr>
            <a:defRPr b="1"/>
          </a:pPr>
          <a:r>
            <a:rPr lang="en-US" b="1" dirty="0"/>
            <a:t>Sources:</a:t>
          </a:r>
          <a:endParaRPr lang="en-US" dirty="0"/>
        </a:p>
      </dgm:t>
    </dgm:pt>
    <dgm:pt modelId="{5DFE620D-25F2-41AD-B6A9-D86BDBE78CB9}" type="parTrans" cxnId="{0B574F76-9F35-42E7-8E4C-7489F72EBD57}">
      <dgm:prSet/>
      <dgm:spPr/>
      <dgm:t>
        <a:bodyPr/>
        <a:lstStyle/>
        <a:p>
          <a:endParaRPr lang="en-US"/>
        </a:p>
      </dgm:t>
    </dgm:pt>
    <dgm:pt modelId="{7D04EC76-7FEE-4289-A275-C8C0687CA325}" type="sibTrans" cxnId="{0B574F76-9F35-42E7-8E4C-7489F72EBD57}">
      <dgm:prSet/>
      <dgm:spPr/>
      <dgm:t>
        <a:bodyPr/>
        <a:lstStyle/>
        <a:p>
          <a:endParaRPr lang="en-US"/>
        </a:p>
      </dgm:t>
    </dgm:pt>
    <dgm:pt modelId="{91235E2C-91C4-4C70-A716-75E49EA0EFCC}">
      <dgm:prSet/>
      <dgm:spPr/>
      <dgm:t>
        <a:bodyPr/>
        <a:lstStyle/>
        <a:p>
          <a:r>
            <a:rPr lang="en-US" dirty="0"/>
            <a:t>Be aware of political perspectives (i.e., government, corporate, progressive, public interest, etc.).</a:t>
          </a:r>
        </a:p>
      </dgm:t>
    </dgm:pt>
    <dgm:pt modelId="{11C872AF-98A1-4E39-BD83-2388A0CD8298}" type="parTrans" cxnId="{FDB02861-DE82-418D-90DD-19A5C2181C86}">
      <dgm:prSet/>
      <dgm:spPr/>
      <dgm:t>
        <a:bodyPr/>
        <a:lstStyle/>
        <a:p>
          <a:endParaRPr lang="en-US"/>
        </a:p>
      </dgm:t>
    </dgm:pt>
    <dgm:pt modelId="{A4E51FCA-2F19-44D7-96C2-4AAA66A22D68}" type="sibTrans" cxnId="{FDB02861-DE82-418D-90DD-19A5C2181C86}">
      <dgm:prSet/>
      <dgm:spPr/>
      <dgm:t>
        <a:bodyPr/>
        <a:lstStyle/>
        <a:p>
          <a:endParaRPr lang="en-US"/>
        </a:p>
      </dgm:t>
    </dgm:pt>
    <dgm:pt modelId="{54CBA791-AEBE-4651-9964-5E355F900E4D}">
      <dgm:prSet/>
      <dgm:spPr/>
      <dgm:t>
        <a:bodyPr/>
        <a:lstStyle/>
        <a:p>
          <a:r>
            <a:rPr lang="en-US" dirty="0"/>
            <a:t>Count the number of corporate and government sources vs. the number of progressive, female, and minority voices. </a:t>
          </a:r>
        </a:p>
      </dgm:t>
    </dgm:pt>
    <dgm:pt modelId="{D2D7B143-3B62-4950-985D-A2000D535AEC}" type="parTrans" cxnId="{9FC84FF3-7526-4E88-A79C-06F9FECA2CFC}">
      <dgm:prSet/>
      <dgm:spPr/>
      <dgm:t>
        <a:bodyPr/>
        <a:lstStyle/>
        <a:p>
          <a:endParaRPr lang="en-US"/>
        </a:p>
      </dgm:t>
    </dgm:pt>
    <dgm:pt modelId="{95AF7FBF-DC61-4742-988E-20406666C31F}" type="sibTrans" cxnId="{9FC84FF3-7526-4E88-A79C-06F9FECA2CFC}">
      <dgm:prSet/>
      <dgm:spPr/>
      <dgm:t>
        <a:bodyPr/>
        <a:lstStyle/>
        <a:p>
          <a:endParaRPr lang="en-US"/>
        </a:p>
      </dgm:t>
    </dgm:pt>
    <dgm:pt modelId="{E12F2C79-B2BC-40B9-8F66-5B922158DDAA}">
      <dgm:prSet/>
      <dgm:spPr/>
      <dgm:t>
        <a:bodyPr/>
        <a:lstStyle/>
        <a:p>
          <a:pPr>
            <a:defRPr b="1"/>
          </a:pPr>
          <a:r>
            <a:rPr lang="en-US" b="1" dirty="0"/>
            <a:t>Diversity:</a:t>
          </a:r>
          <a:endParaRPr lang="en-US" dirty="0"/>
        </a:p>
      </dgm:t>
    </dgm:pt>
    <dgm:pt modelId="{2A683219-4412-49E6-8422-809E6083418B}" type="parTrans" cxnId="{7A89B5AE-394C-416C-A414-2BB7FE4C9BD8}">
      <dgm:prSet/>
      <dgm:spPr/>
      <dgm:t>
        <a:bodyPr/>
        <a:lstStyle/>
        <a:p>
          <a:endParaRPr lang="en-US"/>
        </a:p>
      </dgm:t>
    </dgm:pt>
    <dgm:pt modelId="{474F0E64-82AB-4E76-A325-B2B99F0FA7E4}" type="sibTrans" cxnId="{7A89B5AE-394C-416C-A414-2BB7FE4C9BD8}">
      <dgm:prSet/>
      <dgm:spPr/>
      <dgm:t>
        <a:bodyPr/>
        <a:lstStyle/>
        <a:p>
          <a:endParaRPr lang="en-US"/>
        </a:p>
      </dgm:t>
    </dgm:pt>
    <dgm:pt modelId="{235368D7-1A60-440C-9568-13F98BBBA752}">
      <dgm:prSet/>
      <dgm:spPr/>
      <dgm:t>
        <a:bodyPr/>
        <a:lstStyle/>
        <a:p>
          <a:r>
            <a:rPr lang="en-US" dirty="0"/>
            <a:t>Look at the race, gender, and sexual diversity in the news outlet (i.e., producers, writers, editors, etc.).</a:t>
          </a:r>
        </a:p>
      </dgm:t>
    </dgm:pt>
    <dgm:pt modelId="{830CE893-1C68-4754-9301-84D326D31C09}" type="parTrans" cxnId="{3730B80B-53B7-44AC-B3A5-2DC1E0B035BF}">
      <dgm:prSet/>
      <dgm:spPr/>
      <dgm:t>
        <a:bodyPr/>
        <a:lstStyle/>
        <a:p>
          <a:endParaRPr lang="en-US"/>
        </a:p>
      </dgm:t>
    </dgm:pt>
    <dgm:pt modelId="{19578138-AF0C-45EE-9265-8CCA77096471}" type="sibTrans" cxnId="{3730B80B-53B7-44AC-B3A5-2DC1E0B035BF}">
      <dgm:prSet/>
      <dgm:spPr/>
      <dgm:t>
        <a:bodyPr/>
        <a:lstStyle/>
        <a:p>
          <a:endParaRPr lang="en-US"/>
        </a:p>
      </dgm:t>
    </dgm:pt>
    <dgm:pt modelId="{EF9EB909-BAA8-4C69-A710-604036043B07}">
      <dgm:prSet/>
      <dgm:spPr/>
      <dgm:t>
        <a:bodyPr/>
        <a:lstStyle/>
        <a:p>
          <a:r>
            <a:rPr lang="en-US" dirty="0"/>
            <a:t>Nightline and PBS’s NewsHour guests are 92% white and 89% male.</a:t>
          </a:r>
        </a:p>
      </dgm:t>
    </dgm:pt>
    <dgm:pt modelId="{A0E92FE1-AA7A-4103-9EC9-C2134832EC3B}" type="parTrans" cxnId="{9EAB341B-30E9-4DBB-9718-F3F122ED8713}">
      <dgm:prSet/>
      <dgm:spPr/>
      <dgm:t>
        <a:bodyPr/>
        <a:lstStyle/>
        <a:p>
          <a:endParaRPr lang="en-US"/>
        </a:p>
      </dgm:t>
    </dgm:pt>
    <dgm:pt modelId="{B47FB288-8DE4-4D98-A24F-DFEA7ACE2270}" type="sibTrans" cxnId="{9EAB341B-30E9-4DBB-9718-F3F122ED8713}">
      <dgm:prSet/>
      <dgm:spPr/>
      <dgm:t>
        <a:bodyPr/>
        <a:lstStyle/>
        <a:p>
          <a:endParaRPr lang="en-US"/>
        </a:p>
      </dgm:t>
    </dgm:pt>
    <dgm:pt modelId="{91392521-92D5-4F3D-8993-9AA7941D32A5}">
      <dgm:prSet/>
      <dgm:spPr/>
      <dgm:t>
        <a:bodyPr/>
        <a:lstStyle/>
        <a:p>
          <a:pPr>
            <a:defRPr b="1"/>
          </a:pPr>
          <a:r>
            <a:rPr lang="en-US" b="1" dirty="0"/>
            <a:t>Point of View:</a:t>
          </a:r>
          <a:endParaRPr lang="en-US" dirty="0"/>
        </a:p>
      </dgm:t>
    </dgm:pt>
    <dgm:pt modelId="{F3D2AA7C-BDC4-4473-965D-26F8E18B9E11}" type="parTrans" cxnId="{7ED9279E-075E-4AC5-9E2C-8ECC93348470}">
      <dgm:prSet/>
      <dgm:spPr/>
      <dgm:t>
        <a:bodyPr/>
        <a:lstStyle/>
        <a:p>
          <a:endParaRPr lang="en-US"/>
        </a:p>
      </dgm:t>
    </dgm:pt>
    <dgm:pt modelId="{EDFC0C1A-91C4-49F3-96EE-BEF642FCA77A}" type="sibTrans" cxnId="{7ED9279E-075E-4AC5-9E2C-8ECC93348470}">
      <dgm:prSet/>
      <dgm:spPr/>
      <dgm:t>
        <a:bodyPr/>
        <a:lstStyle/>
        <a:p>
          <a:endParaRPr lang="en-US"/>
        </a:p>
      </dgm:t>
    </dgm:pt>
    <dgm:pt modelId="{E1AC6AA4-E945-4943-90D7-3A4C7CE5FF31}">
      <dgm:prSet/>
      <dgm:spPr/>
      <dgm:t>
        <a:bodyPr/>
        <a:lstStyle/>
        <a:p>
          <a:r>
            <a:rPr lang="en-US" dirty="0"/>
            <a:t>Political coverage often focuses on how issues affect politicians and corporations, not the people affected by the issues.</a:t>
          </a:r>
        </a:p>
      </dgm:t>
    </dgm:pt>
    <dgm:pt modelId="{B2EFB924-A440-4ED6-BBCA-CE8E03135D8F}" type="parTrans" cxnId="{4C71CC73-0777-4AAF-93F0-5D2B62815737}">
      <dgm:prSet/>
      <dgm:spPr/>
      <dgm:t>
        <a:bodyPr/>
        <a:lstStyle/>
        <a:p>
          <a:endParaRPr lang="en-US"/>
        </a:p>
      </dgm:t>
    </dgm:pt>
    <dgm:pt modelId="{9CB8BC00-054B-4543-9AFC-A6841E033447}" type="sibTrans" cxnId="{4C71CC73-0777-4AAF-93F0-5D2B62815737}">
      <dgm:prSet/>
      <dgm:spPr/>
      <dgm:t>
        <a:bodyPr/>
        <a:lstStyle/>
        <a:p>
          <a:endParaRPr lang="en-US"/>
        </a:p>
      </dgm:t>
    </dgm:pt>
    <dgm:pt modelId="{A6FBF5C6-1F61-4CD5-8A9A-908D9D8C84E9}">
      <dgm:prSet/>
      <dgm:spPr/>
      <dgm:t>
        <a:bodyPr/>
        <a:lstStyle/>
        <a:p>
          <a:r>
            <a:rPr lang="en-US" dirty="0"/>
            <a:t>Economic coverage usually looks at how events impact stakeholders, not the workers or consumers.</a:t>
          </a:r>
        </a:p>
      </dgm:t>
    </dgm:pt>
    <dgm:pt modelId="{3A7F2AA8-E993-4851-8923-6E844308BA1F}" type="parTrans" cxnId="{425A6887-1215-4AED-8818-B2484C9991BA}">
      <dgm:prSet/>
      <dgm:spPr/>
      <dgm:t>
        <a:bodyPr/>
        <a:lstStyle/>
        <a:p>
          <a:endParaRPr lang="en-US"/>
        </a:p>
      </dgm:t>
    </dgm:pt>
    <dgm:pt modelId="{731F6C85-8A75-4C45-A099-CCB6D7CA694B}" type="sibTrans" cxnId="{425A6887-1215-4AED-8818-B2484C9991BA}">
      <dgm:prSet/>
      <dgm:spPr/>
      <dgm:t>
        <a:bodyPr/>
        <a:lstStyle/>
        <a:p>
          <a:endParaRPr lang="en-US"/>
        </a:p>
      </dgm:t>
    </dgm:pt>
    <dgm:pt modelId="{F0F0C465-7C41-42C0-92DB-C60693C5E580}">
      <dgm:prSet/>
      <dgm:spPr/>
      <dgm:t>
        <a:bodyPr/>
        <a:lstStyle/>
        <a:p>
          <a:pPr>
            <a:defRPr b="1"/>
          </a:pPr>
          <a:r>
            <a:rPr lang="en-US" b="1" dirty="0"/>
            <a:t>Double Standards:</a:t>
          </a:r>
          <a:endParaRPr lang="en-US" dirty="0"/>
        </a:p>
      </dgm:t>
    </dgm:pt>
    <dgm:pt modelId="{3AEDDC04-319D-4071-A789-BE3D56D9D48C}" type="parTrans" cxnId="{70DAA37E-774C-4877-8F79-0DD7635D8FA9}">
      <dgm:prSet/>
      <dgm:spPr/>
      <dgm:t>
        <a:bodyPr/>
        <a:lstStyle/>
        <a:p>
          <a:endParaRPr lang="en-US"/>
        </a:p>
      </dgm:t>
    </dgm:pt>
    <dgm:pt modelId="{A437B531-92EB-4A52-991C-FEC09410F75D}" type="sibTrans" cxnId="{70DAA37E-774C-4877-8F79-0DD7635D8FA9}">
      <dgm:prSet/>
      <dgm:spPr/>
      <dgm:t>
        <a:bodyPr/>
        <a:lstStyle/>
        <a:p>
          <a:endParaRPr lang="en-US"/>
        </a:p>
      </dgm:t>
    </dgm:pt>
    <dgm:pt modelId="{39B92498-387E-46B4-9462-D63E66408436}">
      <dgm:prSet/>
      <dgm:spPr/>
      <dgm:t>
        <a:bodyPr/>
        <a:lstStyle/>
        <a:p>
          <a:pPr>
            <a:buClr>
              <a:srgbClr val="002060"/>
            </a:buClr>
            <a:buFont typeface="Arial" panose="020B0604020202020204" pitchFamily="34" charset="0"/>
            <a:buChar char="•"/>
          </a:pPr>
          <a:r>
            <a:rPr lang="en-US" dirty="0"/>
            <a:t>Youth of color who commit crimes are referred to as “predators,” whereas adult white criminals are portrayed as having a tragic past. </a:t>
          </a:r>
        </a:p>
      </dgm:t>
    </dgm:pt>
    <dgm:pt modelId="{13C98F95-6933-4BFD-9E25-C04DC917A17B}" type="parTrans" cxnId="{0B0A5151-0083-4CFE-B673-FFA188F2C414}">
      <dgm:prSet/>
      <dgm:spPr/>
      <dgm:t>
        <a:bodyPr/>
        <a:lstStyle/>
        <a:p>
          <a:endParaRPr lang="en-US"/>
        </a:p>
      </dgm:t>
    </dgm:pt>
    <dgm:pt modelId="{0DCD5AE3-0D9C-4FE5-9451-0AC4BA27D720}" type="sibTrans" cxnId="{0B0A5151-0083-4CFE-B673-FFA188F2C414}">
      <dgm:prSet/>
      <dgm:spPr/>
      <dgm:t>
        <a:bodyPr/>
        <a:lstStyle/>
        <a:p>
          <a:endParaRPr lang="en-US"/>
        </a:p>
      </dgm:t>
    </dgm:pt>
    <dgm:pt modelId="{FDAFC3BF-BBBD-46F0-8A38-A02EA6068C29}">
      <dgm:prSet/>
      <dgm:spPr/>
      <dgm:t>
        <a:bodyPr/>
        <a:lstStyle/>
        <a:p>
          <a:pPr>
            <a:buClr>
              <a:srgbClr val="002060"/>
            </a:buClr>
            <a:buFont typeface="Arial" panose="020B0604020202020204" pitchFamily="34" charset="0"/>
            <a:buChar char="•"/>
          </a:pPr>
          <a:r>
            <a:rPr lang="en-US" dirty="0"/>
            <a:t>Expose double standards by citing parallel stories or examples. </a:t>
          </a:r>
        </a:p>
      </dgm:t>
    </dgm:pt>
    <dgm:pt modelId="{3A96F42E-53C2-430B-B973-FB7D57B4E2A5}" type="parTrans" cxnId="{AAC1A9DC-898E-48F9-88CF-DD971BA741C2}">
      <dgm:prSet/>
      <dgm:spPr/>
      <dgm:t>
        <a:bodyPr/>
        <a:lstStyle/>
        <a:p>
          <a:endParaRPr lang="en-US"/>
        </a:p>
      </dgm:t>
    </dgm:pt>
    <dgm:pt modelId="{4BC0D02D-06BC-40A5-8800-266C5715549E}" type="sibTrans" cxnId="{AAC1A9DC-898E-48F9-88CF-DD971BA741C2}">
      <dgm:prSet/>
      <dgm:spPr/>
      <dgm:t>
        <a:bodyPr/>
        <a:lstStyle/>
        <a:p>
          <a:endParaRPr lang="en-US"/>
        </a:p>
      </dgm:t>
    </dgm:pt>
    <dgm:pt modelId="{7CF51DC0-72AE-4C19-A2D2-55A9E72E392F}" type="pres">
      <dgm:prSet presAssocID="{A31778DD-936E-4AEC-9F50-5695E16CD6E7}" presName="root" presStyleCnt="0">
        <dgm:presLayoutVars>
          <dgm:dir/>
          <dgm:resizeHandles val="exact"/>
        </dgm:presLayoutVars>
      </dgm:prSet>
      <dgm:spPr/>
    </dgm:pt>
    <dgm:pt modelId="{A66A243B-BAE6-4704-ABA0-EFA861969BB8}" type="pres">
      <dgm:prSet presAssocID="{3B7528B7-76A5-4B18-9368-C50C677E1529}" presName="compNode" presStyleCnt="0"/>
      <dgm:spPr/>
    </dgm:pt>
    <dgm:pt modelId="{0BAB2D57-9C5F-4E4D-84B3-DB430BF4489B}" type="pres">
      <dgm:prSet presAssocID="{3B7528B7-76A5-4B18-9368-C50C677E152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12CB3F54-C3D8-4E6A-8B46-5C87F5385379}" type="pres">
      <dgm:prSet presAssocID="{3B7528B7-76A5-4B18-9368-C50C677E1529}" presName="iconSpace" presStyleCnt="0"/>
      <dgm:spPr/>
    </dgm:pt>
    <dgm:pt modelId="{D7202592-E69E-42A2-8F08-11D2727B498A}" type="pres">
      <dgm:prSet presAssocID="{3B7528B7-76A5-4B18-9368-C50C677E1529}" presName="parTx" presStyleLbl="revTx" presStyleIdx="0" presStyleCnt="8">
        <dgm:presLayoutVars>
          <dgm:chMax val="0"/>
          <dgm:chPref val="0"/>
        </dgm:presLayoutVars>
      </dgm:prSet>
      <dgm:spPr/>
    </dgm:pt>
    <dgm:pt modelId="{5501A04B-7090-41C1-961F-AD221E71EB25}" type="pres">
      <dgm:prSet presAssocID="{3B7528B7-76A5-4B18-9368-C50C677E1529}" presName="txSpace" presStyleCnt="0"/>
      <dgm:spPr/>
    </dgm:pt>
    <dgm:pt modelId="{772683C2-9AE1-4178-947D-3E98D67116F4}" type="pres">
      <dgm:prSet presAssocID="{3B7528B7-76A5-4B18-9368-C50C677E1529}" presName="desTx" presStyleLbl="revTx" presStyleIdx="1" presStyleCnt="8">
        <dgm:presLayoutVars/>
      </dgm:prSet>
      <dgm:spPr/>
    </dgm:pt>
    <dgm:pt modelId="{8882C4AA-F671-412E-A3F6-2034E9452E4F}" type="pres">
      <dgm:prSet presAssocID="{7D04EC76-7FEE-4289-A275-C8C0687CA325}" presName="sibTrans" presStyleCnt="0"/>
      <dgm:spPr/>
    </dgm:pt>
    <dgm:pt modelId="{BA67C3B9-9E04-4F61-BB09-0EAF8D6F18E5}" type="pres">
      <dgm:prSet presAssocID="{E12F2C79-B2BC-40B9-8F66-5B922158DDAA}" presName="compNode" presStyleCnt="0"/>
      <dgm:spPr/>
    </dgm:pt>
    <dgm:pt modelId="{A3C2D380-3A41-4F24-846F-E42EE6E528DF}" type="pres">
      <dgm:prSet presAssocID="{E12F2C79-B2BC-40B9-8F66-5B922158DDA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A5674CCB-10C0-47CF-81D3-E9870F5721E5}" type="pres">
      <dgm:prSet presAssocID="{E12F2C79-B2BC-40B9-8F66-5B922158DDAA}" presName="iconSpace" presStyleCnt="0"/>
      <dgm:spPr/>
    </dgm:pt>
    <dgm:pt modelId="{B2366DDE-FDF1-45B8-A536-DAA4391EF799}" type="pres">
      <dgm:prSet presAssocID="{E12F2C79-B2BC-40B9-8F66-5B922158DDAA}" presName="parTx" presStyleLbl="revTx" presStyleIdx="2" presStyleCnt="8">
        <dgm:presLayoutVars>
          <dgm:chMax val="0"/>
          <dgm:chPref val="0"/>
        </dgm:presLayoutVars>
      </dgm:prSet>
      <dgm:spPr/>
    </dgm:pt>
    <dgm:pt modelId="{795CA203-CA90-476C-8380-9CD7775F4953}" type="pres">
      <dgm:prSet presAssocID="{E12F2C79-B2BC-40B9-8F66-5B922158DDAA}" presName="txSpace" presStyleCnt="0"/>
      <dgm:spPr/>
    </dgm:pt>
    <dgm:pt modelId="{A6C42E07-7FBE-464A-B91D-72EEF3360A5C}" type="pres">
      <dgm:prSet presAssocID="{E12F2C79-B2BC-40B9-8F66-5B922158DDAA}" presName="desTx" presStyleLbl="revTx" presStyleIdx="3" presStyleCnt="8">
        <dgm:presLayoutVars/>
      </dgm:prSet>
      <dgm:spPr/>
    </dgm:pt>
    <dgm:pt modelId="{42B8C240-0D7A-453F-B197-E05254832068}" type="pres">
      <dgm:prSet presAssocID="{474F0E64-82AB-4E76-A325-B2B99F0FA7E4}" presName="sibTrans" presStyleCnt="0"/>
      <dgm:spPr/>
    </dgm:pt>
    <dgm:pt modelId="{5A4EC215-6B32-4365-8303-DABCA7FE0ECA}" type="pres">
      <dgm:prSet presAssocID="{91392521-92D5-4F3D-8993-9AA7941D32A5}" presName="compNode" presStyleCnt="0"/>
      <dgm:spPr/>
    </dgm:pt>
    <dgm:pt modelId="{3732A223-85AA-478E-B407-0D6E9F3C9696}" type="pres">
      <dgm:prSet presAssocID="{91392521-92D5-4F3D-8993-9AA7941D32A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1BC8AB7B-D117-43E8-97A9-310FB851CC72}" type="pres">
      <dgm:prSet presAssocID="{91392521-92D5-4F3D-8993-9AA7941D32A5}" presName="iconSpace" presStyleCnt="0"/>
      <dgm:spPr/>
    </dgm:pt>
    <dgm:pt modelId="{6868E4E6-953C-41F1-A11F-F045BC77B5BE}" type="pres">
      <dgm:prSet presAssocID="{91392521-92D5-4F3D-8993-9AA7941D32A5}" presName="parTx" presStyleLbl="revTx" presStyleIdx="4" presStyleCnt="8">
        <dgm:presLayoutVars>
          <dgm:chMax val="0"/>
          <dgm:chPref val="0"/>
        </dgm:presLayoutVars>
      </dgm:prSet>
      <dgm:spPr/>
    </dgm:pt>
    <dgm:pt modelId="{ADBAC8F0-B739-4BEB-9ED9-83652600D365}" type="pres">
      <dgm:prSet presAssocID="{91392521-92D5-4F3D-8993-9AA7941D32A5}" presName="txSpace" presStyleCnt="0"/>
      <dgm:spPr/>
    </dgm:pt>
    <dgm:pt modelId="{09A501DF-AAB0-4FC5-9F41-4A9843C0E9B0}" type="pres">
      <dgm:prSet presAssocID="{91392521-92D5-4F3D-8993-9AA7941D32A5}" presName="desTx" presStyleLbl="revTx" presStyleIdx="5" presStyleCnt="8">
        <dgm:presLayoutVars/>
      </dgm:prSet>
      <dgm:spPr/>
    </dgm:pt>
    <dgm:pt modelId="{BE0AC99A-DEC9-41DA-857E-C50CF42EA408}" type="pres">
      <dgm:prSet presAssocID="{EDFC0C1A-91C4-49F3-96EE-BEF642FCA77A}" presName="sibTrans" presStyleCnt="0"/>
      <dgm:spPr/>
    </dgm:pt>
    <dgm:pt modelId="{A00EFB1F-1510-441C-8E1B-19B225FF899E}" type="pres">
      <dgm:prSet presAssocID="{F0F0C465-7C41-42C0-92DB-C60693C5E580}" presName="compNode" presStyleCnt="0"/>
      <dgm:spPr/>
    </dgm:pt>
    <dgm:pt modelId="{1306D0FD-0F9E-49DF-B630-308F60FECE65}" type="pres">
      <dgm:prSet presAssocID="{F0F0C465-7C41-42C0-92DB-C60693C5E58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cuffs"/>
        </a:ext>
      </dgm:extLst>
    </dgm:pt>
    <dgm:pt modelId="{2D0FF60D-0A7A-412D-AF89-D7FD46025890}" type="pres">
      <dgm:prSet presAssocID="{F0F0C465-7C41-42C0-92DB-C60693C5E580}" presName="iconSpace" presStyleCnt="0"/>
      <dgm:spPr/>
    </dgm:pt>
    <dgm:pt modelId="{4A5AFB32-0715-4D1E-B2B9-2BDBB561975A}" type="pres">
      <dgm:prSet presAssocID="{F0F0C465-7C41-42C0-92DB-C60693C5E580}" presName="parTx" presStyleLbl="revTx" presStyleIdx="6" presStyleCnt="8">
        <dgm:presLayoutVars>
          <dgm:chMax val="0"/>
          <dgm:chPref val="0"/>
        </dgm:presLayoutVars>
      </dgm:prSet>
      <dgm:spPr/>
    </dgm:pt>
    <dgm:pt modelId="{6AB29260-0224-4252-B5E2-8B0E26CB75C8}" type="pres">
      <dgm:prSet presAssocID="{F0F0C465-7C41-42C0-92DB-C60693C5E580}" presName="txSpace" presStyleCnt="0"/>
      <dgm:spPr/>
    </dgm:pt>
    <dgm:pt modelId="{2B279D9E-F2B4-4F4F-B991-1EFA34B447B6}" type="pres">
      <dgm:prSet presAssocID="{F0F0C465-7C41-42C0-92DB-C60693C5E580}" presName="desTx" presStyleLbl="revTx" presStyleIdx="7" presStyleCnt="8">
        <dgm:presLayoutVars/>
      </dgm:prSet>
      <dgm:spPr/>
    </dgm:pt>
  </dgm:ptLst>
  <dgm:cxnLst>
    <dgm:cxn modelId="{6B3F0405-4FFC-460A-B039-D374C2B46129}" type="presOf" srcId="{39B92498-387E-46B4-9462-D63E66408436}" destId="{2B279D9E-F2B4-4F4F-B991-1EFA34B447B6}" srcOrd="0" destOrd="0" presId="urn:microsoft.com/office/officeart/2018/2/layout/IconLabelDescriptionList"/>
    <dgm:cxn modelId="{3730B80B-53B7-44AC-B3A5-2DC1E0B035BF}" srcId="{E12F2C79-B2BC-40B9-8F66-5B922158DDAA}" destId="{235368D7-1A60-440C-9568-13F98BBBA752}" srcOrd="0" destOrd="0" parTransId="{830CE893-1C68-4754-9301-84D326D31C09}" sibTransId="{19578138-AF0C-45EE-9265-8CCA77096471}"/>
    <dgm:cxn modelId="{EE72C80E-683E-4B46-A4FF-52BADD392925}" type="presOf" srcId="{3B7528B7-76A5-4B18-9368-C50C677E1529}" destId="{D7202592-E69E-42A2-8F08-11D2727B498A}" srcOrd="0" destOrd="0" presId="urn:microsoft.com/office/officeart/2018/2/layout/IconLabelDescriptionList"/>
    <dgm:cxn modelId="{1DF55817-C143-4B98-89AA-23E3679F9EEC}" type="presOf" srcId="{54CBA791-AEBE-4651-9964-5E355F900E4D}" destId="{772683C2-9AE1-4178-947D-3E98D67116F4}" srcOrd="0" destOrd="1" presId="urn:microsoft.com/office/officeart/2018/2/layout/IconLabelDescriptionList"/>
    <dgm:cxn modelId="{9EAB341B-30E9-4DBB-9718-F3F122ED8713}" srcId="{235368D7-1A60-440C-9568-13F98BBBA752}" destId="{EF9EB909-BAA8-4C69-A710-604036043B07}" srcOrd="0" destOrd="0" parTransId="{A0E92FE1-AA7A-4103-9EC9-C2134832EC3B}" sibTransId="{B47FB288-8DE4-4D98-A24F-DFEA7ACE2270}"/>
    <dgm:cxn modelId="{A4039436-FE5F-42C7-A5A0-2E8CF198BA92}" type="presOf" srcId="{EF9EB909-BAA8-4C69-A710-604036043B07}" destId="{A6C42E07-7FBE-464A-B91D-72EEF3360A5C}" srcOrd="0" destOrd="1" presId="urn:microsoft.com/office/officeart/2018/2/layout/IconLabelDescriptionList"/>
    <dgm:cxn modelId="{4951245F-DF18-4EC3-8140-52AD13E20ACF}" type="presOf" srcId="{A6FBF5C6-1F61-4CD5-8A9A-908D9D8C84E9}" destId="{09A501DF-AAB0-4FC5-9F41-4A9843C0E9B0}" srcOrd="0" destOrd="1" presId="urn:microsoft.com/office/officeart/2018/2/layout/IconLabelDescriptionList"/>
    <dgm:cxn modelId="{FDB02861-DE82-418D-90DD-19A5C2181C86}" srcId="{3B7528B7-76A5-4B18-9368-C50C677E1529}" destId="{91235E2C-91C4-4C70-A716-75E49EA0EFCC}" srcOrd="0" destOrd="0" parTransId="{11C872AF-98A1-4E39-BD83-2388A0CD8298}" sibTransId="{A4E51FCA-2F19-44D7-96C2-4AAA66A22D68}"/>
    <dgm:cxn modelId="{5C6B2264-190D-49CC-A4B6-41D0D270A9CA}" type="presOf" srcId="{E12F2C79-B2BC-40B9-8F66-5B922158DDAA}" destId="{B2366DDE-FDF1-45B8-A536-DAA4391EF799}" srcOrd="0" destOrd="0" presId="urn:microsoft.com/office/officeart/2018/2/layout/IconLabelDescriptionList"/>
    <dgm:cxn modelId="{0B0A5151-0083-4CFE-B673-FFA188F2C414}" srcId="{F0F0C465-7C41-42C0-92DB-C60693C5E580}" destId="{39B92498-387E-46B4-9462-D63E66408436}" srcOrd="0" destOrd="0" parTransId="{13C98F95-6933-4BFD-9E25-C04DC917A17B}" sibTransId="{0DCD5AE3-0D9C-4FE5-9451-0AC4BA27D720}"/>
    <dgm:cxn modelId="{C1763753-C4E3-44E0-9650-73C08BE8F4E7}" type="presOf" srcId="{F0F0C465-7C41-42C0-92DB-C60693C5E580}" destId="{4A5AFB32-0715-4D1E-B2B9-2BDBB561975A}" srcOrd="0" destOrd="0" presId="urn:microsoft.com/office/officeart/2018/2/layout/IconLabelDescriptionList"/>
    <dgm:cxn modelId="{4C71CC73-0777-4AAF-93F0-5D2B62815737}" srcId="{91392521-92D5-4F3D-8993-9AA7941D32A5}" destId="{E1AC6AA4-E945-4943-90D7-3A4C7CE5FF31}" srcOrd="0" destOrd="0" parTransId="{B2EFB924-A440-4ED6-BBCA-CE8E03135D8F}" sibTransId="{9CB8BC00-054B-4543-9AFC-A6841E033447}"/>
    <dgm:cxn modelId="{0B574F76-9F35-42E7-8E4C-7489F72EBD57}" srcId="{A31778DD-936E-4AEC-9F50-5695E16CD6E7}" destId="{3B7528B7-76A5-4B18-9368-C50C677E1529}" srcOrd="0" destOrd="0" parTransId="{5DFE620D-25F2-41AD-B6A9-D86BDBE78CB9}" sibTransId="{7D04EC76-7FEE-4289-A275-C8C0687CA325}"/>
    <dgm:cxn modelId="{70DAA37E-774C-4877-8F79-0DD7635D8FA9}" srcId="{A31778DD-936E-4AEC-9F50-5695E16CD6E7}" destId="{F0F0C465-7C41-42C0-92DB-C60693C5E580}" srcOrd="3" destOrd="0" parTransId="{3AEDDC04-319D-4071-A789-BE3D56D9D48C}" sibTransId="{A437B531-92EB-4A52-991C-FEC09410F75D}"/>
    <dgm:cxn modelId="{7770A07F-D625-41C5-82C2-B1FB3005CA6A}" type="presOf" srcId="{E1AC6AA4-E945-4943-90D7-3A4C7CE5FF31}" destId="{09A501DF-AAB0-4FC5-9F41-4A9843C0E9B0}" srcOrd="0" destOrd="0" presId="urn:microsoft.com/office/officeart/2018/2/layout/IconLabelDescriptionList"/>
    <dgm:cxn modelId="{425A6887-1215-4AED-8818-B2484C9991BA}" srcId="{91392521-92D5-4F3D-8993-9AA7941D32A5}" destId="{A6FBF5C6-1F61-4CD5-8A9A-908D9D8C84E9}" srcOrd="1" destOrd="0" parTransId="{3A7F2AA8-E993-4851-8923-6E844308BA1F}" sibTransId="{731F6C85-8A75-4C45-A099-CCB6D7CA694B}"/>
    <dgm:cxn modelId="{C6B09687-E442-4E58-AB75-055376689944}" type="presOf" srcId="{91392521-92D5-4F3D-8993-9AA7941D32A5}" destId="{6868E4E6-953C-41F1-A11F-F045BC77B5BE}" srcOrd="0" destOrd="0" presId="urn:microsoft.com/office/officeart/2018/2/layout/IconLabelDescriptionList"/>
    <dgm:cxn modelId="{8C108388-0E97-49C1-9AEF-7F32A478BF51}" type="presOf" srcId="{235368D7-1A60-440C-9568-13F98BBBA752}" destId="{A6C42E07-7FBE-464A-B91D-72EEF3360A5C}" srcOrd="0" destOrd="0" presId="urn:microsoft.com/office/officeart/2018/2/layout/IconLabelDescriptionList"/>
    <dgm:cxn modelId="{7ED9279E-075E-4AC5-9E2C-8ECC93348470}" srcId="{A31778DD-936E-4AEC-9F50-5695E16CD6E7}" destId="{91392521-92D5-4F3D-8993-9AA7941D32A5}" srcOrd="2" destOrd="0" parTransId="{F3D2AA7C-BDC4-4473-965D-26F8E18B9E11}" sibTransId="{EDFC0C1A-91C4-49F3-96EE-BEF642FCA77A}"/>
    <dgm:cxn modelId="{07092FA0-DB5B-40E2-BBC7-1A8FC3A2ED58}" type="presOf" srcId="{A31778DD-936E-4AEC-9F50-5695E16CD6E7}" destId="{7CF51DC0-72AE-4C19-A2D2-55A9E72E392F}" srcOrd="0" destOrd="0" presId="urn:microsoft.com/office/officeart/2018/2/layout/IconLabelDescriptionList"/>
    <dgm:cxn modelId="{7A89B5AE-394C-416C-A414-2BB7FE4C9BD8}" srcId="{A31778DD-936E-4AEC-9F50-5695E16CD6E7}" destId="{E12F2C79-B2BC-40B9-8F66-5B922158DDAA}" srcOrd="1" destOrd="0" parTransId="{2A683219-4412-49E6-8422-809E6083418B}" sibTransId="{474F0E64-82AB-4E76-A325-B2B99F0FA7E4}"/>
    <dgm:cxn modelId="{820C6FCD-0784-4B7C-AB4F-142E0C1786DF}" type="presOf" srcId="{91235E2C-91C4-4C70-A716-75E49EA0EFCC}" destId="{772683C2-9AE1-4178-947D-3E98D67116F4}" srcOrd="0" destOrd="0" presId="urn:microsoft.com/office/officeart/2018/2/layout/IconLabelDescriptionList"/>
    <dgm:cxn modelId="{AAC1A9DC-898E-48F9-88CF-DD971BA741C2}" srcId="{F0F0C465-7C41-42C0-92DB-C60693C5E580}" destId="{FDAFC3BF-BBBD-46F0-8A38-A02EA6068C29}" srcOrd="1" destOrd="0" parTransId="{3A96F42E-53C2-430B-B973-FB7D57B4E2A5}" sibTransId="{4BC0D02D-06BC-40A5-8800-266C5715549E}"/>
    <dgm:cxn modelId="{DEAAC8EB-5024-4857-B904-C2DAC09D5E13}" type="presOf" srcId="{FDAFC3BF-BBBD-46F0-8A38-A02EA6068C29}" destId="{2B279D9E-F2B4-4F4F-B991-1EFA34B447B6}" srcOrd="0" destOrd="1" presId="urn:microsoft.com/office/officeart/2018/2/layout/IconLabelDescriptionList"/>
    <dgm:cxn modelId="{9FC84FF3-7526-4E88-A79C-06F9FECA2CFC}" srcId="{3B7528B7-76A5-4B18-9368-C50C677E1529}" destId="{54CBA791-AEBE-4651-9964-5E355F900E4D}" srcOrd="1" destOrd="0" parTransId="{D2D7B143-3B62-4950-985D-A2000D535AEC}" sibTransId="{95AF7FBF-DC61-4742-988E-20406666C31F}"/>
    <dgm:cxn modelId="{EE316821-A5C6-4D64-92F0-FDD743FB31B6}" type="presParOf" srcId="{7CF51DC0-72AE-4C19-A2D2-55A9E72E392F}" destId="{A66A243B-BAE6-4704-ABA0-EFA861969BB8}" srcOrd="0" destOrd="0" presId="urn:microsoft.com/office/officeart/2018/2/layout/IconLabelDescriptionList"/>
    <dgm:cxn modelId="{0AB7151F-7B7A-415A-9026-330601343C66}" type="presParOf" srcId="{A66A243B-BAE6-4704-ABA0-EFA861969BB8}" destId="{0BAB2D57-9C5F-4E4D-84B3-DB430BF4489B}" srcOrd="0" destOrd="0" presId="urn:microsoft.com/office/officeart/2018/2/layout/IconLabelDescriptionList"/>
    <dgm:cxn modelId="{21C215E4-79C3-4C8B-BFE7-D096157D4431}" type="presParOf" srcId="{A66A243B-BAE6-4704-ABA0-EFA861969BB8}" destId="{12CB3F54-C3D8-4E6A-8B46-5C87F5385379}" srcOrd="1" destOrd="0" presId="urn:microsoft.com/office/officeart/2018/2/layout/IconLabelDescriptionList"/>
    <dgm:cxn modelId="{616953DA-E271-4250-B4E1-680B1897B6EF}" type="presParOf" srcId="{A66A243B-BAE6-4704-ABA0-EFA861969BB8}" destId="{D7202592-E69E-42A2-8F08-11D2727B498A}" srcOrd="2" destOrd="0" presId="urn:microsoft.com/office/officeart/2018/2/layout/IconLabelDescriptionList"/>
    <dgm:cxn modelId="{75BA46D8-AC1F-4A0E-9CCA-F811019C632B}" type="presParOf" srcId="{A66A243B-BAE6-4704-ABA0-EFA861969BB8}" destId="{5501A04B-7090-41C1-961F-AD221E71EB25}" srcOrd="3" destOrd="0" presId="urn:microsoft.com/office/officeart/2018/2/layout/IconLabelDescriptionList"/>
    <dgm:cxn modelId="{60C13D3A-D66A-4509-BB9F-73957E2B7FD0}" type="presParOf" srcId="{A66A243B-BAE6-4704-ABA0-EFA861969BB8}" destId="{772683C2-9AE1-4178-947D-3E98D67116F4}" srcOrd="4" destOrd="0" presId="urn:microsoft.com/office/officeart/2018/2/layout/IconLabelDescriptionList"/>
    <dgm:cxn modelId="{0B21BB0B-DF2C-4130-904C-40910D86A7F2}" type="presParOf" srcId="{7CF51DC0-72AE-4C19-A2D2-55A9E72E392F}" destId="{8882C4AA-F671-412E-A3F6-2034E9452E4F}" srcOrd="1" destOrd="0" presId="urn:microsoft.com/office/officeart/2018/2/layout/IconLabelDescriptionList"/>
    <dgm:cxn modelId="{E62770DB-3DB7-4E2B-96AA-6C6AD262BAAD}" type="presParOf" srcId="{7CF51DC0-72AE-4C19-A2D2-55A9E72E392F}" destId="{BA67C3B9-9E04-4F61-BB09-0EAF8D6F18E5}" srcOrd="2" destOrd="0" presId="urn:microsoft.com/office/officeart/2018/2/layout/IconLabelDescriptionList"/>
    <dgm:cxn modelId="{2274C3C4-B53D-4BFA-8D8C-144C2922E39E}" type="presParOf" srcId="{BA67C3B9-9E04-4F61-BB09-0EAF8D6F18E5}" destId="{A3C2D380-3A41-4F24-846F-E42EE6E528DF}" srcOrd="0" destOrd="0" presId="urn:microsoft.com/office/officeart/2018/2/layout/IconLabelDescriptionList"/>
    <dgm:cxn modelId="{ABAD00DF-B75F-4115-9A71-E0CA9EAE1BC4}" type="presParOf" srcId="{BA67C3B9-9E04-4F61-BB09-0EAF8D6F18E5}" destId="{A5674CCB-10C0-47CF-81D3-E9870F5721E5}" srcOrd="1" destOrd="0" presId="urn:microsoft.com/office/officeart/2018/2/layout/IconLabelDescriptionList"/>
    <dgm:cxn modelId="{EC7F940A-3471-4F55-8AB1-344DB901D84A}" type="presParOf" srcId="{BA67C3B9-9E04-4F61-BB09-0EAF8D6F18E5}" destId="{B2366DDE-FDF1-45B8-A536-DAA4391EF799}" srcOrd="2" destOrd="0" presId="urn:microsoft.com/office/officeart/2018/2/layout/IconLabelDescriptionList"/>
    <dgm:cxn modelId="{53B1BE9C-487F-4148-9940-EA722B5BF598}" type="presParOf" srcId="{BA67C3B9-9E04-4F61-BB09-0EAF8D6F18E5}" destId="{795CA203-CA90-476C-8380-9CD7775F4953}" srcOrd="3" destOrd="0" presId="urn:microsoft.com/office/officeart/2018/2/layout/IconLabelDescriptionList"/>
    <dgm:cxn modelId="{5BEFB739-5322-4857-94DD-E4F092143732}" type="presParOf" srcId="{BA67C3B9-9E04-4F61-BB09-0EAF8D6F18E5}" destId="{A6C42E07-7FBE-464A-B91D-72EEF3360A5C}" srcOrd="4" destOrd="0" presId="urn:microsoft.com/office/officeart/2018/2/layout/IconLabelDescriptionList"/>
    <dgm:cxn modelId="{037A49A0-2511-4A02-88A7-46E8F7697931}" type="presParOf" srcId="{7CF51DC0-72AE-4C19-A2D2-55A9E72E392F}" destId="{42B8C240-0D7A-453F-B197-E05254832068}" srcOrd="3" destOrd="0" presId="urn:microsoft.com/office/officeart/2018/2/layout/IconLabelDescriptionList"/>
    <dgm:cxn modelId="{7DD6383A-7B63-40B8-B42F-917CA709E086}" type="presParOf" srcId="{7CF51DC0-72AE-4C19-A2D2-55A9E72E392F}" destId="{5A4EC215-6B32-4365-8303-DABCA7FE0ECA}" srcOrd="4" destOrd="0" presId="urn:microsoft.com/office/officeart/2018/2/layout/IconLabelDescriptionList"/>
    <dgm:cxn modelId="{9DB31F23-79E8-4B5D-8691-9AF882306486}" type="presParOf" srcId="{5A4EC215-6B32-4365-8303-DABCA7FE0ECA}" destId="{3732A223-85AA-478E-B407-0D6E9F3C9696}" srcOrd="0" destOrd="0" presId="urn:microsoft.com/office/officeart/2018/2/layout/IconLabelDescriptionList"/>
    <dgm:cxn modelId="{63DEB56F-A60A-4DE7-B0EB-0460C09ECC5B}" type="presParOf" srcId="{5A4EC215-6B32-4365-8303-DABCA7FE0ECA}" destId="{1BC8AB7B-D117-43E8-97A9-310FB851CC72}" srcOrd="1" destOrd="0" presId="urn:microsoft.com/office/officeart/2018/2/layout/IconLabelDescriptionList"/>
    <dgm:cxn modelId="{D99154B9-9AC8-4ACD-AA91-C14F5D4E7788}" type="presParOf" srcId="{5A4EC215-6B32-4365-8303-DABCA7FE0ECA}" destId="{6868E4E6-953C-41F1-A11F-F045BC77B5BE}" srcOrd="2" destOrd="0" presId="urn:microsoft.com/office/officeart/2018/2/layout/IconLabelDescriptionList"/>
    <dgm:cxn modelId="{A4ED8B4A-D543-4EE4-AB29-5650C8350634}" type="presParOf" srcId="{5A4EC215-6B32-4365-8303-DABCA7FE0ECA}" destId="{ADBAC8F0-B739-4BEB-9ED9-83652600D365}" srcOrd="3" destOrd="0" presId="urn:microsoft.com/office/officeart/2018/2/layout/IconLabelDescriptionList"/>
    <dgm:cxn modelId="{B8AF29E8-2486-4A68-814B-DB242DCA0901}" type="presParOf" srcId="{5A4EC215-6B32-4365-8303-DABCA7FE0ECA}" destId="{09A501DF-AAB0-4FC5-9F41-4A9843C0E9B0}" srcOrd="4" destOrd="0" presId="urn:microsoft.com/office/officeart/2018/2/layout/IconLabelDescriptionList"/>
    <dgm:cxn modelId="{86167FD9-E8B8-413B-9D4D-9F6A1BD221F7}" type="presParOf" srcId="{7CF51DC0-72AE-4C19-A2D2-55A9E72E392F}" destId="{BE0AC99A-DEC9-41DA-857E-C50CF42EA408}" srcOrd="5" destOrd="0" presId="urn:microsoft.com/office/officeart/2018/2/layout/IconLabelDescriptionList"/>
    <dgm:cxn modelId="{296B5C28-AC19-4A80-81C5-BD397C8F1FFC}" type="presParOf" srcId="{7CF51DC0-72AE-4C19-A2D2-55A9E72E392F}" destId="{A00EFB1F-1510-441C-8E1B-19B225FF899E}" srcOrd="6" destOrd="0" presId="urn:microsoft.com/office/officeart/2018/2/layout/IconLabelDescriptionList"/>
    <dgm:cxn modelId="{D5E53EC4-80A2-4A97-A6F1-A4B73B6DA1AF}" type="presParOf" srcId="{A00EFB1F-1510-441C-8E1B-19B225FF899E}" destId="{1306D0FD-0F9E-49DF-B630-308F60FECE65}" srcOrd="0" destOrd="0" presId="urn:microsoft.com/office/officeart/2018/2/layout/IconLabelDescriptionList"/>
    <dgm:cxn modelId="{E2B64881-15B4-426D-8090-3AD0C21E3DF4}" type="presParOf" srcId="{A00EFB1F-1510-441C-8E1B-19B225FF899E}" destId="{2D0FF60D-0A7A-412D-AF89-D7FD46025890}" srcOrd="1" destOrd="0" presId="urn:microsoft.com/office/officeart/2018/2/layout/IconLabelDescriptionList"/>
    <dgm:cxn modelId="{869F21B2-376D-42F2-B120-473693AAFA37}" type="presParOf" srcId="{A00EFB1F-1510-441C-8E1B-19B225FF899E}" destId="{4A5AFB32-0715-4D1E-B2B9-2BDBB561975A}" srcOrd="2" destOrd="0" presId="urn:microsoft.com/office/officeart/2018/2/layout/IconLabelDescriptionList"/>
    <dgm:cxn modelId="{E13387CC-A8BE-4AD1-A0F1-C671C26536FA}" type="presParOf" srcId="{A00EFB1F-1510-441C-8E1B-19B225FF899E}" destId="{6AB29260-0224-4252-B5E2-8B0E26CB75C8}" srcOrd="3" destOrd="0" presId="urn:microsoft.com/office/officeart/2018/2/layout/IconLabelDescriptionList"/>
    <dgm:cxn modelId="{9846F51F-79D9-4EBA-BC5C-DF7ED3AC08E1}" type="presParOf" srcId="{A00EFB1F-1510-441C-8E1B-19B225FF899E}" destId="{2B279D9E-F2B4-4F4F-B991-1EFA34B447B6}"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B2D57-9C5F-4E4D-84B3-DB430BF4489B}">
      <dsp:nvSpPr>
        <dsp:cNvPr id="0" name=""/>
        <dsp:cNvSpPr/>
      </dsp:nvSpPr>
      <dsp:spPr>
        <a:xfrm>
          <a:off x="18306" y="0"/>
          <a:ext cx="850313" cy="820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7202592-E69E-42A2-8F08-11D2727B498A}">
      <dsp:nvSpPr>
        <dsp:cNvPr id="0" name=""/>
        <dsp:cNvSpPr/>
      </dsp:nvSpPr>
      <dsp:spPr>
        <a:xfrm>
          <a:off x="18306" y="972451"/>
          <a:ext cx="2429466" cy="35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en-US" sz="2200" b="1" kern="1200" dirty="0"/>
            <a:t>Sources:</a:t>
          </a:r>
          <a:endParaRPr lang="en-US" sz="2200" kern="1200" dirty="0"/>
        </a:p>
      </dsp:txBody>
      <dsp:txXfrm>
        <a:off x="18306" y="972451"/>
        <a:ext cx="2429466" cy="351455"/>
      </dsp:txXfrm>
    </dsp:sp>
    <dsp:sp modelId="{772683C2-9AE1-4178-947D-3E98D67116F4}">
      <dsp:nvSpPr>
        <dsp:cNvPr id="0" name=""/>
        <dsp:cNvSpPr/>
      </dsp:nvSpPr>
      <dsp:spPr>
        <a:xfrm>
          <a:off x="18306" y="1394784"/>
          <a:ext cx="2429466" cy="2283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Be aware of political perspectives (i.e., government, corporate, progressive, public interest, etc.).</a:t>
          </a:r>
        </a:p>
        <a:p>
          <a:pPr marL="0" lvl="0" indent="0" algn="l" defTabSz="755650">
            <a:lnSpc>
              <a:spcPct val="90000"/>
            </a:lnSpc>
            <a:spcBef>
              <a:spcPct val="0"/>
            </a:spcBef>
            <a:spcAft>
              <a:spcPct val="35000"/>
            </a:spcAft>
            <a:buNone/>
          </a:pPr>
          <a:r>
            <a:rPr lang="en-US" sz="1700" kern="1200" dirty="0"/>
            <a:t>Count the number of corporate and government sources vs. the number of progressive, female, and minority voices. </a:t>
          </a:r>
        </a:p>
      </dsp:txBody>
      <dsp:txXfrm>
        <a:off x="18306" y="1394784"/>
        <a:ext cx="2429466" cy="2283453"/>
      </dsp:txXfrm>
    </dsp:sp>
    <dsp:sp modelId="{A3C2D380-3A41-4F24-846F-E42EE6E528DF}">
      <dsp:nvSpPr>
        <dsp:cNvPr id="0" name=""/>
        <dsp:cNvSpPr/>
      </dsp:nvSpPr>
      <dsp:spPr>
        <a:xfrm>
          <a:off x="2872929" y="0"/>
          <a:ext cx="850313" cy="820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2366DDE-FDF1-45B8-A536-DAA4391EF799}">
      <dsp:nvSpPr>
        <dsp:cNvPr id="0" name=""/>
        <dsp:cNvSpPr/>
      </dsp:nvSpPr>
      <dsp:spPr>
        <a:xfrm>
          <a:off x="2872929" y="972451"/>
          <a:ext cx="2429466" cy="35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en-US" sz="2200" b="1" kern="1200" dirty="0"/>
            <a:t>Diversity:</a:t>
          </a:r>
          <a:endParaRPr lang="en-US" sz="2200" kern="1200" dirty="0"/>
        </a:p>
      </dsp:txBody>
      <dsp:txXfrm>
        <a:off x="2872929" y="972451"/>
        <a:ext cx="2429466" cy="351455"/>
      </dsp:txXfrm>
    </dsp:sp>
    <dsp:sp modelId="{A6C42E07-7FBE-464A-B91D-72EEF3360A5C}">
      <dsp:nvSpPr>
        <dsp:cNvPr id="0" name=""/>
        <dsp:cNvSpPr/>
      </dsp:nvSpPr>
      <dsp:spPr>
        <a:xfrm>
          <a:off x="2872929" y="1394784"/>
          <a:ext cx="2429466" cy="2283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Look at the race, gender, and sexual diversity in the news outlet (i.e., producers, writers, editors, etc.).</a:t>
          </a:r>
        </a:p>
        <a:p>
          <a:pPr marL="171450" lvl="1" indent="-171450" algn="l" defTabSz="755650">
            <a:lnSpc>
              <a:spcPct val="90000"/>
            </a:lnSpc>
            <a:spcBef>
              <a:spcPct val="0"/>
            </a:spcBef>
            <a:spcAft>
              <a:spcPct val="15000"/>
            </a:spcAft>
            <a:buChar char="•"/>
          </a:pPr>
          <a:r>
            <a:rPr lang="en-US" sz="1700" kern="1200" dirty="0"/>
            <a:t>Nightline and PBS’s NewsHour guests are 92% white and 89% male.</a:t>
          </a:r>
        </a:p>
      </dsp:txBody>
      <dsp:txXfrm>
        <a:off x="2872929" y="1394784"/>
        <a:ext cx="2429466" cy="2283453"/>
      </dsp:txXfrm>
    </dsp:sp>
    <dsp:sp modelId="{3732A223-85AA-478E-B407-0D6E9F3C9696}">
      <dsp:nvSpPr>
        <dsp:cNvPr id="0" name=""/>
        <dsp:cNvSpPr/>
      </dsp:nvSpPr>
      <dsp:spPr>
        <a:xfrm>
          <a:off x="5727553" y="0"/>
          <a:ext cx="850313" cy="820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868E4E6-953C-41F1-A11F-F045BC77B5BE}">
      <dsp:nvSpPr>
        <dsp:cNvPr id="0" name=""/>
        <dsp:cNvSpPr/>
      </dsp:nvSpPr>
      <dsp:spPr>
        <a:xfrm>
          <a:off x="5727553" y="972451"/>
          <a:ext cx="2429466" cy="35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en-US" sz="2200" b="1" kern="1200" dirty="0"/>
            <a:t>Point of View:</a:t>
          </a:r>
          <a:endParaRPr lang="en-US" sz="2200" kern="1200" dirty="0"/>
        </a:p>
      </dsp:txBody>
      <dsp:txXfrm>
        <a:off x="5727553" y="972451"/>
        <a:ext cx="2429466" cy="351455"/>
      </dsp:txXfrm>
    </dsp:sp>
    <dsp:sp modelId="{09A501DF-AAB0-4FC5-9F41-4A9843C0E9B0}">
      <dsp:nvSpPr>
        <dsp:cNvPr id="0" name=""/>
        <dsp:cNvSpPr/>
      </dsp:nvSpPr>
      <dsp:spPr>
        <a:xfrm>
          <a:off x="5727553" y="1394784"/>
          <a:ext cx="2429466" cy="2283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Political coverage often focuses on how issues affect politicians and corporations, not the people affected by the issues.</a:t>
          </a:r>
        </a:p>
        <a:p>
          <a:pPr marL="0" lvl="0" indent="0" algn="l" defTabSz="755650">
            <a:lnSpc>
              <a:spcPct val="90000"/>
            </a:lnSpc>
            <a:spcBef>
              <a:spcPct val="0"/>
            </a:spcBef>
            <a:spcAft>
              <a:spcPct val="35000"/>
            </a:spcAft>
            <a:buNone/>
          </a:pPr>
          <a:r>
            <a:rPr lang="en-US" sz="1700" kern="1200" dirty="0"/>
            <a:t>Economic coverage usually looks at how events impact stakeholders, not the workers or consumers.</a:t>
          </a:r>
        </a:p>
      </dsp:txBody>
      <dsp:txXfrm>
        <a:off x="5727553" y="1394784"/>
        <a:ext cx="2429466" cy="2283453"/>
      </dsp:txXfrm>
    </dsp:sp>
    <dsp:sp modelId="{1306D0FD-0F9E-49DF-B630-308F60FECE65}">
      <dsp:nvSpPr>
        <dsp:cNvPr id="0" name=""/>
        <dsp:cNvSpPr/>
      </dsp:nvSpPr>
      <dsp:spPr>
        <a:xfrm>
          <a:off x="8582176" y="0"/>
          <a:ext cx="850313" cy="8200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A5AFB32-0715-4D1E-B2B9-2BDBB561975A}">
      <dsp:nvSpPr>
        <dsp:cNvPr id="0" name=""/>
        <dsp:cNvSpPr/>
      </dsp:nvSpPr>
      <dsp:spPr>
        <a:xfrm>
          <a:off x="8582176" y="972451"/>
          <a:ext cx="2429466" cy="35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en-US" sz="2200" b="1" kern="1200" dirty="0"/>
            <a:t>Double Standards:</a:t>
          </a:r>
          <a:endParaRPr lang="en-US" sz="2200" kern="1200" dirty="0"/>
        </a:p>
      </dsp:txBody>
      <dsp:txXfrm>
        <a:off x="8582176" y="972451"/>
        <a:ext cx="2429466" cy="351455"/>
      </dsp:txXfrm>
    </dsp:sp>
    <dsp:sp modelId="{2B279D9E-F2B4-4F4F-B991-1EFA34B447B6}">
      <dsp:nvSpPr>
        <dsp:cNvPr id="0" name=""/>
        <dsp:cNvSpPr/>
      </dsp:nvSpPr>
      <dsp:spPr>
        <a:xfrm>
          <a:off x="8582176" y="1394784"/>
          <a:ext cx="2429466" cy="2283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Clr>
              <a:srgbClr val="002060"/>
            </a:buClr>
            <a:buFont typeface="Arial" panose="020B0604020202020204" pitchFamily="34" charset="0"/>
            <a:buNone/>
          </a:pPr>
          <a:r>
            <a:rPr lang="en-US" sz="1700" kern="1200" dirty="0"/>
            <a:t>Youth of color who commit crimes are referred to as “predators,” whereas adult white criminals are portrayed as having a tragic past. </a:t>
          </a:r>
        </a:p>
        <a:p>
          <a:pPr marL="0" lvl="0" indent="0" algn="l" defTabSz="755650">
            <a:lnSpc>
              <a:spcPct val="90000"/>
            </a:lnSpc>
            <a:spcBef>
              <a:spcPct val="0"/>
            </a:spcBef>
            <a:spcAft>
              <a:spcPct val="35000"/>
            </a:spcAft>
            <a:buClr>
              <a:srgbClr val="002060"/>
            </a:buClr>
            <a:buFont typeface="Arial" panose="020B0604020202020204" pitchFamily="34" charset="0"/>
            <a:buNone/>
          </a:pPr>
          <a:r>
            <a:rPr lang="en-US" sz="1700" kern="1200" dirty="0"/>
            <a:t>Expose double standards by citing parallel stories or examples. </a:t>
          </a:r>
        </a:p>
      </dsp:txBody>
      <dsp:txXfrm>
        <a:off x="8582176" y="1394784"/>
        <a:ext cx="2429466" cy="228345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4C899D-304E-4DF6-95A6-3D6E0D644AD1}" type="datetimeFigureOut">
              <a:rPr lang="en-US" smtClean="0"/>
              <a:t>3/27/2020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AB529-4256-4C85-96D5-39DF1328CDD9}" type="slidenum">
              <a:rPr lang="en-US" smtClean="0"/>
              <a:t>‹#›</a:t>
            </a:fld>
            <a:endParaRPr lang="en-US" dirty="0"/>
          </a:p>
        </p:txBody>
      </p:sp>
    </p:spTree>
    <p:extLst>
      <p:ext uri="{BB962C8B-B14F-4D97-AF65-F5344CB8AC3E}">
        <p14:creationId xmlns:p14="http://schemas.microsoft.com/office/powerpoint/2010/main" val="239202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fair.org/take-action-now/media-activism-kit/how-to-detect-bias-in-news-media/"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fair.org/take-action-now/media-activism-kit/how-to-detect-bias-in-news-media/"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uYyvbgINZkQ"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erception.org/research/implicit-bia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dVp9Z5k0dEE"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dramatictrainingsolutions.com/unconscious-bias-3-great-exercises-to-use-in-your-trainin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kKHSJHkPeL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ruscore.com/resources/unleashing-power-employees-empathy/"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ntyyvuebz51lkxul3puxw5nw-wpengine.netdna-ssl.com/wp-content/uploads/2018/03/Recognize-others-Needs-Values_-Empathy-Map.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xcdiDnQ9-DQ"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tyyvuebz51lkxul3puxw5nw-wpengine.netdna-ssl.com/wp-content/uploads/2018/03/Recognize-and-Challenge-One_s-own-Cultural-Bias-Part-II.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ultureplusconsulting.com/2018/08/16/a-ha-activities-for-unconscious-bias-traini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GP-cqFLS8Q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Oxford Dictionary. </a:t>
            </a:r>
          </a:p>
        </p:txBody>
      </p:sp>
      <p:sp>
        <p:nvSpPr>
          <p:cNvPr id="4" name="Slide Number Placeholder 3"/>
          <p:cNvSpPr>
            <a:spLocks noGrp="1"/>
          </p:cNvSpPr>
          <p:nvPr>
            <p:ph type="sldNum" sz="quarter" idx="5"/>
          </p:nvPr>
        </p:nvSpPr>
        <p:spPr/>
        <p:txBody>
          <a:bodyPr/>
          <a:lstStyle/>
          <a:p>
            <a:fld id="{5BFAB529-4256-4C85-96D5-39DF1328CDD9}" type="slidenum">
              <a:rPr lang="en-US" smtClean="0"/>
              <a:t>5</a:t>
            </a:fld>
            <a:endParaRPr lang="en-US" dirty="0"/>
          </a:p>
        </p:txBody>
      </p:sp>
    </p:spTree>
    <p:extLst>
      <p:ext uri="{BB962C8B-B14F-4D97-AF65-F5344CB8AC3E}">
        <p14:creationId xmlns:p14="http://schemas.microsoft.com/office/powerpoint/2010/main" val="241148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FAB529-4256-4C85-96D5-39DF1328CDD9}" type="slidenum">
              <a:rPr lang="en-US" smtClean="0"/>
              <a:t>19</a:t>
            </a:fld>
            <a:endParaRPr lang="en-US" dirty="0"/>
          </a:p>
        </p:txBody>
      </p:sp>
    </p:spTree>
    <p:extLst>
      <p:ext uri="{BB962C8B-B14F-4D97-AF65-F5344CB8AC3E}">
        <p14:creationId xmlns:p14="http://schemas.microsoft.com/office/powerpoint/2010/main" val="215998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Fairness &amp; Accuracy in Reporting (2012). How To Detect Bias in News Media. Retrieved from </a:t>
            </a:r>
            <a:r>
              <a:rPr lang="en-US" dirty="0">
                <a:hlinkClick r:id="rId3"/>
              </a:rPr>
              <a:t>https://fair.org/take-action-now/media-activism-kit/how-to-detect-bias-in-news-media/</a:t>
            </a:r>
            <a:r>
              <a:rPr lang="en-US" dirty="0"/>
              <a:t>.</a:t>
            </a:r>
          </a:p>
        </p:txBody>
      </p:sp>
      <p:sp>
        <p:nvSpPr>
          <p:cNvPr id="4" name="Slide Number Placeholder 3"/>
          <p:cNvSpPr>
            <a:spLocks noGrp="1"/>
          </p:cNvSpPr>
          <p:nvPr>
            <p:ph type="sldNum" sz="quarter" idx="5"/>
          </p:nvPr>
        </p:nvSpPr>
        <p:spPr/>
        <p:txBody>
          <a:bodyPr/>
          <a:lstStyle/>
          <a:p>
            <a:fld id="{5BFAB529-4256-4C85-96D5-39DF1328CDD9}" type="slidenum">
              <a:rPr lang="en-US" smtClean="0"/>
              <a:t>20</a:t>
            </a:fld>
            <a:endParaRPr lang="en-US" dirty="0"/>
          </a:p>
        </p:txBody>
      </p:sp>
    </p:spTree>
    <p:extLst>
      <p:ext uri="{BB962C8B-B14F-4D97-AF65-F5344CB8AC3E}">
        <p14:creationId xmlns:p14="http://schemas.microsoft.com/office/powerpoint/2010/main" val="2534849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Fairness &amp; Accuracy in Reporting (2012). How to Detect Bias in News Media. Retrieved from </a:t>
            </a:r>
            <a:r>
              <a:rPr lang="en-US" dirty="0">
                <a:hlinkClick r:id="rId3"/>
              </a:rPr>
              <a:t>https://fair.org/take-action-now/media-activism-kit/how-to-detect-bias-in-news-media/</a:t>
            </a:r>
            <a:r>
              <a:rPr lang="en-US" dirty="0"/>
              <a:t>.</a:t>
            </a:r>
          </a:p>
          <a:p>
            <a:endParaRPr lang="en-US" dirty="0"/>
          </a:p>
        </p:txBody>
      </p:sp>
      <p:sp>
        <p:nvSpPr>
          <p:cNvPr id="4" name="Slide Number Placeholder 3"/>
          <p:cNvSpPr>
            <a:spLocks noGrp="1"/>
          </p:cNvSpPr>
          <p:nvPr>
            <p:ph type="sldNum" sz="quarter" idx="5"/>
          </p:nvPr>
        </p:nvSpPr>
        <p:spPr/>
        <p:txBody>
          <a:bodyPr/>
          <a:lstStyle/>
          <a:p>
            <a:fld id="{5BFAB529-4256-4C85-96D5-39DF1328CDD9}" type="slidenum">
              <a:rPr lang="en-US" smtClean="0"/>
              <a:t>21</a:t>
            </a:fld>
            <a:endParaRPr lang="en-US" dirty="0"/>
          </a:p>
        </p:txBody>
      </p:sp>
    </p:spTree>
    <p:extLst>
      <p:ext uri="{BB962C8B-B14F-4D97-AF65-F5344CB8AC3E}">
        <p14:creationId xmlns:p14="http://schemas.microsoft.com/office/powerpoint/2010/main" val="364633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https://www.youtube.com/watch?v=uYyvbgINZkQ</a:t>
            </a:r>
            <a:endParaRPr lang="en-US" dirty="0"/>
          </a:p>
        </p:txBody>
      </p:sp>
      <p:sp>
        <p:nvSpPr>
          <p:cNvPr id="4" name="Slide Number Placeholder 3"/>
          <p:cNvSpPr>
            <a:spLocks noGrp="1"/>
          </p:cNvSpPr>
          <p:nvPr>
            <p:ph type="sldNum" sz="quarter" idx="5"/>
          </p:nvPr>
        </p:nvSpPr>
        <p:spPr/>
        <p:txBody>
          <a:bodyPr/>
          <a:lstStyle/>
          <a:p>
            <a:fld id="{5BFAB529-4256-4C85-96D5-39DF1328CDD9}" type="slidenum">
              <a:rPr lang="en-US" smtClean="0"/>
              <a:t>22</a:t>
            </a:fld>
            <a:endParaRPr lang="en-US" dirty="0"/>
          </a:p>
        </p:txBody>
      </p:sp>
    </p:spTree>
    <p:extLst>
      <p:ext uri="{BB962C8B-B14F-4D97-AF65-F5344CB8AC3E}">
        <p14:creationId xmlns:p14="http://schemas.microsoft.com/office/powerpoint/2010/main" val="1337259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Facilitator should break participants up into small groups.</a:t>
            </a:r>
          </a:p>
          <a:p>
            <a:pPr marL="171450" indent="-171450">
              <a:buFontTx/>
              <a:buChar char="-"/>
            </a:pPr>
            <a:r>
              <a:rPr lang="en-US" dirty="0"/>
              <a:t>Using either a flipchart or notebook paper, have each group come up with their own definition of “implicit bias,” along with three examples. Instruct participants not to use the Internet or smartphones. </a:t>
            </a:r>
          </a:p>
          <a:p>
            <a:pPr marL="171450" indent="-171450">
              <a:buFontTx/>
              <a:buChar char="-"/>
            </a:pPr>
            <a:r>
              <a:rPr lang="en-US" dirty="0"/>
              <a:t>Have each group share their definitions and examples. </a:t>
            </a:r>
          </a:p>
        </p:txBody>
      </p:sp>
      <p:sp>
        <p:nvSpPr>
          <p:cNvPr id="4" name="Slide Number Placeholder 3"/>
          <p:cNvSpPr>
            <a:spLocks noGrp="1"/>
          </p:cNvSpPr>
          <p:nvPr>
            <p:ph type="sldNum" sz="quarter" idx="5"/>
          </p:nvPr>
        </p:nvSpPr>
        <p:spPr/>
        <p:txBody>
          <a:bodyPr/>
          <a:lstStyle/>
          <a:p>
            <a:fld id="{5BFAB529-4256-4C85-96D5-39DF1328CDD9}" type="slidenum">
              <a:rPr lang="en-US" smtClean="0"/>
              <a:t>25</a:t>
            </a:fld>
            <a:endParaRPr lang="en-US" dirty="0"/>
          </a:p>
        </p:txBody>
      </p:sp>
    </p:spTree>
    <p:extLst>
      <p:ext uri="{BB962C8B-B14F-4D97-AF65-F5344CB8AC3E}">
        <p14:creationId xmlns:p14="http://schemas.microsoft.com/office/powerpoint/2010/main" val="4109700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Distribute the “Implicit Bias Explained” PDF handout.</a:t>
            </a:r>
          </a:p>
          <a:p>
            <a:pPr marL="171450" indent="-171450">
              <a:buFontTx/>
              <a:buChar char="-"/>
            </a:pPr>
            <a:r>
              <a:rPr lang="en-US" dirty="0"/>
              <a:t>As a class, read and discuss implicit bias. Suggested prompts:</a:t>
            </a:r>
          </a:p>
          <a:p>
            <a:pPr marL="628650" lvl="1" indent="-171450">
              <a:buFontTx/>
              <a:buChar char="-"/>
            </a:pPr>
            <a:r>
              <a:rPr lang="en-US" dirty="0"/>
              <a:t>What impact can implicit bias have in the world? </a:t>
            </a:r>
          </a:p>
          <a:p>
            <a:pPr marL="628650" lvl="1" indent="-171450">
              <a:buFontTx/>
              <a:buChar char="-"/>
            </a:pPr>
            <a:r>
              <a:rPr lang="en-US" dirty="0"/>
              <a:t>What impact can implicit bias have in the workplace?</a:t>
            </a:r>
          </a:p>
          <a:p>
            <a:pPr marL="0" indent="0">
              <a:buFontTx/>
              <a:buNone/>
            </a:pPr>
            <a:endParaRPr lang="en-US" dirty="0"/>
          </a:p>
          <a:p>
            <a:pPr marL="0" indent="0">
              <a:buFontTx/>
              <a:buNone/>
            </a:pPr>
            <a:r>
              <a:rPr lang="en-US" dirty="0"/>
              <a:t>Source: The Perception Institute (2020). Implicit Bias Explained. Retrieved from </a:t>
            </a:r>
            <a:r>
              <a:rPr lang="en-US" dirty="0">
                <a:hlinkClick r:id="rId3"/>
              </a:rPr>
              <a:t>https://perception.org/research/implicit-bias/</a:t>
            </a:r>
            <a:r>
              <a:rPr lang="en-US" dirty="0"/>
              <a:t>. </a:t>
            </a:r>
          </a:p>
        </p:txBody>
      </p:sp>
      <p:sp>
        <p:nvSpPr>
          <p:cNvPr id="4" name="Slide Number Placeholder 3"/>
          <p:cNvSpPr>
            <a:spLocks noGrp="1"/>
          </p:cNvSpPr>
          <p:nvPr>
            <p:ph type="sldNum" sz="quarter" idx="5"/>
          </p:nvPr>
        </p:nvSpPr>
        <p:spPr/>
        <p:txBody>
          <a:bodyPr/>
          <a:lstStyle/>
          <a:p>
            <a:fld id="{5BFAB529-4256-4C85-96D5-39DF1328CDD9}" type="slidenum">
              <a:rPr lang="en-US" smtClean="0"/>
              <a:t>26</a:t>
            </a:fld>
            <a:endParaRPr lang="en-US" dirty="0"/>
          </a:p>
        </p:txBody>
      </p:sp>
    </p:spTree>
    <p:extLst>
      <p:ext uri="{BB962C8B-B14F-4D97-AF65-F5344CB8AC3E}">
        <p14:creationId xmlns:p14="http://schemas.microsoft.com/office/powerpoint/2010/main" val="2686975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https://www.youtube.com/watch?v=dVp9Z5k0dEE</a:t>
            </a:r>
            <a:endParaRPr lang="en-US" dirty="0"/>
          </a:p>
          <a:p>
            <a:endParaRPr lang="en-US" dirty="0"/>
          </a:p>
          <a:p>
            <a:r>
              <a:rPr lang="en-US" dirty="0"/>
              <a:t>Source: </a:t>
            </a:r>
            <a:r>
              <a:rPr lang="en-US" dirty="0">
                <a:hlinkClick r:id="rId4"/>
              </a:rPr>
              <a:t>https://dramatictrainingsolutions.com/unconscious-bias-3-great-exercises-to-use-in-your-training/</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FAB529-4256-4C85-96D5-39DF1328C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425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Cultural Competency. Retrieved from http://cahra.net/downloads/updated_cultural_competency_presentation_for_cahra.pptx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FAB529-4256-4C85-96D5-39DF1328C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911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Cultural Competency. Retrieved from http://cahra.net/downloads/updated_cultural_competency_presentation_for_cahra.pptx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FAB529-4256-4C85-96D5-39DF1328C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449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Using a computer or laptop, have participants go to the link provided to complete the implicit bias test. Note, there are multiple options. The facilitator should use discretion about which to use based on their group.</a:t>
            </a:r>
          </a:p>
        </p:txBody>
      </p:sp>
      <p:sp>
        <p:nvSpPr>
          <p:cNvPr id="4" name="Slide Number Placeholder 3"/>
          <p:cNvSpPr>
            <a:spLocks noGrp="1"/>
          </p:cNvSpPr>
          <p:nvPr>
            <p:ph type="sldNum" sz="quarter" idx="5"/>
          </p:nvPr>
        </p:nvSpPr>
        <p:spPr/>
        <p:txBody>
          <a:bodyPr/>
          <a:lstStyle/>
          <a:p>
            <a:fld id="{5BFAB529-4256-4C85-96D5-39DF1328CDD9}" type="slidenum">
              <a:rPr lang="en-US" smtClean="0"/>
              <a:t>30</a:t>
            </a:fld>
            <a:endParaRPr lang="en-US" dirty="0"/>
          </a:p>
        </p:txBody>
      </p:sp>
    </p:spTree>
    <p:extLst>
      <p:ext uri="{BB962C8B-B14F-4D97-AF65-F5344CB8AC3E}">
        <p14:creationId xmlns:p14="http://schemas.microsoft.com/office/powerpoint/2010/main" val="2208176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Cultural Competency. Retrieved from http://cahra.net/downloads/updated_cultural_competency_presentation_for_cahra.pptx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FAB529-4256-4C85-96D5-39DF1328C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899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https://www.youtube.com/watch?v=kKHSJHkPeLY</a:t>
            </a:r>
            <a:endParaRPr lang="en-US" dirty="0"/>
          </a:p>
        </p:txBody>
      </p:sp>
      <p:sp>
        <p:nvSpPr>
          <p:cNvPr id="4" name="Slide Number Placeholder 3"/>
          <p:cNvSpPr>
            <a:spLocks noGrp="1"/>
          </p:cNvSpPr>
          <p:nvPr>
            <p:ph type="sldNum" sz="quarter" idx="5"/>
          </p:nvPr>
        </p:nvSpPr>
        <p:spPr/>
        <p:txBody>
          <a:bodyPr/>
          <a:lstStyle/>
          <a:p>
            <a:fld id="{5BFAB529-4256-4C85-96D5-39DF1328CDD9}" type="slidenum">
              <a:rPr lang="en-US" smtClean="0"/>
              <a:t>31</a:t>
            </a:fld>
            <a:endParaRPr lang="en-US" dirty="0"/>
          </a:p>
        </p:txBody>
      </p:sp>
    </p:spTree>
    <p:extLst>
      <p:ext uri="{BB962C8B-B14F-4D97-AF65-F5344CB8AC3E}">
        <p14:creationId xmlns:p14="http://schemas.microsoft.com/office/powerpoint/2010/main" val="574165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Distribute the “Implicit Bias Recognition &amp; Challenge” PDF handout. Using the results from their Implicit Bias Test (slide 21), have the participants complete the activity.</a:t>
            </a:r>
          </a:p>
          <a:p>
            <a:pPr marL="628650" lvl="1" indent="-171450">
              <a:buFontTx/>
              <a:buChar char="-"/>
            </a:pPr>
            <a:r>
              <a:rPr lang="en-US" dirty="0"/>
              <a:t>Instruct participants that this activity will be used to assess competency for this unit.  </a:t>
            </a:r>
          </a:p>
        </p:txBody>
      </p:sp>
      <p:sp>
        <p:nvSpPr>
          <p:cNvPr id="4" name="Slide Number Placeholder 3"/>
          <p:cNvSpPr>
            <a:spLocks noGrp="1"/>
          </p:cNvSpPr>
          <p:nvPr>
            <p:ph type="sldNum" sz="quarter" idx="5"/>
          </p:nvPr>
        </p:nvSpPr>
        <p:spPr/>
        <p:txBody>
          <a:bodyPr/>
          <a:lstStyle/>
          <a:p>
            <a:fld id="{5BFAB529-4256-4C85-96D5-39DF1328CDD9}" type="slidenum">
              <a:rPr lang="en-US" smtClean="0"/>
              <a:t>32</a:t>
            </a:fld>
            <a:endParaRPr lang="en-US" dirty="0"/>
          </a:p>
        </p:txBody>
      </p:sp>
    </p:spTree>
    <p:extLst>
      <p:ext uri="{BB962C8B-B14F-4D97-AF65-F5344CB8AC3E}">
        <p14:creationId xmlns:p14="http://schemas.microsoft.com/office/powerpoint/2010/main" val="4110121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Ask participants to explain the difference between the golden vs. platinum rules and provide an example. </a:t>
            </a:r>
          </a:p>
          <a:p>
            <a:pPr marL="171450" indent="-171450">
              <a:buFontTx/>
              <a:buChar char="-"/>
            </a:pPr>
            <a:r>
              <a:rPr lang="en-US" dirty="0"/>
              <a:t>Ask participants to reflect on the 21</a:t>
            </a:r>
            <a:r>
              <a:rPr lang="en-US" baseline="30000" dirty="0"/>
              <a:t>st</a:t>
            </a:r>
            <a:r>
              <a:rPr lang="en-US" dirty="0"/>
              <a:t> century skills (i.e., critical thinking, empathy, resilience, etc.) presented in the digital badge series (slide 1). Which skill is most needed to execute the platinum rule? Answer: Empathy</a:t>
            </a:r>
          </a:p>
        </p:txBody>
      </p:sp>
      <p:sp>
        <p:nvSpPr>
          <p:cNvPr id="4" name="Slide Number Placeholder 3"/>
          <p:cNvSpPr>
            <a:spLocks noGrp="1"/>
          </p:cNvSpPr>
          <p:nvPr>
            <p:ph type="sldNum" sz="quarter" idx="5"/>
          </p:nvPr>
        </p:nvSpPr>
        <p:spPr/>
        <p:txBody>
          <a:bodyPr/>
          <a:lstStyle/>
          <a:p>
            <a:fld id="{5BFAB529-4256-4C85-96D5-39DF1328CDD9}" type="slidenum">
              <a:rPr lang="en-US" smtClean="0"/>
              <a:t>34</a:t>
            </a:fld>
            <a:endParaRPr lang="en-US" dirty="0"/>
          </a:p>
        </p:txBody>
      </p:sp>
    </p:spTree>
    <p:extLst>
      <p:ext uri="{BB962C8B-B14F-4D97-AF65-F5344CB8AC3E}">
        <p14:creationId xmlns:p14="http://schemas.microsoft.com/office/powerpoint/2010/main" val="2784285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Using the “Unleashing the Power of Employees Through Empathy” PDF, have participants reflect on the importance of empathy in leaders.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Using a flipchart, have participants make a list of qualities that make up an empathetic leader.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TruScore. Unleashing the Power of Empathy Through Employees. Retrieved from </a:t>
            </a:r>
            <a:r>
              <a:rPr lang="en-US" dirty="0">
                <a:hlinkClick r:id="rId3"/>
              </a:rPr>
              <a:t>https://www.truscore.com/resources/unleashing-power-employees-empathy/</a:t>
            </a:r>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FAB529-4256-4C85-96D5-39DF1328C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252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Using the “Empathy Map” PDF, have participants complete the empathy map activity.</a:t>
            </a:r>
          </a:p>
          <a:p>
            <a:pPr marL="628650" lvl="1" indent="-171450">
              <a:buFontTx/>
              <a:buChar char="-"/>
            </a:pPr>
            <a:r>
              <a:rPr lang="en-US" dirty="0"/>
              <a:t>If looking to add a professional scope to this activity, ask participants to repeat this activity with a former boss or supervisor in mind.</a:t>
            </a:r>
          </a:p>
          <a:p>
            <a:endParaRPr lang="en-US" dirty="0"/>
          </a:p>
          <a:p>
            <a:r>
              <a:rPr lang="en-US" dirty="0"/>
              <a:t>Source: Education Design Lab. Recognizing Others Needs &amp; Values: Empathy Map. Retrieved from </a:t>
            </a:r>
            <a:r>
              <a:rPr lang="en-US" dirty="0">
                <a:hlinkClick r:id="rId3"/>
              </a:rPr>
              <a:t>https://ntyyvuebz51lkxul3puxw5nw-wpengine.netdna-ssl.com/wp-content/uploads/2018/03/Recognize-others-Needs-Values_-Empathy-Map.pdf</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FAB529-4256-4C85-96D5-39DF1328C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011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https://www.youtube.com/watch?v=xcdiDnQ9-DQ</a:t>
            </a:r>
            <a:endParaRPr lang="en-US" dirty="0"/>
          </a:p>
        </p:txBody>
      </p:sp>
      <p:sp>
        <p:nvSpPr>
          <p:cNvPr id="4" name="Slide Number Placeholder 3"/>
          <p:cNvSpPr>
            <a:spLocks noGrp="1"/>
          </p:cNvSpPr>
          <p:nvPr>
            <p:ph type="sldNum" sz="quarter" idx="5"/>
          </p:nvPr>
        </p:nvSpPr>
        <p:spPr/>
        <p:txBody>
          <a:bodyPr/>
          <a:lstStyle/>
          <a:p>
            <a:fld id="{5BFAB529-4256-4C85-96D5-39DF1328CDD9}" type="slidenum">
              <a:rPr lang="en-US" smtClean="0"/>
              <a:t>39</a:t>
            </a:fld>
            <a:endParaRPr lang="en-US" dirty="0"/>
          </a:p>
        </p:txBody>
      </p:sp>
    </p:spTree>
    <p:extLst>
      <p:ext uri="{BB962C8B-B14F-4D97-AF65-F5344CB8AC3E}">
        <p14:creationId xmlns:p14="http://schemas.microsoft.com/office/powerpoint/2010/main" val="4274145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Distribute the “Platinum Rule Challenge” PDF handout. Instruct participants to complete the activity.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This assessment will be used to demonstrate competency for this unit. </a:t>
            </a:r>
          </a:p>
          <a:p>
            <a:pPr marL="0" indent="0">
              <a:buFontTx/>
              <a:buNone/>
            </a:pPr>
            <a:endParaRPr lang="en-US" dirty="0"/>
          </a:p>
          <a:p>
            <a:pPr marL="0" indent="0">
              <a:buFontTx/>
              <a:buNone/>
            </a:pPr>
            <a:endParaRPr lang="en-US" dirty="0"/>
          </a:p>
          <a:p>
            <a:pPr marL="0" indent="0">
              <a:buFontTx/>
              <a:buNone/>
            </a:pPr>
            <a:r>
              <a:rPr lang="en-US" dirty="0"/>
              <a:t>Source: Education Design Lab (2020). Recognize and Challenge One’s Own Cultural Bias Part II: The Platinum Rule. Retrieved from </a:t>
            </a:r>
            <a:r>
              <a:rPr lang="en-US" dirty="0">
                <a:hlinkClick r:id="rId3"/>
              </a:rPr>
              <a:t>https://ntyyvuebz51lkxul3puxw5nw-wpengine.netdna-ssl.com/wp-content/uploads/2018/03/Recognize-and-Challenge-One_s-own-Cultural-Bias-Part-II.pdf</a:t>
            </a:r>
            <a:r>
              <a:rPr lang="en-US" dirty="0"/>
              <a:t>. </a:t>
            </a:r>
          </a:p>
        </p:txBody>
      </p:sp>
      <p:sp>
        <p:nvSpPr>
          <p:cNvPr id="4" name="Slide Number Placeholder 3"/>
          <p:cNvSpPr>
            <a:spLocks noGrp="1"/>
          </p:cNvSpPr>
          <p:nvPr>
            <p:ph type="sldNum" sz="quarter" idx="5"/>
          </p:nvPr>
        </p:nvSpPr>
        <p:spPr/>
        <p:txBody>
          <a:bodyPr/>
          <a:lstStyle/>
          <a:p>
            <a:fld id="{5BFAB529-4256-4C85-96D5-39DF1328CDD9}" type="slidenum">
              <a:rPr lang="en-US" smtClean="0"/>
              <a:t>40</a:t>
            </a:fld>
            <a:endParaRPr lang="en-US" dirty="0"/>
          </a:p>
        </p:txBody>
      </p:sp>
    </p:spTree>
    <p:extLst>
      <p:ext uri="{BB962C8B-B14F-4D97-AF65-F5344CB8AC3E}">
        <p14:creationId xmlns:p14="http://schemas.microsoft.com/office/powerpoint/2010/main" val="3416729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Cultural Competency. Retrieved from http://cahra.net/downloads/updated_cultural_competency_presentation_for_cahra.pptx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FAB529-4256-4C85-96D5-39DF1328C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766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participants have completed the aforementioned steps, the facilitator should do the following:</a:t>
            </a:r>
          </a:p>
          <a:p>
            <a:pPr marL="228600" indent="-228600">
              <a:buAutoNum type="arabicPeriod"/>
            </a:pPr>
            <a:r>
              <a:rPr lang="en-US" dirty="0"/>
              <a:t>Read out some diversity dimensions (e.g., gender, nationality, native language, accent, age, race/ethnicity, professional background, religion) that participants identify with.</a:t>
            </a:r>
          </a:p>
          <a:p>
            <a:pPr marL="228600" indent="-228600">
              <a:buAutoNum type="arabicPeriod"/>
            </a:pPr>
            <a:r>
              <a:rPr lang="en-US" dirty="0"/>
              <a:t>Have participants look at their list of five to ten trusted individuals and place a check mark next to those who have the same dimensions as them (i.e., female participant will put a check mark next to each female in their trusted circle list, etc.). </a:t>
            </a:r>
          </a:p>
          <a:p>
            <a:pPr marL="228600" indent="-228600">
              <a:buAutoNum type="arabicPeriod"/>
            </a:pPr>
            <a:r>
              <a:rPr lang="en-US" dirty="0"/>
              <a:t>Ask participants if they noticed anything about the dimensions/diversity of their trusted circle.</a:t>
            </a:r>
          </a:p>
          <a:p>
            <a:pPr marL="0" indent="0">
              <a:buNone/>
            </a:pPr>
            <a:endParaRPr lang="en-US" dirty="0"/>
          </a:p>
          <a:p>
            <a:pPr marL="0" indent="0">
              <a:buNone/>
            </a:pPr>
            <a:r>
              <a:rPr lang="en-US" dirty="0"/>
              <a:t>Participants typically discover that their trusted circle often displays minimal diversity –</a:t>
            </a:r>
            <a:r>
              <a:rPr lang="en-US" sz="1200" b="0" i="0" kern="1200" dirty="0">
                <a:solidFill>
                  <a:schemeClr val="tx1"/>
                </a:solidFill>
                <a:effectLst/>
                <a:latin typeface="+mn-lt"/>
                <a:ea typeface="+mn-ea"/>
                <a:cs typeface="+mn-cs"/>
              </a:rPr>
              <a:t> for most participants, their inner circle includes people with backgrounds similar to their own. This is an example of affinity bias. </a:t>
            </a:r>
          </a:p>
          <a:p>
            <a:pPr marL="0" indent="0">
              <a:buNone/>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Include-Empower. A-Ha Activities for Unconscious Bias Training. Retrieved from </a:t>
            </a:r>
            <a:r>
              <a:rPr lang="en-US" dirty="0">
                <a:hlinkClick r:id="rId3"/>
              </a:rPr>
              <a:t>https://cultureplusconsulting.com/2018/08/16/a-ha-activities-for-unconscious-bias-training/</a:t>
            </a: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FAB529-4256-4C85-96D5-39DF1328C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46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https://www.youtube.com/watch?v=GP-cqFLS8Q4</a:t>
            </a:r>
            <a:endParaRPr lang="en-US" dirty="0"/>
          </a:p>
        </p:txBody>
      </p:sp>
      <p:sp>
        <p:nvSpPr>
          <p:cNvPr id="4" name="Slide Number Placeholder 3"/>
          <p:cNvSpPr>
            <a:spLocks noGrp="1"/>
          </p:cNvSpPr>
          <p:nvPr>
            <p:ph type="sldNum" sz="quarter" idx="5"/>
          </p:nvPr>
        </p:nvSpPr>
        <p:spPr/>
        <p:txBody>
          <a:bodyPr/>
          <a:lstStyle/>
          <a:p>
            <a:fld id="{5BFAB529-4256-4C85-96D5-39DF1328CDD9}" type="slidenum">
              <a:rPr lang="en-US" smtClean="0"/>
              <a:t>11</a:t>
            </a:fld>
            <a:endParaRPr lang="en-US" dirty="0"/>
          </a:p>
        </p:txBody>
      </p:sp>
    </p:spTree>
    <p:extLst>
      <p:ext uri="{BB962C8B-B14F-4D97-AF65-F5344CB8AC3E}">
        <p14:creationId xmlns:p14="http://schemas.microsoft.com/office/powerpoint/2010/main" val="1600174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Cultural Competency. Retrieved from http://cahra.net/downloads/updated_cultural_competency_presentation_for_cahra.pptx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FAB529-4256-4C85-96D5-39DF1328C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332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Cultural Competency. Retrieved from http://cahra.net/downloads/updated_cultural_competency_presentation_for_cahra.pptx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FAB529-4256-4C85-96D5-39DF1328C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328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FAB529-4256-4C85-96D5-39DF1328CDD9}" type="slidenum">
              <a:rPr lang="en-US" smtClean="0"/>
              <a:t>16</a:t>
            </a:fld>
            <a:endParaRPr lang="en-US" dirty="0"/>
          </a:p>
        </p:txBody>
      </p:sp>
    </p:spTree>
    <p:extLst>
      <p:ext uri="{BB962C8B-B14F-4D97-AF65-F5344CB8AC3E}">
        <p14:creationId xmlns:p14="http://schemas.microsoft.com/office/powerpoint/2010/main" val="3277973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Using a flipchart, record participant responses. </a:t>
            </a:r>
          </a:p>
        </p:txBody>
      </p:sp>
      <p:sp>
        <p:nvSpPr>
          <p:cNvPr id="4" name="Slide Number Placeholder 3"/>
          <p:cNvSpPr>
            <a:spLocks noGrp="1"/>
          </p:cNvSpPr>
          <p:nvPr>
            <p:ph type="sldNum" sz="quarter" idx="5"/>
          </p:nvPr>
        </p:nvSpPr>
        <p:spPr/>
        <p:txBody>
          <a:bodyPr/>
          <a:lstStyle/>
          <a:p>
            <a:fld id="{5BFAB529-4256-4C85-96D5-39DF1328CDD9}" type="slidenum">
              <a:rPr lang="en-US" smtClean="0"/>
              <a:t>18</a:t>
            </a:fld>
            <a:endParaRPr lang="en-US" dirty="0"/>
          </a:p>
        </p:txBody>
      </p:sp>
    </p:spTree>
    <p:extLst>
      <p:ext uri="{BB962C8B-B14F-4D97-AF65-F5344CB8AC3E}">
        <p14:creationId xmlns:p14="http://schemas.microsoft.com/office/powerpoint/2010/main" val="1327608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60A92E9E-407B-4EED-A6CE-6B4078141E9D}" type="datetimeFigureOut">
              <a:rPr lang="en-US" smtClean="0"/>
              <a:t>3/27/2020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2454FAE7-1D1B-44F2-B300-D5034114D4AA}" type="slidenum">
              <a:rPr lang="en-US" smtClean="0"/>
              <a:t>‹#›</a:t>
            </a:fld>
            <a:endParaRPr lang="en-US" dirty="0"/>
          </a:p>
        </p:txBody>
      </p:sp>
    </p:spTree>
    <p:extLst>
      <p:ext uri="{BB962C8B-B14F-4D97-AF65-F5344CB8AC3E}">
        <p14:creationId xmlns:p14="http://schemas.microsoft.com/office/powerpoint/2010/main" val="1734572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A92E9E-407B-4EED-A6CE-6B4078141E9D}" type="datetimeFigureOut">
              <a:rPr lang="en-US" smtClean="0"/>
              <a:t>3/27/2020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54FAE7-1D1B-44F2-B300-D5034114D4AA}" type="slidenum">
              <a:rPr lang="en-US" smtClean="0"/>
              <a:t>‹#›</a:t>
            </a:fld>
            <a:endParaRPr lang="en-US" dirty="0"/>
          </a:p>
        </p:txBody>
      </p:sp>
    </p:spTree>
    <p:extLst>
      <p:ext uri="{BB962C8B-B14F-4D97-AF65-F5344CB8AC3E}">
        <p14:creationId xmlns:p14="http://schemas.microsoft.com/office/powerpoint/2010/main" val="3670253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60A92E9E-407B-4EED-A6CE-6B4078141E9D}" type="datetimeFigureOut">
              <a:rPr lang="en-US" smtClean="0"/>
              <a:t>3/27/2020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2454FAE7-1D1B-44F2-B300-D5034114D4AA}" type="slidenum">
              <a:rPr lang="en-US" smtClean="0"/>
              <a:t>‹#›</a:t>
            </a:fld>
            <a:endParaRPr lang="en-US" dirty="0"/>
          </a:p>
        </p:txBody>
      </p:sp>
    </p:spTree>
    <p:extLst>
      <p:ext uri="{BB962C8B-B14F-4D97-AF65-F5344CB8AC3E}">
        <p14:creationId xmlns:p14="http://schemas.microsoft.com/office/powerpoint/2010/main" val="1509967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3/27/2020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58195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40372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3/27/2020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03268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97689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5568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3/27/2020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2633633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95774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3/27/2020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612289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A92E9E-407B-4EED-A6CE-6B4078141E9D}" type="datetimeFigureOut">
              <a:rPr lang="en-US" smtClean="0"/>
              <a:t>3/27/2020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2454FAE7-1D1B-44F2-B300-D5034114D4AA}" type="slidenum">
              <a:rPr lang="en-US" smtClean="0"/>
              <a:t>‹#›</a:t>
            </a:fld>
            <a:endParaRPr lang="en-US" dirty="0"/>
          </a:p>
        </p:txBody>
      </p:sp>
    </p:spTree>
    <p:extLst>
      <p:ext uri="{BB962C8B-B14F-4D97-AF65-F5344CB8AC3E}">
        <p14:creationId xmlns:p14="http://schemas.microsoft.com/office/powerpoint/2010/main" val="3142830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8997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88485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3/27/2020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0540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0A92E9E-407B-4EED-A6CE-6B4078141E9D}" type="datetimeFigureOut">
              <a:rPr lang="en-US" smtClean="0"/>
              <a:t>3/27/2020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454FAE7-1D1B-44F2-B300-D5034114D4AA}" type="slidenum">
              <a:rPr lang="en-US" smtClean="0"/>
              <a:t>‹#›</a:t>
            </a:fld>
            <a:endParaRPr lang="en-US" dirty="0"/>
          </a:p>
        </p:txBody>
      </p:sp>
    </p:spTree>
    <p:extLst>
      <p:ext uri="{BB962C8B-B14F-4D97-AF65-F5344CB8AC3E}">
        <p14:creationId xmlns:p14="http://schemas.microsoft.com/office/powerpoint/2010/main" val="534518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A92E9E-407B-4EED-A6CE-6B4078141E9D}" type="datetimeFigureOut">
              <a:rPr lang="en-US" smtClean="0"/>
              <a:t>3/27/2020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54FAE7-1D1B-44F2-B300-D5034114D4AA}" type="slidenum">
              <a:rPr lang="en-US" smtClean="0"/>
              <a:t>‹#›</a:t>
            </a:fld>
            <a:endParaRPr lang="en-US" dirty="0"/>
          </a:p>
        </p:txBody>
      </p:sp>
    </p:spTree>
    <p:extLst>
      <p:ext uri="{BB962C8B-B14F-4D97-AF65-F5344CB8AC3E}">
        <p14:creationId xmlns:p14="http://schemas.microsoft.com/office/powerpoint/2010/main" val="2322457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A92E9E-407B-4EED-A6CE-6B4078141E9D}" type="datetimeFigureOut">
              <a:rPr lang="en-US" smtClean="0"/>
              <a:t>3/27/2020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54FAE7-1D1B-44F2-B300-D5034114D4AA}" type="slidenum">
              <a:rPr lang="en-US" smtClean="0"/>
              <a:t>‹#›</a:t>
            </a:fld>
            <a:endParaRPr lang="en-US" dirty="0"/>
          </a:p>
        </p:txBody>
      </p:sp>
    </p:spTree>
    <p:extLst>
      <p:ext uri="{BB962C8B-B14F-4D97-AF65-F5344CB8AC3E}">
        <p14:creationId xmlns:p14="http://schemas.microsoft.com/office/powerpoint/2010/main" val="3206124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A92E9E-407B-4EED-A6CE-6B4078141E9D}" type="datetimeFigureOut">
              <a:rPr lang="en-US" smtClean="0"/>
              <a:t>3/27/2020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54FAE7-1D1B-44F2-B300-D5034114D4AA}" type="slidenum">
              <a:rPr lang="en-US" smtClean="0"/>
              <a:t>‹#›</a:t>
            </a:fld>
            <a:endParaRPr lang="en-US" dirty="0"/>
          </a:p>
        </p:txBody>
      </p:sp>
    </p:spTree>
    <p:extLst>
      <p:ext uri="{BB962C8B-B14F-4D97-AF65-F5344CB8AC3E}">
        <p14:creationId xmlns:p14="http://schemas.microsoft.com/office/powerpoint/2010/main" val="3306958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92E9E-407B-4EED-A6CE-6B4078141E9D}" type="datetimeFigureOut">
              <a:rPr lang="en-US" smtClean="0"/>
              <a:t>3/27/2020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54FAE7-1D1B-44F2-B300-D5034114D4AA}" type="slidenum">
              <a:rPr lang="en-US" smtClean="0"/>
              <a:t>‹#›</a:t>
            </a:fld>
            <a:endParaRPr lang="en-US" dirty="0"/>
          </a:p>
        </p:txBody>
      </p:sp>
    </p:spTree>
    <p:extLst>
      <p:ext uri="{BB962C8B-B14F-4D97-AF65-F5344CB8AC3E}">
        <p14:creationId xmlns:p14="http://schemas.microsoft.com/office/powerpoint/2010/main" val="398992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60A92E9E-407B-4EED-A6CE-6B4078141E9D}" type="datetimeFigureOut">
              <a:rPr lang="en-US" smtClean="0"/>
              <a:t>3/27/2020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2454FAE7-1D1B-44F2-B300-D5034114D4AA}" type="slidenum">
              <a:rPr lang="en-US" smtClean="0"/>
              <a:t>‹#›</a:t>
            </a:fld>
            <a:endParaRPr lang="en-US" dirty="0"/>
          </a:p>
        </p:txBody>
      </p:sp>
    </p:spTree>
    <p:extLst>
      <p:ext uri="{BB962C8B-B14F-4D97-AF65-F5344CB8AC3E}">
        <p14:creationId xmlns:p14="http://schemas.microsoft.com/office/powerpoint/2010/main" val="520158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A92E9E-407B-4EED-A6CE-6B4078141E9D}" type="datetimeFigureOut">
              <a:rPr lang="en-US" smtClean="0"/>
              <a:t>3/27/2020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54FAE7-1D1B-44F2-B300-D5034114D4AA}" type="slidenum">
              <a:rPr lang="en-US" smtClean="0"/>
              <a:t>‹#›</a:t>
            </a:fld>
            <a:endParaRPr lang="en-US" dirty="0"/>
          </a:p>
        </p:txBody>
      </p:sp>
    </p:spTree>
    <p:extLst>
      <p:ext uri="{BB962C8B-B14F-4D97-AF65-F5344CB8AC3E}">
        <p14:creationId xmlns:p14="http://schemas.microsoft.com/office/powerpoint/2010/main" val="2858179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60A92E9E-407B-4EED-A6CE-6B4078141E9D}" type="datetimeFigureOut">
              <a:rPr lang="en-US" smtClean="0"/>
              <a:t>3/27/2020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2454FAE7-1D1B-44F2-B300-D5034114D4AA}" type="slidenum">
              <a:rPr lang="en-US" smtClean="0"/>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27609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3/27/2020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13611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GP-cqFLS8Q4?feature=oembed" TargetMode="Externa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uYyvbgINZkQ?feature=oembed" TargetMode="Externa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dVp9Z5k0dEE" TargetMode="Externa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implicit.harvard.edu/implicit/"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kKHSJHkPeLY?feature=oembed" TargetMode="Externa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1.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3.xml"/><Relationship Id="rId1" Type="http://schemas.openxmlformats.org/officeDocument/2006/relationships/video" Target="https://www.youtube.com/embed/1Evwgu369Jw"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xcdiDnQ9-DQ?feature=oembed" TargetMode="Externa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968F34-D1A0-4FE0-934E-1D1E621D7B8A}"/>
              </a:ext>
            </a:extLst>
          </p:cNvPr>
          <p:cNvPicPr>
            <a:picLocks noChangeAspect="1"/>
          </p:cNvPicPr>
          <p:nvPr/>
        </p:nvPicPr>
        <p:blipFill>
          <a:blip r:embed="rId2"/>
          <a:stretch>
            <a:fillRect/>
          </a:stretch>
        </p:blipFill>
        <p:spPr>
          <a:xfrm>
            <a:off x="1726820" y="1969572"/>
            <a:ext cx="8738359" cy="4764023"/>
          </a:xfrm>
          <a:prstGeom prst="rect">
            <a:avLst/>
          </a:prstGeom>
        </p:spPr>
      </p:pic>
      <p:sp>
        <p:nvSpPr>
          <p:cNvPr id="2" name="Title 1">
            <a:extLst>
              <a:ext uri="{FF2B5EF4-FFF2-40B4-BE49-F238E27FC236}">
                <a16:creationId xmlns:a16="http://schemas.microsoft.com/office/drawing/2014/main" id="{5CD79C6C-1396-474C-82A1-297B2092EC8F}"/>
              </a:ext>
            </a:extLst>
          </p:cNvPr>
          <p:cNvSpPr>
            <a:spLocks noGrp="1"/>
          </p:cNvSpPr>
          <p:nvPr>
            <p:ph type="title"/>
          </p:nvPr>
        </p:nvSpPr>
        <p:spPr>
          <a:xfrm>
            <a:off x="583597" y="763810"/>
            <a:ext cx="9720072" cy="880727"/>
          </a:xfrm>
        </p:spPr>
        <p:txBody>
          <a:bodyPr/>
          <a:lstStyle/>
          <a:p>
            <a:r>
              <a:rPr lang="en-US" dirty="0"/>
              <a:t>21</a:t>
            </a:r>
            <a:r>
              <a:rPr lang="en-US" baseline="30000" dirty="0"/>
              <a:t>st</a:t>
            </a:r>
            <a:r>
              <a:rPr lang="en-US" dirty="0"/>
              <a:t> Century Skills</a:t>
            </a:r>
          </a:p>
        </p:txBody>
      </p:sp>
      <p:sp>
        <p:nvSpPr>
          <p:cNvPr id="5" name="Rectangle 4">
            <a:extLst>
              <a:ext uri="{FF2B5EF4-FFF2-40B4-BE49-F238E27FC236}">
                <a16:creationId xmlns:a16="http://schemas.microsoft.com/office/drawing/2014/main" id="{587EFEBB-934E-4DF6-9740-2CA46B68A1F2}"/>
              </a:ext>
            </a:extLst>
          </p:cNvPr>
          <p:cNvSpPr/>
          <p:nvPr/>
        </p:nvSpPr>
        <p:spPr>
          <a:xfrm>
            <a:off x="6095999" y="4561473"/>
            <a:ext cx="2207005" cy="2160104"/>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3" name="Rectangle 2">
            <a:extLst>
              <a:ext uri="{FF2B5EF4-FFF2-40B4-BE49-F238E27FC236}">
                <a16:creationId xmlns:a16="http://schemas.microsoft.com/office/drawing/2014/main" id="{CF6B3A09-CD5D-4AC9-9C18-3663E52AF7AC}"/>
              </a:ext>
            </a:extLst>
          </p:cNvPr>
          <p:cNvSpPr/>
          <p:nvPr/>
        </p:nvSpPr>
        <p:spPr>
          <a:xfrm>
            <a:off x="10593021" y="6456596"/>
            <a:ext cx="692818" cy="276999"/>
          </a:xfrm>
          <a:prstGeom prst="rect">
            <a:avLst/>
          </a:prstGeom>
        </p:spPr>
        <p:txBody>
          <a:bodyPr wrap="none">
            <a:spAutoFit/>
          </a:bodyPr>
          <a:lstStyle/>
          <a:p>
            <a:pPr lvl="0" defTabSz="914400"/>
            <a:r>
              <a:rPr lang="en-US" sz="1200" dirty="0">
                <a:solidFill>
                  <a:srgbClr val="000000"/>
                </a:solidFill>
              </a:rPr>
              <a:t>© 2020 </a:t>
            </a:r>
          </a:p>
        </p:txBody>
      </p:sp>
      <p:pic>
        <p:nvPicPr>
          <p:cNvPr id="7" name="Picture 6" descr="A picture containing drawing&#10;&#10;Description automatically generated">
            <a:extLst>
              <a:ext uri="{FF2B5EF4-FFF2-40B4-BE49-F238E27FC236}">
                <a16:creationId xmlns:a16="http://schemas.microsoft.com/office/drawing/2014/main" id="{32D83399-72AE-40C2-B3FC-0A33DE47F7CF}"/>
              </a:ext>
            </a:extLst>
          </p:cNvPr>
          <p:cNvPicPr>
            <a:picLocks noChangeAspect="1"/>
          </p:cNvPicPr>
          <p:nvPr/>
        </p:nvPicPr>
        <p:blipFill>
          <a:blip r:embed="rId3"/>
          <a:stretch>
            <a:fillRect/>
          </a:stretch>
        </p:blipFill>
        <p:spPr>
          <a:xfrm>
            <a:off x="11163952" y="6515691"/>
            <a:ext cx="382314" cy="158807"/>
          </a:xfrm>
          <a:prstGeom prst="rect">
            <a:avLst/>
          </a:prstGeom>
        </p:spPr>
      </p:pic>
    </p:spTree>
    <p:extLst>
      <p:ext uri="{BB962C8B-B14F-4D97-AF65-F5344CB8AC3E}">
        <p14:creationId xmlns:p14="http://schemas.microsoft.com/office/powerpoint/2010/main" val="1181735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 and Our Actions</a:t>
            </a:r>
          </a:p>
        </p:txBody>
      </p:sp>
      <p:sp>
        <p:nvSpPr>
          <p:cNvPr id="3" name="Content Placeholder 2"/>
          <p:cNvSpPr>
            <a:spLocks noGrp="1"/>
          </p:cNvSpPr>
          <p:nvPr>
            <p:ph idx="1"/>
          </p:nvPr>
        </p:nvSpPr>
        <p:spPr/>
        <p:txBody>
          <a:bodyPr>
            <a:normAutofit/>
          </a:bodyPr>
          <a:lstStyle/>
          <a:p>
            <a:pPr marL="0" indent="0">
              <a:buNone/>
            </a:pPr>
            <a:r>
              <a:rPr lang="en-US" sz="2600" b="1" dirty="0"/>
              <a:t>Perception</a:t>
            </a:r>
            <a:r>
              <a:rPr lang="en-US" sz="2600" dirty="0"/>
              <a:t> – how we </a:t>
            </a:r>
            <a:r>
              <a:rPr lang="en-US" sz="2600" b="1" dirty="0"/>
              <a:t>see</a:t>
            </a:r>
            <a:r>
              <a:rPr lang="en-US" sz="2600" dirty="0"/>
              <a:t> people and perceive reality</a:t>
            </a:r>
          </a:p>
          <a:p>
            <a:pPr marL="0" indent="0">
              <a:buNone/>
            </a:pPr>
            <a:r>
              <a:rPr lang="en-US" sz="2600" b="1" dirty="0"/>
              <a:t>Attitude</a:t>
            </a:r>
            <a:r>
              <a:rPr lang="en-US" sz="2600" dirty="0"/>
              <a:t> – how we </a:t>
            </a:r>
            <a:r>
              <a:rPr lang="en-US" sz="2600" b="1" dirty="0"/>
              <a:t>react</a:t>
            </a:r>
            <a:r>
              <a:rPr lang="en-US" sz="2600" dirty="0"/>
              <a:t> toward certain people</a:t>
            </a:r>
          </a:p>
          <a:p>
            <a:pPr marL="0" indent="0">
              <a:buNone/>
            </a:pPr>
            <a:r>
              <a:rPr lang="en-US" sz="2600" b="1" dirty="0"/>
              <a:t>Behaviors</a:t>
            </a:r>
            <a:r>
              <a:rPr lang="en-US" sz="2600" dirty="0"/>
              <a:t> – how receptive or friendly we are </a:t>
            </a:r>
            <a:r>
              <a:rPr lang="en-US" sz="2600" b="1" dirty="0"/>
              <a:t>toward</a:t>
            </a:r>
            <a:r>
              <a:rPr lang="en-US" sz="2600" dirty="0"/>
              <a:t> certain people</a:t>
            </a:r>
          </a:p>
          <a:p>
            <a:pPr marL="0" indent="0">
              <a:buNone/>
            </a:pPr>
            <a:r>
              <a:rPr lang="en-US" sz="2600" b="1" dirty="0"/>
              <a:t>Attention</a:t>
            </a:r>
            <a:r>
              <a:rPr lang="en-US" sz="2600" dirty="0"/>
              <a:t> – which </a:t>
            </a:r>
            <a:r>
              <a:rPr lang="en-US" sz="2600" b="1" dirty="0"/>
              <a:t>aspects</a:t>
            </a:r>
            <a:r>
              <a:rPr lang="en-US" sz="2600" dirty="0"/>
              <a:t> of a person we pay most attention to</a:t>
            </a:r>
          </a:p>
          <a:p>
            <a:pPr marL="0" indent="0">
              <a:buNone/>
            </a:pPr>
            <a:r>
              <a:rPr lang="en-US" sz="2600" b="1" dirty="0"/>
              <a:t>Listening skills </a:t>
            </a:r>
            <a:r>
              <a:rPr lang="en-US" sz="2600" dirty="0"/>
              <a:t>– how much we </a:t>
            </a:r>
            <a:r>
              <a:rPr lang="en-US" sz="2600" b="1" dirty="0"/>
              <a:t>actively</a:t>
            </a:r>
            <a:r>
              <a:rPr lang="en-US" sz="2600" dirty="0"/>
              <a:t> listen to what certain people say</a:t>
            </a:r>
          </a:p>
          <a:p>
            <a:endParaRPr lang="en-US" dirty="0"/>
          </a:p>
        </p:txBody>
      </p:sp>
    </p:spTree>
    <p:extLst>
      <p:ext uri="{BB962C8B-B14F-4D97-AF65-F5344CB8AC3E}">
        <p14:creationId xmlns:p14="http://schemas.microsoft.com/office/powerpoint/2010/main" val="2191943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48A79-B434-4CD4-BDB2-06502D95C615}"/>
              </a:ext>
            </a:extLst>
          </p:cNvPr>
          <p:cNvSpPr>
            <a:spLocks noGrp="1"/>
          </p:cNvSpPr>
          <p:nvPr>
            <p:ph type="title"/>
          </p:nvPr>
        </p:nvSpPr>
        <p:spPr/>
        <p:txBody>
          <a:bodyPr/>
          <a:lstStyle/>
          <a:p>
            <a:r>
              <a:rPr lang="en-US" dirty="0"/>
              <a:t>How to outsmart your own unconscious bias</a:t>
            </a:r>
          </a:p>
        </p:txBody>
      </p:sp>
      <p:pic>
        <p:nvPicPr>
          <p:cNvPr id="4" name="Online Media 3" title="How to Outsmart Your Own Unconscious Bias | Valerie Alexander | TEDxPasadena">
            <a:hlinkClick r:id="" action="ppaction://media"/>
            <a:extLst>
              <a:ext uri="{FF2B5EF4-FFF2-40B4-BE49-F238E27FC236}">
                <a16:creationId xmlns:a16="http://schemas.microsoft.com/office/drawing/2014/main" id="{567CB89C-4F3D-4EE2-B8A7-06477979284A}"/>
              </a:ext>
            </a:extLst>
          </p:cNvPr>
          <p:cNvPicPr>
            <a:picLocks noGrp="1" noRot="1" noChangeAspect="1"/>
          </p:cNvPicPr>
          <p:nvPr>
            <p:ph idx="1"/>
            <a:videoFile r:link="rId1"/>
          </p:nvPr>
        </p:nvPicPr>
        <p:blipFill>
          <a:blip r:embed="rId4"/>
          <a:stretch>
            <a:fillRect/>
          </a:stretch>
        </p:blipFill>
        <p:spPr>
          <a:xfrm>
            <a:off x="2827338" y="2181225"/>
            <a:ext cx="6538912" cy="3678238"/>
          </a:xfrm>
          <a:prstGeom prst="rect">
            <a:avLst/>
          </a:prstGeom>
        </p:spPr>
      </p:pic>
    </p:spTree>
    <p:extLst>
      <p:ext uri="{BB962C8B-B14F-4D97-AF65-F5344CB8AC3E}">
        <p14:creationId xmlns:p14="http://schemas.microsoft.com/office/powerpoint/2010/main" val="380215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492301"/>
            <a:ext cx="11029616" cy="1013800"/>
          </a:xfrm>
        </p:spPr>
        <p:txBody>
          <a:bodyPr>
            <a:normAutofit/>
          </a:bodyPr>
          <a:lstStyle/>
          <a:p>
            <a:r>
              <a:rPr lang="en-US" sz="2700" dirty="0"/>
              <a:t>What is Cultural Competence?</a:t>
            </a:r>
          </a:p>
        </p:txBody>
      </p:sp>
      <p:sp>
        <p:nvSpPr>
          <p:cNvPr id="3" name="Content Placeholder 2"/>
          <p:cNvSpPr>
            <a:spLocks noGrp="1"/>
          </p:cNvSpPr>
          <p:nvPr>
            <p:ph idx="1"/>
          </p:nvPr>
        </p:nvSpPr>
        <p:spPr/>
        <p:txBody>
          <a:bodyPr>
            <a:normAutofit fontScale="92500" lnSpcReduction="10000"/>
          </a:bodyPr>
          <a:lstStyle/>
          <a:p>
            <a:pPr marL="0" indent="0">
              <a:buNone/>
            </a:pPr>
            <a:r>
              <a:rPr lang="en-US" sz="3200" dirty="0"/>
              <a:t>The integration and transformation of </a:t>
            </a:r>
            <a:r>
              <a:rPr lang="en-US" sz="3200" b="1" dirty="0"/>
              <a:t>knowledge</a:t>
            </a:r>
            <a:r>
              <a:rPr lang="en-US" sz="3200" dirty="0"/>
              <a:t> about individuals and groups of people </a:t>
            </a:r>
            <a:r>
              <a:rPr lang="en-US" sz="3200" b="1" dirty="0"/>
              <a:t>into</a:t>
            </a:r>
            <a:r>
              <a:rPr lang="en-US" sz="3200" dirty="0"/>
              <a:t> specific </a:t>
            </a:r>
            <a:r>
              <a:rPr lang="en-US" sz="3200" b="1" dirty="0"/>
              <a:t>standards,</a:t>
            </a:r>
            <a:r>
              <a:rPr lang="en-US" sz="3200" dirty="0"/>
              <a:t> </a:t>
            </a:r>
            <a:r>
              <a:rPr lang="en-US" sz="3200" b="1" dirty="0"/>
              <a:t>policies, practices, and attitudes </a:t>
            </a:r>
            <a:r>
              <a:rPr lang="en-US" sz="3200" dirty="0"/>
              <a:t>used in appropriate cultural settings to increase the quality of services, thereby </a:t>
            </a:r>
            <a:r>
              <a:rPr lang="en-US" sz="3200" b="1" dirty="0"/>
              <a:t>producing better outcomes.</a:t>
            </a:r>
            <a:endParaRPr lang="en-US" sz="3200" dirty="0"/>
          </a:p>
          <a:p>
            <a:endParaRPr lang="en-US" sz="3200" dirty="0"/>
          </a:p>
          <a:p>
            <a:pPr marL="0" indent="0">
              <a:buNone/>
            </a:pPr>
            <a:r>
              <a:rPr lang="en-US" sz="3200" dirty="0"/>
              <a:t>The </a:t>
            </a:r>
            <a:r>
              <a:rPr lang="en-US" sz="3200" b="1" dirty="0"/>
              <a:t>ability</a:t>
            </a:r>
            <a:r>
              <a:rPr lang="en-US" sz="3200" dirty="0"/>
              <a:t> to think, feel, and act in ways that acknowledge, </a:t>
            </a:r>
            <a:r>
              <a:rPr lang="en-US" sz="3200" b="1" dirty="0"/>
              <a:t>respect</a:t>
            </a:r>
            <a:r>
              <a:rPr lang="en-US" sz="3200" dirty="0"/>
              <a:t>, and build upon ethnic, socio-cultural, and linguistic </a:t>
            </a:r>
            <a:r>
              <a:rPr lang="en-US" sz="3200" b="1" dirty="0"/>
              <a:t>diversity</a:t>
            </a:r>
            <a:r>
              <a:rPr lang="en-US" sz="3200" dirty="0"/>
              <a:t>.</a:t>
            </a:r>
          </a:p>
          <a:p>
            <a:endParaRPr lang="en-US" dirty="0"/>
          </a:p>
        </p:txBody>
      </p:sp>
    </p:spTree>
    <p:extLst>
      <p:ext uri="{BB962C8B-B14F-4D97-AF65-F5344CB8AC3E}">
        <p14:creationId xmlns:p14="http://schemas.microsoft.com/office/powerpoint/2010/main" val="1874008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8" name="Rectangle 10">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4110" y="826346"/>
            <a:ext cx="3171905" cy="1013800"/>
          </a:xfrm>
        </p:spPr>
        <p:txBody>
          <a:bodyPr>
            <a:normAutofit/>
          </a:bodyPr>
          <a:lstStyle/>
          <a:p>
            <a:pPr>
              <a:lnSpc>
                <a:spcPct val="90000"/>
              </a:lnSpc>
            </a:pPr>
            <a:r>
              <a:rPr lang="en-US" sz="2200" dirty="0">
                <a:solidFill>
                  <a:schemeClr val="tx2"/>
                </a:solidFill>
              </a:rPr>
              <a:t>Culture helps Gives Context and Meaning</a:t>
            </a:r>
          </a:p>
        </p:txBody>
      </p:sp>
      <p:grpSp>
        <p:nvGrpSpPr>
          <p:cNvPr id="13" name="Group 12">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4" name="Rectangle 13">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p:cNvSpPr>
            <a:spLocks noGrp="1"/>
          </p:cNvSpPr>
          <p:nvPr>
            <p:ph idx="1"/>
          </p:nvPr>
        </p:nvSpPr>
        <p:spPr>
          <a:xfrm>
            <a:off x="764110" y="2052084"/>
            <a:ext cx="3033249" cy="3856229"/>
          </a:xfrm>
        </p:spPr>
        <p:txBody>
          <a:bodyPr anchor="t">
            <a:normAutofit/>
          </a:bodyPr>
          <a:lstStyle/>
          <a:p>
            <a:pPr>
              <a:buClr>
                <a:schemeClr val="tx2"/>
              </a:buClr>
              <a:buFont typeface="Wingdings" panose="05000000000000000000" pitchFamily="2" charset="2"/>
              <a:buChar char="§"/>
            </a:pPr>
            <a:r>
              <a:rPr lang="en-US" sz="1600" dirty="0"/>
              <a:t>It is a filter through which people process their experiences and events of their lives.</a:t>
            </a:r>
          </a:p>
          <a:p>
            <a:pPr>
              <a:buClr>
                <a:schemeClr val="tx2"/>
              </a:buClr>
              <a:buFont typeface="Wingdings" panose="05000000000000000000" pitchFamily="2" charset="2"/>
              <a:buChar char="§"/>
            </a:pPr>
            <a:endParaRPr lang="en-US" sz="1600" dirty="0"/>
          </a:p>
          <a:p>
            <a:pPr>
              <a:buClr>
                <a:schemeClr val="tx2"/>
              </a:buClr>
              <a:buFont typeface="Wingdings" panose="05000000000000000000" pitchFamily="2" charset="2"/>
              <a:buChar char="§"/>
            </a:pPr>
            <a:r>
              <a:rPr lang="en-US" sz="1600" dirty="0"/>
              <a:t>It influences people’s values, actions, and expectations of themselves.</a:t>
            </a:r>
          </a:p>
          <a:p>
            <a:pPr>
              <a:buClr>
                <a:schemeClr val="tx2"/>
              </a:buClr>
              <a:buFont typeface="Wingdings" panose="05000000000000000000" pitchFamily="2" charset="2"/>
              <a:buChar char="§"/>
            </a:pPr>
            <a:endParaRPr lang="en-US" sz="1600" dirty="0"/>
          </a:p>
          <a:p>
            <a:pPr>
              <a:buClr>
                <a:schemeClr val="tx2"/>
              </a:buClr>
              <a:buFont typeface="Wingdings" panose="05000000000000000000" pitchFamily="2" charset="2"/>
              <a:buChar char="§"/>
            </a:pPr>
            <a:r>
              <a:rPr lang="en-US" sz="1600" dirty="0"/>
              <a:t>It impacts people’s perceptions and expectations of others.</a:t>
            </a:r>
          </a:p>
          <a:p>
            <a:endParaRPr lang="en-US" sz="1600" dirty="0"/>
          </a:p>
        </p:txBody>
      </p:sp>
      <p:pic>
        <p:nvPicPr>
          <p:cNvPr id="4" name="Picture 3">
            <a:extLst>
              <a:ext uri="{FF2B5EF4-FFF2-40B4-BE49-F238E27FC236}">
                <a16:creationId xmlns:a16="http://schemas.microsoft.com/office/drawing/2014/main" id="{7629BA6C-B32B-40F0-9ACD-99F19D322753}"/>
              </a:ext>
            </a:extLst>
          </p:cNvPr>
          <p:cNvPicPr>
            <a:picLocks noChangeAspect="1"/>
          </p:cNvPicPr>
          <p:nvPr/>
        </p:nvPicPr>
        <p:blipFill>
          <a:blip r:embed="rId3"/>
          <a:stretch>
            <a:fillRect/>
          </a:stretch>
        </p:blipFill>
        <p:spPr>
          <a:xfrm>
            <a:off x="4568800" y="982170"/>
            <a:ext cx="6866506" cy="4892385"/>
          </a:xfrm>
          <a:prstGeom prst="rect">
            <a:avLst/>
          </a:prstGeom>
        </p:spPr>
      </p:pic>
      <p:sp>
        <p:nvSpPr>
          <p:cNvPr id="11" name="Rectangle 10">
            <a:extLst>
              <a:ext uri="{FF2B5EF4-FFF2-40B4-BE49-F238E27FC236}">
                <a16:creationId xmlns:a16="http://schemas.microsoft.com/office/drawing/2014/main" id="{9D07207B-A3D4-41ED-82E5-10BCFD80B3EE}"/>
              </a:ext>
            </a:extLst>
          </p:cNvPr>
          <p:cNvSpPr/>
          <p:nvPr/>
        </p:nvSpPr>
        <p:spPr>
          <a:xfrm>
            <a:off x="4471587" y="5876941"/>
            <a:ext cx="1890261" cy="261610"/>
          </a:xfrm>
          <a:prstGeom prst="rect">
            <a:avLst/>
          </a:prstGeom>
        </p:spPr>
        <p:txBody>
          <a:bodyPr wrap="none">
            <a:spAutoFit/>
          </a:bodyPr>
          <a:lstStyle/>
          <a:p>
            <a:r>
              <a:rPr lang="en-US" sz="1100" dirty="0">
                <a:solidFill>
                  <a:schemeClr val="bg1"/>
                </a:solidFill>
              </a:rPr>
              <a:t>Source: Cultural Competency</a:t>
            </a:r>
          </a:p>
        </p:txBody>
      </p:sp>
    </p:spTree>
    <p:extLst>
      <p:ext uri="{BB962C8B-B14F-4D97-AF65-F5344CB8AC3E}">
        <p14:creationId xmlns:p14="http://schemas.microsoft.com/office/powerpoint/2010/main" val="35213900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0401440-1DC9-4C9E-A3BA-4DECEEB4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bedroom, room, sign&#10;&#10;Description automatically generated">
            <a:extLst>
              <a:ext uri="{FF2B5EF4-FFF2-40B4-BE49-F238E27FC236}">
                <a16:creationId xmlns:a16="http://schemas.microsoft.com/office/drawing/2014/main" id="{3A2814EF-44D4-48B6-8E40-0F86886785AB}"/>
              </a:ext>
            </a:extLst>
          </p:cNvPr>
          <p:cNvPicPr>
            <a:picLocks noChangeAspect="1"/>
          </p:cNvPicPr>
          <p:nvPr/>
        </p:nvPicPr>
        <p:blipFill>
          <a:blip r:embed="rId2"/>
          <a:stretch>
            <a:fillRect/>
          </a:stretch>
        </p:blipFill>
        <p:spPr>
          <a:xfrm>
            <a:off x="2647953" y="447234"/>
            <a:ext cx="6900546" cy="3450273"/>
          </a:xfrm>
          <a:prstGeom prst="rect">
            <a:avLst/>
          </a:prstGeom>
        </p:spPr>
      </p:pic>
      <p:sp>
        <p:nvSpPr>
          <p:cNvPr id="7" name="Rectangle 10">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12">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59623"/>
            <a:ext cx="11303626" cy="2051143"/>
          </a:xfrm>
          <a:prstGeom prst="rect">
            <a:avLst/>
          </a:prstGeom>
          <a:solidFill>
            <a:schemeClr val="tx2"/>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FCD63FE-B583-482A-B517-FFA36D875304}"/>
              </a:ext>
            </a:extLst>
          </p:cNvPr>
          <p:cNvSpPr>
            <a:spLocks noGrp="1"/>
          </p:cNvSpPr>
          <p:nvPr>
            <p:ph type="title"/>
          </p:nvPr>
        </p:nvSpPr>
        <p:spPr>
          <a:xfrm>
            <a:off x="679600" y="4596992"/>
            <a:ext cx="3353432" cy="1607013"/>
          </a:xfrm>
        </p:spPr>
        <p:txBody>
          <a:bodyPr anchor="ctr">
            <a:normAutofit/>
          </a:bodyPr>
          <a:lstStyle/>
          <a:p>
            <a:r>
              <a:rPr lang="en-US" dirty="0"/>
              <a:t>Bias example</a:t>
            </a:r>
          </a:p>
        </p:txBody>
      </p:sp>
      <p:sp>
        <p:nvSpPr>
          <p:cNvPr id="3" name="Content Placeholder 2">
            <a:extLst>
              <a:ext uri="{FF2B5EF4-FFF2-40B4-BE49-F238E27FC236}">
                <a16:creationId xmlns:a16="http://schemas.microsoft.com/office/drawing/2014/main" id="{80D70CC2-93E2-4552-ABE7-77AC23035537}"/>
              </a:ext>
            </a:extLst>
          </p:cNvPr>
          <p:cNvSpPr>
            <a:spLocks noGrp="1"/>
          </p:cNvSpPr>
          <p:nvPr>
            <p:ph idx="1"/>
          </p:nvPr>
        </p:nvSpPr>
        <p:spPr>
          <a:xfrm>
            <a:off x="4271491" y="4596992"/>
            <a:ext cx="7240909" cy="1607012"/>
          </a:xfrm>
        </p:spPr>
        <p:txBody>
          <a:bodyPr>
            <a:normAutofit/>
          </a:bodyPr>
          <a:lstStyle/>
          <a:p>
            <a:r>
              <a:rPr lang="en-US" dirty="0">
                <a:solidFill>
                  <a:schemeClr val="bg1"/>
                </a:solidFill>
              </a:rPr>
              <a:t>Imagine you plan to go to college. </a:t>
            </a:r>
          </a:p>
          <a:p>
            <a:r>
              <a:rPr lang="en-US" dirty="0">
                <a:solidFill>
                  <a:schemeClr val="bg1"/>
                </a:solidFill>
              </a:rPr>
              <a:t>Think about the websites and media you will view to use for research.</a:t>
            </a:r>
          </a:p>
        </p:txBody>
      </p:sp>
    </p:spTree>
    <p:extLst>
      <p:ext uri="{BB962C8B-B14F-4D97-AF65-F5344CB8AC3E}">
        <p14:creationId xmlns:p14="http://schemas.microsoft.com/office/powerpoint/2010/main" val="1500916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00401440-1DC9-4C9E-A3BA-4DECEEB4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448C3D0-1E60-4A5B-BCA7-7C30E8815D0C}"/>
              </a:ext>
            </a:extLst>
          </p:cNvPr>
          <p:cNvPicPr>
            <a:picLocks noChangeAspect="1"/>
          </p:cNvPicPr>
          <p:nvPr/>
        </p:nvPicPr>
        <p:blipFill rotWithShape="1">
          <a:blip r:embed="rId2"/>
          <a:srcRect t="36811"/>
          <a:stretch/>
        </p:blipFill>
        <p:spPr>
          <a:xfrm>
            <a:off x="2098049" y="447234"/>
            <a:ext cx="8000353" cy="3450273"/>
          </a:xfrm>
          <a:prstGeom prst="rect">
            <a:avLst/>
          </a:prstGeom>
        </p:spPr>
      </p:pic>
      <p:sp>
        <p:nvSpPr>
          <p:cNvPr id="8" name="Rectangle 11">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59623"/>
            <a:ext cx="11303626" cy="2051143"/>
          </a:xfrm>
          <a:prstGeom prst="rect">
            <a:avLst/>
          </a:prstGeom>
          <a:solidFill>
            <a:schemeClr val="tx2"/>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CD90898-B512-403B-A883-D22999294008}"/>
              </a:ext>
            </a:extLst>
          </p:cNvPr>
          <p:cNvSpPr>
            <a:spLocks noGrp="1"/>
          </p:cNvSpPr>
          <p:nvPr>
            <p:ph type="title"/>
          </p:nvPr>
        </p:nvSpPr>
        <p:spPr>
          <a:xfrm>
            <a:off x="679600" y="4596992"/>
            <a:ext cx="3353432" cy="1607013"/>
          </a:xfrm>
        </p:spPr>
        <p:txBody>
          <a:bodyPr anchor="ctr">
            <a:normAutofit/>
          </a:bodyPr>
          <a:lstStyle/>
          <a:p>
            <a:r>
              <a:rPr lang="en-US" dirty="0"/>
              <a:t>Bias example</a:t>
            </a:r>
          </a:p>
        </p:txBody>
      </p:sp>
      <p:sp>
        <p:nvSpPr>
          <p:cNvPr id="3" name="Content Placeholder 2">
            <a:extLst>
              <a:ext uri="{FF2B5EF4-FFF2-40B4-BE49-F238E27FC236}">
                <a16:creationId xmlns:a16="http://schemas.microsoft.com/office/drawing/2014/main" id="{EFB42221-FE34-4711-AC54-51020AD9F689}"/>
              </a:ext>
            </a:extLst>
          </p:cNvPr>
          <p:cNvSpPr>
            <a:spLocks noGrp="1"/>
          </p:cNvSpPr>
          <p:nvPr>
            <p:ph idx="1"/>
          </p:nvPr>
        </p:nvSpPr>
        <p:spPr>
          <a:xfrm>
            <a:off x="3677479" y="4596992"/>
            <a:ext cx="7834922" cy="1607012"/>
          </a:xfrm>
        </p:spPr>
        <p:txBody>
          <a:bodyPr>
            <a:normAutofit lnSpcReduction="10000"/>
          </a:bodyPr>
          <a:lstStyle/>
          <a:p>
            <a:pPr marL="0" indent="0">
              <a:lnSpc>
                <a:spcPct val="90000"/>
              </a:lnSpc>
              <a:buNone/>
            </a:pPr>
            <a:r>
              <a:rPr lang="en-US" sz="1400" b="1" dirty="0">
                <a:solidFill>
                  <a:schemeClr val="bg1"/>
                </a:solidFill>
              </a:rPr>
              <a:t>Bias can be presenting the best possible image, aiming to persuade a particular viewpoint.</a:t>
            </a:r>
          </a:p>
          <a:p>
            <a:pPr marL="0" indent="0">
              <a:lnSpc>
                <a:spcPct val="90000"/>
              </a:lnSpc>
              <a:buNone/>
            </a:pPr>
            <a:endParaRPr lang="en-US" sz="1200" dirty="0">
              <a:solidFill>
                <a:schemeClr val="bg1"/>
              </a:solidFill>
            </a:endParaRPr>
          </a:p>
          <a:p>
            <a:pPr marL="0" indent="0">
              <a:lnSpc>
                <a:spcPct val="90000"/>
              </a:lnSpc>
              <a:buNone/>
            </a:pPr>
            <a:r>
              <a:rPr lang="en-US" sz="1200" dirty="0">
                <a:solidFill>
                  <a:schemeClr val="bg1"/>
                </a:solidFill>
              </a:rPr>
              <a:t>Describe what you see in the following campus photo that was posted on a school website.</a:t>
            </a:r>
          </a:p>
          <a:p>
            <a:pPr>
              <a:lnSpc>
                <a:spcPct val="90000"/>
              </a:lnSpc>
              <a:buClr>
                <a:schemeClr val="bg1"/>
              </a:buClr>
            </a:pPr>
            <a:r>
              <a:rPr lang="en-US" sz="1200" dirty="0">
                <a:solidFill>
                  <a:schemeClr val="bg1"/>
                </a:solidFill>
              </a:rPr>
              <a:t>What does the campus environment look like?</a:t>
            </a:r>
          </a:p>
          <a:p>
            <a:pPr>
              <a:lnSpc>
                <a:spcPct val="90000"/>
              </a:lnSpc>
              <a:buClr>
                <a:schemeClr val="bg1"/>
              </a:buClr>
            </a:pPr>
            <a:r>
              <a:rPr lang="en-US" sz="1200" dirty="0">
                <a:solidFill>
                  <a:schemeClr val="bg1"/>
                </a:solidFill>
              </a:rPr>
              <a:t>Do you think this is in an urban or suburban setting?</a:t>
            </a:r>
          </a:p>
          <a:p>
            <a:pPr>
              <a:lnSpc>
                <a:spcPct val="90000"/>
              </a:lnSpc>
              <a:buClr>
                <a:schemeClr val="bg1"/>
              </a:buClr>
            </a:pPr>
            <a:r>
              <a:rPr lang="en-US" sz="1200" dirty="0">
                <a:solidFill>
                  <a:schemeClr val="bg1"/>
                </a:solidFill>
              </a:rPr>
              <a:t>How do you feel when looking at this picture and imagining yourself there as a student?</a:t>
            </a:r>
          </a:p>
        </p:txBody>
      </p:sp>
    </p:spTree>
    <p:extLst>
      <p:ext uri="{BB962C8B-B14F-4D97-AF65-F5344CB8AC3E}">
        <p14:creationId xmlns:p14="http://schemas.microsoft.com/office/powerpoint/2010/main" val="1765406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Rectangle 36">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3" name="Rectangle 38">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4" name="Rectangle 40">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15" name="Rectangle 42">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16" name="Rectangle 44">
            <a:extLst>
              <a:ext uri="{FF2B5EF4-FFF2-40B4-BE49-F238E27FC236}">
                <a16:creationId xmlns:a16="http://schemas.microsoft.com/office/drawing/2014/main" id="{E6ACBC51-0931-4DC1-87B2-C9EF42BC6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67E64F4A-B48B-4728-99D3-9AA296445C7D}"/>
              </a:ext>
            </a:extLst>
          </p:cNvPr>
          <p:cNvSpPr>
            <a:spLocks noGrp="1"/>
          </p:cNvSpPr>
          <p:nvPr>
            <p:ph type="title"/>
          </p:nvPr>
        </p:nvSpPr>
        <p:spPr>
          <a:xfrm>
            <a:off x="581191" y="4334837"/>
            <a:ext cx="10993549" cy="1140874"/>
          </a:xfrm>
        </p:spPr>
        <p:txBody>
          <a:bodyPr vert="horz" lIns="91440" tIns="45720" rIns="91440" bIns="45720" rtlCol="0" anchor="b">
            <a:normAutofit/>
          </a:bodyPr>
          <a:lstStyle/>
          <a:p>
            <a:pPr>
              <a:lnSpc>
                <a:spcPct val="90000"/>
              </a:lnSpc>
            </a:pPr>
            <a:r>
              <a:rPr lang="en-US" dirty="0">
                <a:solidFill>
                  <a:schemeClr val="tx2"/>
                </a:solidFill>
              </a:rPr>
              <a:t>Describe what you see and how you feel based on these photos.</a:t>
            </a:r>
          </a:p>
        </p:txBody>
      </p:sp>
      <p:grpSp>
        <p:nvGrpSpPr>
          <p:cNvPr id="117" name="Group 46">
            <a:extLst>
              <a:ext uri="{FF2B5EF4-FFF2-40B4-BE49-F238E27FC236}">
                <a16:creationId xmlns:a16="http://schemas.microsoft.com/office/drawing/2014/main" id="{5F88F116-99A5-4B74-9998-47730F9E62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8" name="Rectangle 47">
              <a:extLst>
                <a:ext uri="{FF2B5EF4-FFF2-40B4-BE49-F238E27FC236}">
                  <a16:creationId xmlns:a16="http://schemas.microsoft.com/office/drawing/2014/main" id="{A38D98D2-0362-4DD8-B45A-04D2E2195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8" name="Rectangle 48">
              <a:extLst>
                <a:ext uri="{FF2B5EF4-FFF2-40B4-BE49-F238E27FC236}">
                  <a16:creationId xmlns:a16="http://schemas.microsoft.com/office/drawing/2014/main" id="{0728FE7A-D789-475C-A21B-7BA30720D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49">
              <a:extLst>
                <a:ext uri="{FF2B5EF4-FFF2-40B4-BE49-F238E27FC236}">
                  <a16:creationId xmlns:a16="http://schemas.microsoft.com/office/drawing/2014/main" id="{08E9F09C-1EB8-4D16-8B07-84C9D1F8E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8" name="Picture 7" descr="A bus driving down a busy city street&#10;&#10;Description automatically generated">
            <a:extLst>
              <a:ext uri="{FF2B5EF4-FFF2-40B4-BE49-F238E27FC236}">
                <a16:creationId xmlns:a16="http://schemas.microsoft.com/office/drawing/2014/main" id="{065A223E-459B-4480-B7CC-A0E8B52955B7}"/>
              </a:ext>
            </a:extLst>
          </p:cNvPr>
          <p:cNvPicPr>
            <a:picLocks noChangeAspect="1"/>
          </p:cNvPicPr>
          <p:nvPr/>
        </p:nvPicPr>
        <p:blipFill rotWithShape="1">
          <a:blip r:embed="rId3"/>
          <a:srcRect t="12836" r="-2" b="2289"/>
          <a:stretch/>
        </p:blipFill>
        <p:spPr>
          <a:xfrm>
            <a:off x="446521" y="641101"/>
            <a:ext cx="7497732" cy="3515875"/>
          </a:xfrm>
          <a:prstGeom prst="rect">
            <a:avLst/>
          </a:prstGeom>
        </p:spPr>
      </p:pic>
      <p:pic>
        <p:nvPicPr>
          <p:cNvPr id="7" name="Picture 6" descr="A train is parked on the side of the street&#10;&#10;Description automatically generated">
            <a:extLst>
              <a:ext uri="{FF2B5EF4-FFF2-40B4-BE49-F238E27FC236}">
                <a16:creationId xmlns:a16="http://schemas.microsoft.com/office/drawing/2014/main" id="{65A86D89-3B29-4C21-B8B7-4BCF4F0D7111}"/>
              </a:ext>
            </a:extLst>
          </p:cNvPr>
          <p:cNvPicPr>
            <a:picLocks noChangeAspect="1"/>
          </p:cNvPicPr>
          <p:nvPr/>
        </p:nvPicPr>
        <p:blipFill rotWithShape="1">
          <a:blip r:embed="rId4"/>
          <a:srcRect r="20878" b="4"/>
          <a:stretch/>
        </p:blipFill>
        <p:spPr>
          <a:xfrm>
            <a:off x="8036250" y="641101"/>
            <a:ext cx="3709227" cy="3515875"/>
          </a:xfrm>
          <a:prstGeom prst="rect">
            <a:avLst/>
          </a:prstGeom>
        </p:spPr>
      </p:pic>
    </p:spTree>
    <p:extLst>
      <p:ext uri="{BB962C8B-B14F-4D97-AF65-F5344CB8AC3E}">
        <p14:creationId xmlns:p14="http://schemas.microsoft.com/office/powerpoint/2010/main" val="1214305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C946306D-5ADD-463A-949A-DEEBA39D7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train is parked on the side of the street&#10;&#10;Description automatically generated">
            <a:extLst>
              <a:ext uri="{FF2B5EF4-FFF2-40B4-BE49-F238E27FC236}">
                <a16:creationId xmlns:a16="http://schemas.microsoft.com/office/drawing/2014/main" id="{8C42764D-5F73-4259-AA59-63D1354E0424}"/>
              </a:ext>
            </a:extLst>
          </p:cNvPr>
          <p:cNvPicPr>
            <a:picLocks noChangeAspect="1"/>
          </p:cNvPicPr>
          <p:nvPr/>
        </p:nvPicPr>
        <p:blipFill rotWithShape="1">
          <a:blip r:embed="rId2"/>
          <a:srcRect b="15744"/>
          <a:stretch/>
        </p:blipFill>
        <p:spPr>
          <a:xfrm>
            <a:off x="446534" y="599724"/>
            <a:ext cx="5614416" cy="3547872"/>
          </a:xfrm>
          <a:prstGeom prst="rect">
            <a:avLst/>
          </a:prstGeom>
        </p:spPr>
      </p:pic>
      <p:pic>
        <p:nvPicPr>
          <p:cNvPr id="4" name="Picture 3">
            <a:extLst>
              <a:ext uri="{FF2B5EF4-FFF2-40B4-BE49-F238E27FC236}">
                <a16:creationId xmlns:a16="http://schemas.microsoft.com/office/drawing/2014/main" id="{B8BC680D-680D-4BFE-95DA-D73CDF6F5EDB}"/>
              </a:ext>
            </a:extLst>
          </p:cNvPr>
          <p:cNvPicPr>
            <a:picLocks noChangeAspect="1"/>
          </p:cNvPicPr>
          <p:nvPr/>
        </p:nvPicPr>
        <p:blipFill rotWithShape="1">
          <a:blip r:embed="rId3"/>
          <a:srcRect t="7611" r="3" b="3"/>
          <a:stretch/>
        </p:blipFill>
        <p:spPr>
          <a:xfrm>
            <a:off x="6116658" y="599724"/>
            <a:ext cx="5626608" cy="3547872"/>
          </a:xfrm>
          <a:prstGeom prst="rect">
            <a:avLst/>
          </a:prstGeom>
        </p:spPr>
      </p:pic>
      <p:sp>
        <p:nvSpPr>
          <p:cNvPr id="20" name="Rectangle 19">
            <a:extLst>
              <a:ext uri="{FF2B5EF4-FFF2-40B4-BE49-F238E27FC236}">
                <a16:creationId xmlns:a16="http://schemas.microsoft.com/office/drawing/2014/main" id="{9180D5DB-9658-40A6-A418-7C6998222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0415250-FE9B-4D1B-A967-64B4DE71DCF2}"/>
              </a:ext>
            </a:extLst>
          </p:cNvPr>
          <p:cNvSpPr>
            <a:spLocks noGrp="1"/>
          </p:cNvSpPr>
          <p:nvPr>
            <p:ph type="title"/>
          </p:nvPr>
        </p:nvSpPr>
        <p:spPr>
          <a:xfrm>
            <a:off x="627120" y="4319752"/>
            <a:ext cx="10947620" cy="1155959"/>
          </a:xfrm>
        </p:spPr>
        <p:txBody>
          <a:bodyPr vert="horz" lIns="91440" tIns="45720" rIns="91440" bIns="45720" rtlCol="0" anchor="b">
            <a:normAutofit/>
          </a:bodyPr>
          <a:lstStyle/>
          <a:p>
            <a:pPr>
              <a:lnSpc>
                <a:spcPct val="90000"/>
              </a:lnSpc>
            </a:pPr>
            <a:r>
              <a:rPr lang="en-US" dirty="0">
                <a:solidFill>
                  <a:srgbClr val="FFFFFF"/>
                </a:solidFill>
              </a:rPr>
              <a:t>What if we told you these pictures were taken within one block of each other?</a:t>
            </a:r>
          </a:p>
        </p:txBody>
      </p:sp>
      <p:sp>
        <p:nvSpPr>
          <p:cNvPr id="3" name="Text Placeholder 2">
            <a:extLst>
              <a:ext uri="{FF2B5EF4-FFF2-40B4-BE49-F238E27FC236}">
                <a16:creationId xmlns:a16="http://schemas.microsoft.com/office/drawing/2014/main" id="{2E6D1F32-B620-4BBB-BD95-BC5F1874EC9D}"/>
              </a:ext>
            </a:extLst>
          </p:cNvPr>
          <p:cNvSpPr>
            <a:spLocks noGrp="1"/>
          </p:cNvSpPr>
          <p:nvPr>
            <p:ph type="body" idx="1"/>
          </p:nvPr>
        </p:nvSpPr>
        <p:spPr>
          <a:xfrm>
            <a:off x="619680" y="5595996"/>
            <a:ext cx="10947620" cy="476099"/>
          </a:xfrm>
        </p:spPr>
        <p:txBody>
          <a:bodyPr vert="horz" lIns="91440" tIns="45720" rIns="91440" bIns="45720" rtlCol="0" anchor="t">
            <a:normAutofit/>
          </a:bodyPr>
          <a:lstStyle/>
          <a:p>
            <a:pPr>
              <a:lnSpc>
                <a:spcPct val="90000"/>
              </a:lnSpc>
            </a:pPr>
            <a:r>
              <a:rPr lang="en-US" sz="1000" dirty="0">
                <a:solidFill>
                  <a:srgbClr val="EBEBEB"/>
                </a:solidFill>
              </a:rPr>
              <a:t>Have your thoughts or feelings about this campus changed?</a:t>
            </a:r>
          </a:p>
          <a:p>
            <a:pPr>
              <a:lnSpc>
                <a:spcPct val="90000"/>
              </a:lnSpc>
            </a:pPr>
            <a:r>
              <a:rPr lang="en-US" sz="1000" dirty="0">
                <a:solidFill>
                  <a:srgbClr val="EBEBEB"/>
                </a:solidFill>
              </a:rPr>
              <a:t>What role may bias play in the way this information is presented?</a:t>
            </a:r>
          </a:p>
        </p:txBody>
      </p:sp>
      <p:grpSp>
        <p:nvGrpSpPr>
          <p:cNvPr id="22" name="Group 21">
            <a:extLst>
              <a:ext uri="{FF2B5EF4-FFF2-40B4-BE49-F238E27FC236}">
                <a16:creationId xmlns:a16="http://schemas.microsoft.com/office/drawing/2014/main" id="{632810AB-1783-4EC2-BA98-A04B50D038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3" name="Rectangle 22">
              <a:extLst>
                <a:ext uri="{FF2B5EF4-FFF2-40B4-BE49-F238E27FC236}">
                  <a16:creationId xmlns:a16="http://schemas.microsoft.com/office/drawing/2014/main" id="{4F09CE43-7546-451A-9418-9977AE7317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92C17367-5B48-4C71-825E-C1A8CFEC8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6EA071A-7654-4C9E-AA2E-203E15234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528527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0A5BD-0309-4215-8BD4-F30D6251D7B1}"/>
              </a:ext>
            </a:extLst>
          </p:cNvPr>
          <p:cNvSpPr>
            <a:spLocks noGrp="1"/>
          </p:cNvSpPr>
          <p:nvPr>
            <p:ph type="title"/>
          </p:nvPr>
        </p:nvSpPr>
        <p:spPr/>
        <p:txBody>
          <a:bodyPr/>
          <a:lstStyle/>
          <a:p>
            <a:r>
              <a:rPr lang="en-US" dirty="0"/>
              <a:t>Exploring bias</a:t>
            </a:r>
          </a:p>
        </p:txBody>
      </p:sp>
      <p:sp>
        <p:nvSpPr>
          <p:cNvPr id="3" name="Content Placeholder 2">
            <a:extLst>
              <a:ext uri="{FF2B5EF4-FFF2-40B4-BE49-F238E27FC236}">
                <a16:creationId xmlns:a16="http://schemas.microsoft.com/office/drawing/2014/main" id="{D4349EEA-8F30-4D33-92CE-74754BD8DCB6}"/>
              </a:ext>
            </a:extLst>
          </p:cNvPr>
          <p:cNvSpPr>
            <a:spLocks noGrp="1"/>
          </p:cNvSpPr>
          <p:nvPr>
            <p:ph idx="1"/>
          </p:nvPr>
        </p:nvSpPr>
        <p:spPr/>
        <p:txBody>
          <a:bodyPr/>
          <a:lstStyle/>
          <a:p>
            <a:pPr marL="0" indent="0">
              <a:buNone/>
            </a:pPr>
            <a:r>
              <a:rPr lang="en-US" dirty="0"/>
              <a:t>In the previous example, you saw how bias could play a role in what you experience in something as simple as exploring a college campus online. </a:t>
            </a:r>
          </a:p>
          <a:p>
            <a:pPr marL="0" indent="0">
              <a:buNone/>
            </a:pPr>
            <a:endParaRPr lang="en-US" dirty="0"/>
          </a:p>
          <a:p>
            <a:pPr marL="0" indent="0" algn="ctr">
              <a:buNone/>
            </a:pPr>
            <a:r>
              <a:rPr lang="en-US" sz="3200" b="1" dirty="0"/>
              <a:t>What are some ways in which the impact of bias can be prevented when exploring a college campus?</a:t>
            </a:r>
          </a:p>
        </p:txBody>
      </p:sp>
    </p:spTree>
    <p:extLst>
      <p:ext uri="{BB962C8B-B14F-4D97-AF65-F5344CB8AC3E}">
        <p14:creationId xmlns:p14="http://schemas.microsoft.com/office/powerpoint/2010/main" val="692417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0A5BD-0309-4215-8BD4-F30D6251D7B1}"/>
              </a:ext>
            </a:extLst>
          </p:cNvPr>
          <p:cNvSpPr>
            <a:spLocks noGrp="1"/>
          </p:cNvSpPr>
          <p:nvPr>
            <p:ph type="title"/>
          </p:nvPr>
        </p:nvSpPr>
        <p:spPr/>
        <p:txBody>
          <a:bodyPr/>
          <a:lstStyle/>
          <a:p>
            <a:r>
              <a:rPr lang="en-US" dirty="0"/>
              <a:t>Exploring bias</a:t>
            </a:r>
          </a:p>
        </p:txBody>
      </p:sp>
      <p:sp>
        <p:nvSpPr>
          <p:cNvPr id="3" name="Content Placeholder 2">
            <a:extLst>
              <a:ext uri="{FF2B5EF4-FFF2-40B4-BE49-F238E27FC236}">
                <a16:creationId xmlns:a16="http://schemas.microsoft.com/office/drawing/2014/main" id="{D4349EEA-8F30-4D33-92CE-74754BD8DCB6}"/>
              </a:ext>
            </a:extLst>
          </p:cNvPr>
          <p:cNvSpPr>
            <a:spLocks noGrp="1"/>
          </p:cNvSpPr>
          <p:nvPr>
            <p:ph idx="1"/>
          </p:nvPr>
        </p:nvSpPr>
        <p:spPr/>
        <p:txBody>
          <a:bodyPr>
            <a:normAutofit lnSpcReduction="10000"/>
          </a:bodyPr>
          <a:lstStyle/>
          <a:p>
            <a:pPr marL="0" indent="0">
              <a:buNone/>
            </a:pPr>
            <a:endParaRPr lang="en-US" dirty="0"/>
          </a:p>
          <a:p>
            <a:pPr marL="0" indent="0" algn="ctr">
              <a:buNone/>
            </a:pPr>
            <a:r>
              <a:rPr lang="en-US" sz="3200" b="1" dirty="0"/>
              <a:t>What are some ways in which the impact of bias can be prevented when exploring a college campus?</a:t>
            </a:r>
          </a:p>
          <a:p>
            <a:pPr marL="0" indent="0" algn="ctr">
              <a:buNone/>
            </a:pPr>
            <a:endParaRPr lang="en-US" sz="3200" b="1" dirty="0"/>
          </a:p>
          <a:p>
            <a:pPr>
              <a:buFont typeface="Arial" panose="020B0604020202020204" pitchFamily="34" charset="0"/>
              <a:buChar char="•"/>
            </a:pPr>
            <a:r>
              <a:rPr lang="en-US" sz="2400" dirty="0"/>
              <a:t>Take a personal campus visit.</a:t>
            </a:r>
          </a:p>
          <a:p>
            <a:pPr>
              <a:buFont typeface="Arial" panose="020B0604020202020204" pitchFamily="34" charset="0"/>
              <a:buChar char="•"/>
            </a:pPr>
            <a:r>
              <a:rPr lang="en-US" sz="2400" dirty="0"/>
              <a:t>Speak to students who attend the college. </a:t>
            </a:r>
          </a:p>
          <a:p>
            <a:pPr>
              <a:buFont typeface="Arial" panose="020B0604020202020204" pitchFamily="34" charset="0"/>
              <a:buChar char="•"/>
            </a:pPr>
            <a:r>
              <a:rPr lang="en-US" sz="2400" dirty="0"/>
              <a:t>Research using objective sources (e.g., College Board)</a:t>
            </a:r>
          </a:p>
        </p:txBody>
      </p:sp>
    </p:spTree>
    <p:extLst>
      <p:ext uri="{BB962C8B-B14F-4D97-AF65-F5344CB8AC3E}">
        <p14:creationId xmlns:p14="http://schemas.microsoft.com/office/powerpoint/2010/main" val="686865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990A7-E01F-42BC-955C-C3C91342FCD4}"/>
              </a:ext>
            </a:extLst>
          </p:cNvPr>
          <p:cNvSpPr>
            <a:spLocks noGrp="1"/>
          </p:cNvSpPr>
          <p:nvPr>
            <p:ph type="title"/>
          </p:nvPr>
        </p:nvSpPr>
        <p:spPr>
          <a:xfrm>
            <a:off x="581192" y="702156"/>
            <a:ext cx="11029616" cy="1013800"/>
          </a:xfrm>
        </p:spPr>
        <p:txBody>
          <a:bodyPr>
            <a:normAutofit/>
          </a:bodyPr>
          <a:lstStyle/>
          <a:p>
            <a:r>
              <a:rPr lang="en-US" dirty="0"/>
              <a:t>Intercultural Fluency Model</a:t>
            </a:r>
          </a:p>
        </p:txBody>
      </p:sp>
      <p:sp useBgFill="1">
        <p:nvSpPr>
          <p:cNvPr id="17" name="Rectangle 14">
            <a:extLst>
              <a:ext uri="{FF2B5EF4-FFF2-40B4-BE49-F238E27FC236}">
                <a16:creationId xmlns:a16="http://schemas.microsoft.com/office/drawing/2014/main" id="{90137588-E70B-486E-AFA8-21B0111C4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C943D65B-5711-46B9-A839-F1AC2B49103E}"/>
              </a:ext>
            </a:extLst>
          </p:cNvPr>
          <p:cNvSpPr>
            <a:spLocks noGrp="1"/>
          </p:cNvSpPr>
          <p:nvPr>
            <p:ph idx="1"/>
          </p:nvPr>
        </p:nvSpPr>
        <p:spPr>
          <a:xfrm>
            <a:off x="4149854" y="2180496"/>
            <a:ext cx="7943750" cy="4045683"/>
          </a:xfrm>
        </p:spPr>
        <p:txBody>
          <a:bodyPr>
            <a:normAutofit/>
          </a:bodyPr>
          <a:lstStyle/>
          <a:p>
            <a:pPr>
              <a:lnSpc>
                <a:spcPct val="90000"/>
              </a:lnSpc>
            </a:pPr>
            <a:r>
              <a:rPr lang="en-US" sz="1700" b="1" dirty="0"/>
              <a:t>Sub-Competency 1: Incorporating Diverse Perspectives</a:t>
            </a:r>
          </a:p>
          <a:p>
            <a:pPr marL="0" indent="0">
              <a:lnSpc>
                <a:spcPct val="90000"/>
              </a:lnSpc>
              <a:buNone/>
            </a:pPr>
            <a:r>
              <a:rPr lang="en-US" sz="1700" dirty="0"/>
              <a:t>	Intercultural Index | Communicating Respectfully | Circles of Self | The Choice</a:t>
            </a:r>
          </a:p>
          <a:p>
            <a:pPr>
              <a:lnSpc>
                <a:spcPct val="90000"/>
              </a:lnSpc>
            </a:pPr>
            <a:r>
              <a:rPr lang="en-US" sz="1700" b="1" dirty="0"/>
              <a:t>Sub-Competency 2: Show Curiosity</a:t>
            </a:r>
          </a:p>
          <a:p>
            <a:pPr marL="0" indent="0">
              <a:lnSpc>
                <a:spcPct val="90000"/>
              </a:lnSpc>
              <a:buNone/>
            </a:pPr>
            <a:r>
              <a:rPr lang="en-US" sz="1700" dirty="0"/>
              <a:t>	Importance of Being Curious | Bridging Cultural Differences | Building Connections</a:t>
            </a:r>
          </a:p>
          <a:p>
            <a:pPr>
              <a:lnSpc>
                <a:spcPct val="90000"/>
              </a:lnSpc>
            </a:pPr>
            <a:r>
              <a:rPr lang="en-US" sz="1700" b="1" dirty="0"/>
              <a:t>Sub-Competency 3: Demonstrate Self-Awareness</a:t>
            </a:r>
          </a:p>
          <a:p>
            <a:pPr marL="0" indent="0">
              <a:lnSpc>
                <a:spcPct val="90000"/>
              </a:lnSpc>
              <a:buNone/>
            </a:pPr>
            <a:r>
              <a:rPr lang="en-US" sz="1700" dirty="0"/>
              <a:t>	Self-Awareness Exercises | Identifying Strengths &amp; Weaknesses | Mind Mapping</a:t>
            </a:r>
          </a:p>
          <a:p>
            <a:pPr>
              <a:lnSpc>
                <a:spcPct val="90000"/>
              </a:lnSpc>
            </a:pPr>
            <a:r>
              <a:rPr lang="en-US" sz="1700" b="1" dirty="0">
                <a:solidFill>
                  <a:srgbClr val="C00000"/>
                </a:solidFill>
              </a:rPr>
              <a:t>Sub-Competency 4: Challenge One’s Own Biases</a:t>
            </a:r>
          </a:p>
          <a:p>
            <a:pPr marL="0" indent="0">
              <a:lnSpc>
                <a:spcPct val="90000"/>
              </a:lnSpc>
              <a:buNone/>
            </a:pPr>
            <a:r>
              <a:rPr lang="en-US" sz="1700" dirty="0"/>
              <a:t>	Detecting Bias | The Implicit Bias Test | The Platinum Rule</a:t>
            </a:r>
          </a:p>
        </p:txBody>
      </p:sp>
      <p:pic>
        <p:nvPicPr>
          <p:cNvPr id="5" name="Picture 4" descr="A close up of a sign&#10;&#10;Description automatically generated">
            <a:extLst>
              <a:ext uri="{FF2B5EF4-FFF2-40B4-BE49-F238E27FC236}">
                <a16:creationId xmlns:a16="http://schemas.microsoft.com/office/drawing/2014/main" id="{F1CB79AF-A9A3-4387-AAD2-1A840F18CD57}"/>
              </a:ext>
            </a:extLst>
          </p:cNvPr>
          <p:cNvPicPr>
            <a:picLocks noChangeAspect="1"/>
          </p:cNvPicPr>
          <p:nvPr/>
        </p:nvPicPr>
        <p:blipFill>
          <a:blip r:embed="rId2"/>
          <a:stretch>
            <a:fillRect/>
          </a:stretch>
        </p:blipFill>
        <p:spPr>
          <a:xfrm>
            <a:off x="648392" y="2553535"/>
            <a:ext cx="3299604" cy="3299604"/>
          </a:xfrm>
          <a:prstGeom prst="rect">
            <a:avLst/>
          </a:prstGeom>
        </p:spPr>
      </p:pic>
    </p:spTree>
    <p:extLst>
      <p:ext uri="{BB962C8B-B14F-4D97-AF65-F5344CB8AC3E}">
        <p14:creationId xmlns:p14="http://schemas.microsoft.com/office/powerpoint/2010/main" val="1208703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1">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69106EE-C0B8-469F-A7DA-058CF4086AF0}"/>
              </a:ext>
            </a:extLst>
          </p:cNvPr>
          <p:cNvSpPr>
            <a:spLocks noGrp="1"/>
          </p:cNvSpPr>
          <p:nvPr>
            <p:ph type="title"/>
          </p:nvPr>
        </p:nvSpPr>
        <p:spPr>
          <a:xfrm>
            <a:off x="764110" y="826346"/>
            <a:ext cx="3171905" cy="1013800"/>
          </a:xfrm>
        </p:spPr>
        <p:txBody>
          <a:bodyPr>
            <a:normAutofit/>
          </a:bodyPr>
          <a:lstStyle/>
          <a:p>
            <a:r>
              <a:rPr lang="en-US" sz="2400" dirty="0">
                <a:solidFill>
                  <a:srgbClr val="FFFFFF"/>
                </a:solidFill>
              </a:rPr>
              <a:t>How to detect bias in media</a:t>
            </a:r>
          </a:p>
        </p:txBody>
      </p:sp>
      <p:grpSp>
        <p:nvGrpSpPr>
          <p:cNvPr id="20" name="Group 13">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5">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a:extLst>
              <a:ext uri="{FF2B5EF4-FFF2-40B4-BE49-F238E27FC236}">
                <a16:creationId xmlns:a16="http://schemas.microsoft.com/office/drawing/2014/main" id="{376AF47F-D698-4DFE-81A2-E15090A72030}"/>
              </a:ext>
            </a:extLst>
          </p:cNvPr>
          <p:cNvSpPr>
            <a:spLocks noGrp="1"/>
          </p:cNvSpPr>
          <p:nvPr>
            <p:ph idx="1"/>
          </p:nvPr>
        </p:nvSpPr>
        <p:spPr>
          <a:xfrm>
            <a:off x="764110" y="2052084"/>
            <a:ext cx="3033249" cy="3856229"/>
          </a:xfrm>
        </p:spPr>
        <p:txBody>
          <a:bodyPr anchor="t">
            <a:normAutofit/>
          </a:bodyPr>
          <a:lstStyle/>
          <a:p>
            <a:pPr>
              <a:buClr>
                <a:schemeClr val="tx1"/>
              </a:buClr>
            </a:pPr>
            <a:r>
              <a:rPr lang="en-US" sz="1600" dirty="0">
                <a:solidFill>
                  <a:srgbClr val="FFFFFF"/>
                </a:solidFill>
              </a:rPr>
              <a:t>Media has power in shaping many points of view, including cultural, social, and even political.</a:t>
            </a:r>
          </a:p>
          <a:p>
            <a:pPr>
              <a:buClr>
                <a:schemeClr val="tx1"/>
              </a:buClr>
            </a:pPr>
            <a:r>
              <a:rPr lang="en-US" sz="1600" dirty="0">
                <a:solidFill>
                  <a:srgbClr val="FFFFFF"/>
                </a:solidFill>
              </a:rPr>
              <a:t>News media &amp; institutions are challenged to be fair and accurate…. </a:t>
            </a:r>
          </a:p>
        </p:txBody>
      </p:sp>
      <p:pic>
        <p:nvPicPr>
          <p:cNvPr id="5" name="Picture 4">
            <a:extLst>
              <a:ext uri="{FF2B5EF4-FFF2-40B4-BE49-F238E27FC236}">
                <a16:creationId xmlns:a16="http://schemas.microsoft.com/office/drawing/2014/main" id="{E1025B4E-28D9-4BC6-A479-D6CFDAAA5A39}"/>
              </a:ext>
            </a:extLst>
          </p:cNvPr>
          <p:cNvPicPr>
            <a:picLocks noChangeAspect="1"/>
          </p:cNvPicPr>
          <p:nvPr/>
        </p:nvPicPr>
        <p:blipFill>
          <a:blip r:embed="rId3"/>
          <a:stretch>
            <a:fillRect/>
          </a:stretch>
        </p:blipFill>
        <p:spPr>
          <a:xfrm>
            <a:off x="5664700" y="948413"/>
            <a:ext cx="4674705" cy="4959900"/>
          </a:xfrm>
          <a:prstGeom prst="rect">
            <a:avLst/>
          </a:prstGeom>
        </p:spPr>
      </p:pic>
      <p:sp>
        <p:nvSpPr>
          <p:cNvPr id="4" name="Rectangle 3">
            <a:extLst>
              <a:ext uri="{FF2B5EF4-FFF2-40B4-BE49-F238E27FC236}">
                <a16:creationId xmlns:a16="http://schemas.microsoft.com/office/drawing/2014/main" id="{C8FFD00D-5F17-4521-9222-CBBA1B2B9506}"/>
              </a:ext>
            </a:extLst>
          </p:cNvPr>
          <p:cNvSpPr/>
          <p:nvPr/>
        </p:nvSpPr>
        <p:spPr>
          <a:xfrm>
            <a:off x="540123" y="4633134"/>
            <a:ext cx="3395160" cy="769441"/>
          </a:xfrm>
          <a:prstGeom prst="rect">
            <a:avLst/>
          </a:prstGeom>
          <a:noFill/>
        </p:spPr>
        <p:txBody>
          <a:bodyPr wrap="none" lIns="91440" tIns="45720" rIns="91440" bIns="45720">
            <a:spAutoFit/>
          </a:bodyPr>
          <a:lstStyle/>
          <a:p>
            <a:pPr algn="ctr">
              <a:spcAft>
                <a:spcPts val="600"/>
              </a:spcAft>
            </a:pP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BUT HOW?</a:t>
            </a:r>
          </a:p>
        </p:txBody>
      </p:sp>
    </p:spTree>
    <p:extLst>
      <p:ext uri="{BB962C8B-B14F-4D97-AF65-F5344CB8AC3E}">
        <p14:creationId xmlns:p14="http://schemas.microsoft.com/office/powerpoint/2010/main" val="297756813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1A85-D058-425A-A3DC-6FCDB2E16AE8}"/>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How to detect bias in media</a:t>
            </a:r>
          </a:p>
        </p:txBody>
      </p:sp>
      <p:graphicFrame>
        <p:nvGraphicFramePr>
          <p:cNvPr id="44" name="Content Placeholder 2">
            <a:extLst>
              <a:ext uri="{FF2B5EF4-FFF2-40B4-BE49-F238E27FC236}">
                <a16:creationId xmlns:a16="http://schemas.microsoft.com/office/drawing/2014/main" id="{0169465F-695C-4C28-9ECF-C75E4FCDC3F7}"/>
              </a:ext>
            </a:extLst>
          </p:cNvPr>
          <p:cNvGraphicFramePr>
            <a:graphicFrameLocks noGrp="1"/>
          </p:cNvGraphicFramePr>
          <p:nvPr>
            <p:ph idx="1"/>
            <p:extLst>
              <p:ext uri="{D42A27DB-BD31-4B8C-83A1-F6EECF244321}">
                <p14:modId xmlns:p14="http://schemas.microsoft.com/office/powerpoint/2010/main" val="116211895"/>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77621F50-FBCC-4F1C-B2A4-2322AAB0376F}"/>
              </a:ext>
            </a:extLst>
          </p:cNvPr>
          <p:cNvSpPr txBox="1"/>
          <p:nvPr/>
        </p:nvSpPr>
        <p:spPr>
          <a:xfrm>
            <a:off x="696286" y="6451134"/>
            <a:ext cx="4723002" cy="246221"/>
          </a:xfrm>
          <a:prstGeom prst="rect">
            <a:avLst/>
          </a:prstGeom>
          <a:noFill/>
        </p:spPr>
        <p:txBody>
          <a:bodyPr wrap="square" rtlCol="0">
            <a:spAutoFit/>
          </a:bodyPr>
          <a:lstStyle/>
          <a:p>
            <a:r>
              <a:rPr lang="en-US" sz="1000" dirty="0"/>
              <a:t>Source: Fairness &amp; Accuracy in Reporting (2012). How to Detect Bias in News Media</a:t>
            </a:r>
          </a:p>
        </p:txBody>
      </p:sp>
    </p:spTree>
    <p:extLst>
      <p:ext uri="{BB962C8B-B14F-4D97-AF65-F5344CB8AC3E}">
        <p14:creationId xmlns:p14="http://schemas.microsoft.com/office/powerpoint/2010/main" val="2362246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91B80-9C40-4969-9F20-BB033C1F91F3}"/>
              </a:ext>
            </a:extLst>
          </p:cNvPr>
          <p:cNvSpPr>
            <a:spLocks noGrp="1"/>
          </p:cNvSpPr>
          <p:nvPr>
            <p:ph type="title"/>
          </p:nvPr>
        </p:nvSpPr>
        <p:spPr/>
        <p:txBody>
          <a:bodyPr/>
          <a:lstStyle/>
          <a:p>
            <a:r>
              <a:rPr lang="en-US" dirty="0"/>
              <a:t>How to overcome our Biases? </a:t>
            </a:r>
            <a:br>
              <a:rPr lang="en-US" dirty="0"/>
            </a:br>
            <a:r>
              <a:rPr lang="en-US" dirty="0"/>
              <a:t>Walk boldly toward them </a:t>
            </a:r>
          </a:p>
        </p:txBody>
      </p:sp>
      <p:pic>
        <p:nvPicPr>
          <p:cNvPr id="4" name="Online Media 3" title="Verna Myers: How to overcome our biases? Walk boldly toward them">
            <a:hlinkClick r:id="" action="ppaction://media"/>
            <a:extLst>
              <a:ext uri="{FF2B5EF4-FFF2-40B4-BE49-F238E27FC236}">
                <a16:creationId xmlns:a16="http://schemas.microsoft.com/office/drawing/2014/main" id="{4736B95D-92B7-46A4-A3EE-085FC6C791AD}"/>
              </a:ext>
            </a:extLst>
          </p:cNvPr>
          <p:cNvPicPr>
            <a:picLocks noGrp="1" noRot="1" noChangeAspect="1"/>
          </p:cNvPicPr>
          <p:nvPr>
            <p:ph idx="1"/>
            <a:videoFile r:link="rId1"/>
          </p:nvPr>
        </p:nvPicPr>
        <p:blipFill>
          <a:blip r:embed="rId4"/>
          <a:stretch>
            <a:fillRect/>
          </a:stretch>
        </p:blipFill>
        <p:spPr>
          <a:xfrm>
            <a:off x="2827338" y="2181225"/>
            <a:ext cx="6538912" cy="3678238"/>
          </a:xfrm>
          <a:prstGeom prst="rect">
            <a:avLst/>
          </a:prstGeom>
        </p:spPr>
      </p:pic>
    </p:spTree>
    <p:extLst>
      <p:ext uri="{BB962C8B-B14F-4D97-AF65-F5344CB8AC3E}">
        <p14:creationId xmlns:p14="http://schemas.microsoft.com/office/powerpoint/2010/main" val="1686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B171EFD5-A9C9-4063-A6D3-4588C91FEF52}"/>
              </a:ext>
            </a:extLst>
          </p:cNvPr>
          <p:cNvSpPr>
            <a:spLocks noGrp="1"/>
          </p:cNvSpPr>
          <p:nvPr>
            <p:ph type="ctrTitle"/>
          </p:nvPr>
        </p:nvSpPr>
        <p:spPr>
          <a:xfrm>
            <a:off x="4470400" y="1507414"/>
            <a:ext cx="7275067" cy="3703320"/>
          </a:xfrm>
        </p:spPr>
        <p:txBody>
          <a:bodyPr anchor="ctr">
            <a:normAutofit/>
          </a:bodyPr>
          <a:lstStyle/>
          <a:p>
            <a:r>
              <a:rPr lang="en-US" sz="4800" dirty="0">
                <a:solidFill>
                  <a:schemeClr val="tx2"/>
                </a:solidFill>
              </a:rPr>
              <a:t>The implicit bias test</a:t>
            </a:r>
          </a:p>
        </p:txBody>
      </p:sp>
      <p:sp>
        <p:nvSpPr>
          <p:cNvPr id="3" name="Subtitle 2">
            <a:extLst>
              <a:ext uri="{FF2B5EF4-FFF2-40B4-BE49-F238E27FC236}">
                <a16:creationId xmlns:a16="http://schemas.microsoft.com/office/drawing/2014/main" id="{CCEE2AAD-E01D-454A-875E-1EF68FC5F667}"/>
              </a:ext>
            </a:extLst>
          </p:cNvPr>
          <p:cNvSpPr>
            <a:spLocks noGrp="1"/>
          </p:cNvSpPr>
          <p:nvPr>
            <p:ph type="subTitle" idx="1"/>
          </p:nvPr>
        </p:nvSpPr>
        <p:spPr>
          <a:xfrm>
            <a:off x="444342" y="1507414"/>
            <a:ext cx="3330781" cy="3703320"/>
          </a:xfrm>
          <a:ln w="57150">
            <a:noFill/>
          </a:ln>
        </p:spPr>
        <p:txBody>
          <a:bodyPr anchor="ctr">
            <a:normAutofit/>
          </a:bodyPr>
          <a:lstStyle/>
          <a:p>
            <a:pPr algn="r"/>
            <a:r>
              <a:rPr lang="en-US" sz="2000" dirty="0">
                <a:solidFill>
                  <a:schemeClr val="tx2"/>
                </a:solidFill>
              </a:rPr>
              <a:t>Sub-Competency 4: challenge one’s own biases</a:t>
            </a:r>
          </a:p>
        </p:txBody>
      </p:sp>
      <p:sp>
        <p:nvSpPr>
          <p:cNvPr id="10" name="Rectangle 9">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13009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1BB1D3B0-1E2E-48E2-ACCC-EE147A9A0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44">
            <a:extLst>
              <a:ext uri="{FF2B5EF4-FFF2-40B4-BE49-F238E27FC236}">
                <a16:creationId xmlns:a16="http://schemas.microsoft.com/office/drawing/2014/main" id="{4BB8B191-5BC6-486A-8E6E-13B1C9EEE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46">
            <a:extLst>
              <a:ext uri="{FF2B5EF4-FFF2-40B4-BE49-F238E27FC236}">
                <a16:creationId xmlns:a16="http://schemas.microsoft.com/office/drawing/2014/main" id="{06E3DE27-4115-4B5D-A9DB-3C7CDC82B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48">
            <a:extLst>
              <a:ext uri="{FF2B5EF4-FFF2-40B4-BE49-F238E27FC236}">
                <a16:creationId xmlns:a16="http://schemas.microsoft.com/office/drawing/2014/main" id="{AA5196B7-638B-4DC2-897C-9F49E9D46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50">
            <a:extLst>
              <a:ext uri="{FF2B5EF4-FFF2-40B4-BE49-F238E27FC236}">
                <a16:creationId xmlns:a16="http://schemas.microsoft.com/office/drawing/2014/main" id="{EE997D3B-4ECD-4397-A989-D5882BB32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useBgFill="1">
        <p:nvSpPr>
          <p:cNvPr id="53" name="Rectangle 52">
            <a:extLst>
              <a:ext uri="{FF2B5EF4-FFF2-40B4-BE49-F238E27FC236}">
                <a16:creationId xmlns:a16="http://schemas.microsoft.com/office/drawing/2014/main" id="{DBAE429C-3A94-4C39-B88C-596F1E4C0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457201"/>
            <a:ext cx="3703320" cy="91440"/>
          </a:xfrm>
          <a:prstGeom prst="rect">
            <a:avLst/>
          </a:prstGeom>
          <a:ln>
            <a:noFill/>
          </a:ln>
          <a:effectLst/>
        </p:spPr>
        <p:style>
          <a:lnRef idx="1">
            <a:schemeClr val="accent1"/>
          </a:lnRef>
          <a:fillRef idx="3">
            <a:schemeClr val="accent1"/>
          </a:fillRef>
          <a:effectRef idx="2">
            <a:schemeClr val="accent1"/>
          </a:effectRef>
          <a:fontRef idx="minor">
            <a:schemeClr val="lt1"/>
          </a:fontRef>
        </p:style>
      </p:sp>
      <p:sp useBgFill="1">
        <p:nvSpPr>
          <p:cNvPr id="55" name="Rectangle 54">
            <a:extLst>
              <a:ext uri="{FF2B5EF4-FFF2-40B4-BE49-F238E27FC236}">
                <a16:creationId xmlns:a16="http://schemas.microsoft.com/office/drawing/2014/main" id="{FBEA2C8A-CA20-494E-8DAA-985E842E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641102"/>
            <a:ext cx="3702134" cy="5751230"/>
          </a:xfrm>
          <a:prstGeom prst="rect">
            <a:avLst/>
          </a:prstGeom>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D7B2CF2-84C1-4793-A9A3-8493FB739153}"/>
              </a:ext>
            </a:extLst>
          </p:cNvPr>
          <p:cNvSpPr>
            <a:spLocks noGrp="1"/>
          </p:cNvSpPr>
          <p:nvPr>
            <p:ph type="title"/>
          </p:nvPr>
        </p:nvSpPr>
        <p:spPr>
          <a:xfrm>
            <a:off x="584200" y="3316165"/>
            <a:ext cx="3412067" cy="1975063"/>
          </a:xfrm>
        </p:spPr>
        <p:txBody>
          <a:bodyPr vert="horz" lIns="91440" tIns="45720" rIns="91440" bIns="45720" rtlCol="0" anchor="ctr">
            <a:normAutofit/>
          </a:bodyPr>
          <a:lstStyle/>
          <a:p>
            <a:pPr algn="ctr"/>
            <a:r>
              <a:rPr lang="en-US" sz="3600" dirty="0">
                <a:solidFill>
                  <a:schemeClr val="tx2"/>
                </a:solidFill>
              </a:rPr>
              <a:t>Explicit vs. implicit bias</a:t>
            </a:r>
          </a:p>
        </p:txBody>
      </p:sp>
      <p:pic>
        <p:nvPicPr>
          <p:cNvPr id="5" name="Content Placeholder 4">
            <a:extLst>
              <a:ext uri="{FF2B5EF4-FFF2-40B4-BE49-F238E27FC236}">
                <a16:creationId xmlns:a16="http://schemas.microsoft.com/office/drawing/2014/main" id="{33AF7D5B-732B-4CDF-A78C-60831758F62C}"/>
              </a:ext>
            </a:extLst>
          </p:cNvPr>
          <p:cNvPicPr>
            <a:picLocks noGrp="1" noChangeAspect="1"/>
          </p:cNvPicPr>
          <p:nvPr>
            <p:ph idx="1"/>
          </p:nvPr>
        </p:nvPicPr>
        <p:blipFill>
          <a:blip r:embed="rId2"/>
          <a:stretch>
            <a:fillRect/>
          </a:stretch>
        </p:blipFill>
        <p:spPr>
          <a:xfrm>
            <a:off x="889687" y="1170854"/>
            <a:ext cx="2776151" cy="1561584"/>
          </a:xfrm>
          <a:prstGeom prst="rect">
            <a:avLst/>
          </a:prstGeom>
        </p:spPr>
      </p:pic>
      <p:pic>
        <p:nvPicPr>
          <p:cNvPr id="4" name="Content Placeholder 3">
            <a:extLst>
              <a:ext uri="{FF2B5EF4-FFF2-40B4-BE49-F238E27FC236}">
                <a16:creationId xmlns:a16="http://schemas.microsoft.com/office/drawing/2014/main" id="{2FB22CAF-9C5D-463D-BAC5-629CA152620B}"/>
              </a:ext>
            </a:extLst>
          </p:cNvPr>
          <p:cNvPicPr>
            <a:picLocks noChangeAspect="1"/>
          </p:cNvPicPr>
          <p:nvPr/>
        </p:nvPicPr>
        <p:blipFill>
          <a:blip r:embed="rId3"/>
          <a:stretch>
            <a:fillRect/>
          </a:stretch>
        </p:blipFill>
        <p:spPr>
          <a:xfrm>
            <a:off x="4978859" y="1284569"/>
            <a:ext cx="6030810" cy="4523108"/>
          </a:xfrm>
          <a:prstGeom prst="rect">
            <a:avLst/>
          </a:prstGeom>
        </p:spPr>
      </p:pic>
    </p:spTree>
    <p:extLst>
      <p:ext uri="{BB962C8B-B14F-4D97-AF65-F5344CB8AC3E}">
        <p14:creationId xmlns:p14="http://schemas.microsoft.com/office/powerpoint/2010/main" val="3723157029"/>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8">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10">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12">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14">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51" name="Rectangle 16">
            <a:extLst>
              <a:ext uri="{FF2B5EF4-FFF2-40B4-BE49-F238E27FC236}">
                <a16:creationId xmlns:a16="http://schemas.microsoft.com/office/drawing/2014/main" id="{0883F11E-ECB3-4046-A121-A45C6FF63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FDCE85-79E8-4753-AD67-CB3C2BE600D3}"/>
              </a:ext>
            </a:extLst>
          </p:cNvPr>
          <p:cNvSpPr>
            <a:spLocks noGrp="1"/>
          </p:cNvSpPr>
          <p:nvPr>
            <p:ph type="title"/>
          </p:nvPr>
        </p:nvSpPr>
        <p:spPr>
          <a:xfrm>
            <a:off x="581192" y="1370517"/>
            <a:ext cx="5708356" cy="1982571"/>
          </a:xfrm>
        </p:spPr>
        <p:txBody>
          <a:bodyPr vert="horz" lIns="91440" tIns="45720" rIns="91440" bIns="45720" rtlCol="0" anchor="b">
            <a:normAutofit/>
          </a:bodyPr>
          <a:lstStyle/>
          <a:p>
            <a:r>
              <a:rPr lang="en-US" sz="3600" dirty="0">
                <a:solidFill>
                  <a:schemeClr val="accent1"/>
                </a:solidFill>
              </a:rPr>
              <a:t>Exploring implicit bias</a:t>
            </a:r>
          </a:p>
        </p:txBody>
      </p:sp>
      <p:sp>
        <p:nvSpPr>
          <p:cNvPr id="3" name="Content Placeholder 2">
            <a:extLst>
              <a:ext uri="{FF2B5EF4-FFF2-40B4-BE49-F238E27FC236}">
                <a16:creationId xmlns:a16="http://schemas.microsoft.com/office/drawing/2014/main" id="{54D8DA72-F662-476D-A28F-BB3563524CBE}"/>
              </a:ext>
            </a:extLst>
          </p:cNvPr>
          <p:cNvSpPr>
            <a:spLocks noGrp="1"/>
          </p:cNvSpPr>
          <p:nvPr>
            <p:ph idx="1"/>
          </p:nvPr>
        </p:nvSpPr>
        <p:spPr>
          <a:xfrm>
            <a:off x="507926" y="3573733"/>
            <a:ext cx="5511418" cy="1647733"/>
          </a:xfrm>
        </p:spPr>
        <p:txBody>
          <a:bodyPr vert="horz" lIns="91440" tIns="45720" rIns="91440" bIns="45720" rtlCol="0" anchor="t">
            <a:normAutofit/>
          </a:bodyPr>
          <a:lstStyle/>
          <a:p>
            <a:pPr marL="0" indent="0" algn="ctr">
              <a:buNone/>
            </a:pPr>
            <a:r>
              <a:rPr lang="en-US" sz="1600" cap="all" dirty="0">
                <a:solidFill>
                  <a:schemeClr val="accent2"/>
                </a:solidFill>
              </a:rPr>
              <a:t>With a small group,  define implicit bias and provide at least three examples. </a:t>
            </a:r>
          </a:p>
        </p:txBody>
      </p:sp>
      <p:sp>
        <p:nvSpPr>
          <p:cNvPr id="52" name="Rectangle 18">
            <a:extLst>
              <a:ext uri="{FF2B5EF4-FFF2-40B4-BE49-F238E27FC236}">
                <a16:creationId xmlns:a16="http://schemas.microsoft.com/office/drawing/2014/main" id="{5CF77191-9839-40D9-B04E-85DF01BB0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052796"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0">
            <a:extLst>
              <a:ext uri="{FF2B5EF4-FFF2-40B4-BE49-F238E27FC236}">
                <a16:creationId xmlns:a16="http://schemas.microsoft.com/office/drawing/2014/main" id="{BF007B11-F4C3-4A9E-AAA8-D52C8C1AD9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306" y="457200"/>
            <a:ext cx="3052798"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2">
            <a:extLst>
              <a:ext uri="{FF2B5EF4-FFF2-40B4-BE49-F238E27FC236}">
                <a16:creationId xmlns:a16="http://schemas.microsoft.com/office/drawing/2014/main" id="{871D0F6C-C993-4E97-A103-9448E35FE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453643"/>
            <a:ext cx="5009388"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4">
            <a:extLst>
              <a:ext uri="{FF2B5EF4-FFF2-40B4-BE49-F238E27FC236}">
                <a16:creationId xmlns:a16="http://schemas.microsoft.com/office/drawing/2014/main" id="{7B28B346-1639-4F05-9EBC-808A9DC665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A drawing of a cartoon character&#10;&#10;Description automatically generated">
            <a:extLst>
              <a:ext uri="{FF2B5EF4-FFF2-40B4-BE49-F238E27FC236}">
                <a16:creationId xmlns:a16="http://schemas.microsoft.com/office/drawing/2014/main" id="{D0AB99D8-5C4F-4EB3-8A3E-49745B43DD03}"/>
              </a:ext>
            </a:extLst>
          </p:cNvPr>
          <p:cNvPicPr>
            <a:picLocks noChangeAspect="1"/>
          </p:cNvPicPr>
          <p:nvPr/>
        </p:nvPicPr>
        <p:blipFill>
          <a:blip r:embed="rId3"/>
          <a:stretch>
            <a:fillRect/>
          </a:stretch>
        </p:blipFill>
        <p:spPr>
          <a:xfrm>
            <a:off x="7389238" y="1370517"/>
            <a:ext cx="3703069" cy="4377243"/>
          </a:xfrm>
          <a:prstGeom prst="rect">
            <a:avLst/>
          </a:prstGeom>
        </p:spPr>
      </p:pic>
      <p:sp>
        <p:nvSpPr>
          <p:cNvPr id="5" name="AutoShape 2" descr="Image result for small group circle graphic">
            <a:extLst>
              <a:ext uri="{FF2B5EF4-FFF2-40B4-BE49-F238E27FC236}">
                <a16:creationId xmlns:a16="http://schemas.microsoft.com/office/drawing/2014/main" id="{1CCD0CF2-C49B-4D6A-AF78-942518BDB52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9305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256F-C5D3-4B2C-835A-E23BED4B2831}"/>
              </a:ext>
            </a:extLst>
          </p:cNvPr>
          <p:cNvSpPr>
            <a:spLocks noGrp="1"/>
          </p:cNvSpPr>
          <p:nvPr>
            <p:ph type="ctrTitle"/>
          </p:nvPr>
        </p:nvSpPr>
        <p:spPr/>
        <p:txBody>
          <a:bodyPr/>
          <a:lstStyle/>
          <a:p>
            <a:r>
              <a:rPr lang="en-US" dirty="0"/>
              <a:t>Implicit bias explained</a:t>
            </a:r>
          </a:p>
        </p:txBody>
      </p:sp>
      <p:sp>
        <p:nvSpPr>
          <p:cNvPr id="3" name="Subtitle 2">
            <a:extLst>
              <a:ext uri="{FF2B5EF4-FFF2-40B4-BE49-F238E27FC236}">
                <a16:creationId xmlns:a16="http://schemas.microsoft.com/office/drawing/2014/main" id="{43218F01-2A21-405D-99C3-FF238E0E0DD1}"/>
              </a:ext>
            </a:extLst>
          </p:cNvPr>
          <p:cNvSpPr>
            <a:spLocks noGrp="1"/>
          </p:cNvSpPr>
          <p:nvPr>
            <p:ph type="subTitle" idx="1"/>
          </p:nvPr>
        </p:nvSpPr>
        <p:spPr/>
        <p:txBody>
          <a:bodyPr/>
          <a:lstStyle/>
          <a:p>
            <a:r>
              <a:rPr lang="en-US" dirty="0"/>
              <a:t>The perception institute</a:t>
            </a:r>
          </a:p>
        </p:txBody>
      </p:sp>
    </p:spTree>
    <p:extLst>
      <p:ext uri="{BB962C8B-B14F-4D97-AF65-F5344CB8AC3E}">
        <p14:creationId xmlns:p14="http://schemas.microsoft.com/office/powerpoint/2010/main" val="1545666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Unconscious Bias</a:t>
            </a:r>
          </a:p>
        </p:txBody>
      </p:sp>
      <p:pic>
        <p:nvPicPr>
          <p:cNvPr id="4" name="Online Media 3" title="Understanding unconscious bias">
            <a:hlinkClick r:id="" action="ppaction://media"/>
            <a:extLst>
              <a:ext uri="{FF2B5EF4-FFF2-40B4-BE49-F238E27FC236}">
                <a16:creationId xmlns:a16="http://schemas.microsoft.com/office/drawing/2014/main" id="{E78ABA72-3B00-4E9C-915A-7C952F50F005}"/>
              </a:ext>
            </a:extLst>
          </p:cNvPr>
          <p:cNvPicPr>
            <a:picLocks noGrp="1" noRot="1" noChangeAspect="1"/>
          </p:cNvPicPr>
          <p:nvPr>
            <p:ph idx="1"/>
            <a:videoFile r:link="rId1"/>
          </p:nvPr>
        </p:nvPicPr>
        <p:blipFill>
          <a:blip r:embed="rId4"/>
          <a:stretch>
            <a:fillRect/>
          </a:stretch>
        </p:blipFill>
        <p:spPr>
          <a:xfrm>
            <a:off x="2039815" y="1901336"/>
            <a:ext cx="8112369" cy="4563208"/>
          </a:xfrm>
          <a:prstGeom prst="rect">
            <a:avLst/>
          </a:prstGeom>
        </p:spPr>
      </p:pic>
    </p:spTree>
    <p:extLst>
      <p:ext uri="{BB962C8B-B14F-4D97-AF65-F5344CB8AC3E}">
        <p14:creationId xmlns:p14="http://schemas.microsoft.com/office/powerpoint/2010/main" val="2020899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What is the harm caused?</a:t>
            </a:r>
          </a:p>
        </p:txBody>
      </p:sp>
      <p:sp>
        <p:nvSpPr>
          <p:cNvPr id="3" name="Text Placeholder 2"/>
          <p:cNvSpPr>
            <a:spLocks noGrp="1"/>
          </p:cNvSpPr>
          <p:nvPr>
            <p:ph type="body" idx="1"/>
          </p:nvPr>
        </p:nvSpPr>
        <p:spPr/>
        <p:txBody>
          <a:bodyPr/>
          <a:lstStyle/>
          <a:p>
            <a:r>
              <a:rPr lang="en-US" dirty="0"/>
              <a:t>We are all biased, after all. </a:t>
            </a:r>
          </a:p>
        </p:txBody>
      </p:sp>
    </p:spTree>
    <p:extLst>
      <p:ext uri="{BB962C8B-B14F-4D97-AF65-F5344CB8AC3E}">
        <p14:creationId xmlns:p14="http://schemas.microsoft.com/office/powerpoint/2010/main" val="3485547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Unconscious bias is a fact of life</a:t>
            </a:r>
          </a:p>
        </p:txBody>
      </p:sp>
      <p:sp>
        <p:nvSpPr>
          <p:cNvPr id="3" name="Content Placeholder 2"/>
          <p:cNvSpPr>
            <a:spLocks noGrp="1"/>
          </p:cNvSpPr>
          <p:nvPr>
            <p:ph idx="1"/>
          </p:nvPr>
        </p:nvSpPr>
        <p:spPr>
          <a:xfrm>
            <a:off x="1097280" y="1845734"/>
            <a:ext cx="10058400" cy="4428066"/>
          </a:xfrm>
        </p:spPr>
        <p:txBody>
          <a:bodyPr>
            <a:normAutofit lnSpcReduction="10000"/>
          </a:bodyPr>
          <a:lstStyle/>
          <a:p>
            <a:pPr>
              <a:buClr>
                <a:schemeClr val="tx2"/>
              </a:buClr>
              <a:buFont typeface="Wingdings" panose="05000000000000000000" pitchFamily="2" charset="2"/>
              <a:buChar char="§"/>
            </a:pPr>
            <a:r>
              <a:rPr lang="en-US" sz="2400" b="1" dirty="0"/>
              <a:t>You are NOT alone.  </a:t>
            </a:r>
            <a:r>
              <a:rPr lang="en-US" sz="2400" dirty="0"/>
              <a:t>Everyone has unconscious biases and has taken them into the workplace.</a:t>
            </a:r>
          </a:p>
          <a:p>
            <a:pPr>
              <a:buClr>
                <a:schemeClr val="tx2"/>
              </a:buClr>
              <a:buFont typeface="Wingdings" panose="05000000000000000000" pitchFamily="2" charset="2"/>
              <a:buChar char="§"/>
            </a:pPr>
            <a:r>
              <a:rPr lang="en-US" sz="2400" dirty="0"/>
              <a:t>We all suffer from prejudice.  Prejudices are simply </a:t>
            </a:r>
            <a:r>
              <a:rPr lang="en-US" sz="2400" b="1" dirty="0"/>
              <a:t>mental shortcuts </a:t>
            </a:r>
            <a:r>
              <a:rPr lang="en-US" sz="2400" dirty="0"/>
              <a:t>based on social norms and stereotypes. </a:t>
            </a:r>
          </a:p>
          <a:p>
            <a:pPr>
              <a:buClr>
                <a:schemeClr val="tx2"/>
              </a:buClr>
              <a:buFont typeface="Wingdings" panose="05000000000000000000" pitchFamily="2" charset="2"/>
              <a:buChar char="§"/>
            </a:pPr>
            <a:r>
              <a:rPr lang="en-US" sz="2400" dirty="0"/>
              <a:t>If you can name it, there is probably an unconscious bias for or against it. </a:t>
            </a:r>
          </a:p>
          <a:p>
            <a:pPr>
              <a:buClr>
                <a:schemeClr val="tx2"/>
              </a:buClr>
              <a:buFont typeface="Wingdings" panose="05000000000000000000" pitchFamily="2" charset="2"/>
              <a:buChar char="§"/>
            </a:pPr>
            <a:r>
              <a:rPr lang="en-US" sz="2400" b="1" dirty="0"/>
              <a:t>It is all in the brain</a:t>
            </a:r>
            <a:r>
              <a:rPr lang="en-US" sz="2400" dirty="0"/>
              <a:t>. </a:t>
            </a:r>
          </a:p>
          <a:p>
            <a:pPr>
              <a:buClr>
                <a:schemeClr val="tx2"/>
              </a:buClr>
              <a:buFont typeface="Wingdings" panose="05000000000000000000" pitchFamily="2" charset="2"/>
              <a:buChar char="§"/>
            </a:pPr>
            <a:r>
              <a:rPr lang="en-US" sz="2400" dirty="0"/>
              <a:t>Mental grouping is part of the </a:t>
            </a:r>
            <a:r>
              <a:rPr lang="en-US" sz="2400" b="1" dirty="0"/>
              <a:t>survival mechanism hard-wired </a:t>
            </a:r>
            <a:r>
              <a:rPr lang="en-US" sz="2400" dirty="0"/>
              <a:t>into our brains.</a:t>
            </a:r>
          </a:p>
          <a:p>
            <a:pPr>
              <a:buClr>
                <a:schemeClr val="tx2"/>
              </a:buClr>
              <a:buFont typeface="Wingdings" panose="05000000000000000000" pitchFamily="2" charset="2"/>
              <a:buChar char="§"/>
            </a:pPr>
            <a:r>
              <a:rPr lang="en-US" sz="2400" dirty="0"/>
              <a:t>There are more than 150 identified unconscious biases. </a:t>
            </a:r>
          </a:p>
          <a:p>
            <a:pPr>
              <a:buClr>
                <a:schemeClr val="tx2"/>
              </a:buClr>
              <a:buFont typeface="Wingdings" panose="05000000000000000000" pitchFamily="2" charset="2"/>
              <a:buChar char="§"/>
            </a:pPr>
            <a:r>
              <a:rPr lang="en-US" sz="2400" dirty="0"/>
              <a:t>What is </a:t>
            </a:r>
            <a:r>
              <a:rPr lang="en-US" sz="2400" b="1" dirty="0"/>
              <a:t>unconscious to some </a:t>
            </a:r>
            <a:r>
              <a:rPr lang="en-US" sz="2400" dirty="0"/>
              <a:t>is in fact quite </a:t>
            </a:r>
            <a:r>
              <a:rPr lang="en-US" sz="2400" b="1" dirty="0"/>
              <a:t>conscious to others</a:t>
            </a:r>
            <a:r>
              <a:rPr lang="en-US" sz="2400" dirty="0"/>
              <a:t>. </a:t>
            </a:r>
          </a:p>
        </p:txBody>
      </p:sp>
      <p:sp>
        <p:nvSpPr>
          <p:cNvPr id="4" name="Rectangle 3">
            <a:extLst>
              <a:ext uri="{FF2B5EF4-FFF2-40B4-BE49-F238E27FC236}">
                <a16:creationId xmlns:a16="http://schemas.microsoft.com/office/drawing/2014/main" id="{1ACA1A23-42FE-49B9-AD10-39653654DDDA}"/>
              </a:ext>
            </a:extLst>
          </p:cNvPr>
          <p:cNvSpPr/>
          <p:nvPr/>
        </p:nvSpPr>
        <p:spPr>
          <a:xfrm>
            <a:off x="581192" y="6280467"/>
            <a:ext cx="6096000" cy="246221"/>
          </a:xfrm>
          <a:prstGeom prst="rect">
            <a:avLst/>
          </a:prstGeom>
        </p:spPr>
        <p:txBody>
          <a:bodyPr>
            <a:spAutoFit/>
          </a:bodyPr>
          <a:lstStyle/>
          <a:p>
            <a:r>
              <a:rPr lang="en-US" sz="1000" dirty="0"/>
              <a:t>Source: Cultural Competency</a:t>
            </a:r>
          </a:p>
        </p:txBody>
      </p:sp>
    </p:spTree>
    <p:extLst>
      <p:ext uri="{BB962C8B-B14F-4D97-AF65-F5344CB8AC3E}">
        <p14:creationId xmlns:p14="http://schemas.microsoft.com/office/powerpoint/2010/main" val="31890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B171EFD5-A9C9-4063-A6D3-4588C91FEF52}"/>
              </a:ext>
            </a:extLst>
          </p:cNvPr>
          <p:cNvSpPr>
            <a:spLocks noGrp="1"/>
          </p:cNvSpPr>
          <p:nvPr>
            <p:ph type="ctrTitle"/>
          </p:nvPr>
        </p:nvSpPr>
        <p:spPr>
          <a:xfrm>
            <a:off x="4470400" y="1507414"/>
            <a:ext cx="7275067" cy="3703320"/>
          </a:xfrm>
        </p:spPr>
        <p:txBody>
          <a:bodyPr anchor="ctr">
            <a:normAutofit/>
          </a:bodyPr>
          <a:lstStyle/>
          <a:p>
            <a:r>
              <a:rPr lang="en-US" sz="4800" dirty="0">
                <a:solidFill>
                  <a:schemeClr val="tx2"/>
                </a:solidFill>
              </a:rPr>
              <a:t>Detecting bias</a:t>
            </a:r>
          </a:p>
        </p:txBody>
      </p:sp>
      <p:sp>
        <p:nvSpPr>
          <p:cNvPr id="3" name="Subtitle 2">
            <a:extLst>
              <a:ext uri="{FF2B5EF4-FFF2-40B4-BE49-F238E27FC236}">
                <a16:creationId xmlns:a16="http://schemas.microsoft.com/office/drawing/2014/main" id="{CCEE2AAD-E01D-454A-875E-1EF68FC5F667}"/>
              </a:ext>
            </a:extLst>
          </p:cNvPr>
          <p:cNvSpPr>
            <a:spLocks noGrp="1"/>
          </p:cNvSpPr>
          <p:nvPr>
            <p:ph type="subTitle" idx="1"/>
          </p:nvPr>
        </p:nvSpPr>
        <p:spPr>
          <a:xfrm>
            <a:off x="444342" y="1507414"/>
            <a:ext cx="3330781" cy="3703320"/>
          </a:xfrm>
          <a:ln w="57150">
            <a:noFill/>
          </a:ln>
        </p:spPr>
        <p:txBody>
          <a:bodyPr anchor="ctr">
            <a:normAutofit/>
          </a:bodyPr>
          <a:lstStyle/>
          <a:p>
            <a:pPr algn="r"/>
            <a:r>
              <a:rPr lang="en-US" sz="2000" dirty="0">
                <a:solidFill>
                  <a:schemeClr val="tx2"/>
                </a:solidFill>
              </a:rPr>
              <a:t>Sub-Competency 4: challenge one’s own biases</a:t>
            </a:r>
          </a:p>
        </p:txBody>
      </p:sp>
      <p:sp>
        <p:nvSpPr>
          <p:cNvPr id="10" name="Rectangle 9">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38733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2B618-F251-4EA7-A0F0-D87392D8FFE7}"/>
              </a:ext>
            </a:extLst>
          </p:cNvPr>
          <p:cNvSpPr>
            <a:spLocks noGrp="1"/>
          </p:cNvSpPr>
          <p:nvPr>
            <p:ph type="title"/>
          </p:nvPr>
        </p:nvSpPr>
        <p:spPr/>
        <p:txBody>
          <a:bodyPr/>
          <a:lstStyle/>
          <a:p>
            <a:r>
              <a:rPr lang="en-US" dirty="0"/>
              <a:t>Implicit bias test</a:t>
            </a:r>
          </a:p>
        </p:txBody>
      </p:sp>
      <p:sp>
        <p:nvSpPr>
          <p:cNvPr id="3" name="Text Placeholder 2">
            <a:extLst>
              <a:ext uri="{FF2B5EF4-FFF2-40B4-BE49-F238E27FC236}">
                <a16:creationId xmlns:a16="http://schemas.microsoft.com/office/drawing/2014/main" id="{FFD2EB56-E2E6-419F-AC9E-2B30DE9FB4AD}"/>
              </a:ext>
            </a:extLst>
          </p:cNvPr>
          <p:cNvSpPr>
            <a:spLocks noGrp="1"/>
          </p:cNvSpPr>
          <p:nvPr>
            <p:ph type="body" idx="1"/>
          </p:nvPr>
        </p:nvSpPr>
        <p:spPr/>
        <p:txBody>
          <a:bodyPr/>
          <a:lstStyle/>
          <a:p>
            <a:r>
              <a:rPr lang="en-US" dirty="0"/>
              <a:t>Explore your implicit associations</a:t>
            </a:r>
          </a:p>
        </p:txBody>
      </p:sp>
      <p:sp>
        <p:nvSpPr>
          <p:cNvPr id="4" name="Rectangle 3">
            <a:extLst>
              <a:ext uri="{FF2B5EF4-FFF2-40B4-BE49-F238E27FC236}">
                <a16:creationId xmlns:a16="http://schemas.microsoft.com/office/drawing/2014/main" id="{49923189-B051-40B8-8E55-4FEF884C26C4}"/>
              </a:ext>
            </a:extLst>
          </p:cNvPr>
          <p:cNvSpPr/>
          <p:nvPr/>
        </p:nvSpPr>
        <p:spPr>
          <a:xfrm>
            <a:off x="581192" y="5377934"/>
            <a:ext cx="3479029" cy="369332"/>
          </a:xfrm>
          <a:prstGeom prst="rect">
            <a:avLst/>
          </a:prstGeom>
        </p:spPr>
        <p:txBody>
          <a:bodyPr wrap="none">
            <a:spAutoFit/>
          </a:bodyPr>
          <a:lstStyle/>
          <a:p>
            <a:r>
              <a:rPr lang="en-US" dirty="0">
                <a:solidFill>
                  <a:schemeClr val="accent1">
                    <a:lumMod val="25000"/>
                    <a:lumOff val="75000"/>
                  </a:schemeClr>
                </a:solidFill>
                <a:hlinkClick r:id="rId3">
                  <a:extLst>
                    <a:ext uri="{A12FA001-AC4F-418D-AE19-62706E023703}">
                      <ahyp:hlinkClr xmlns:ahyp="http://schemas.microsoft.com/office/drawing/2018/hyperlinkcolor" val="tx"/>
                    </a:ext>
                  </a:extLst>
                </a:hlinkClick>
              </a:rPr>
              <a:t>https://implicit.harvard.edu/implicit/</a:t>
            </a:r>
            <a:endParaRPr lang="en-US" dirty="0">
              <a:solidFill>
                <a:schemeClr val="accent1">
                  <a:lumMod val="25000"/>
                  <a:lumOff val="75000"/>
                </a:schemeClr>
              </a:solidFill>
            </a:endParaRPr>
          </a:p>
        </p:txBody>
      </p:sp>
    </p:spTree>
    <p:extLst>
      <p:ext uri="{BB962C8B-B14F-4D97-AF65-F5344CB8AC3E}">
        <p14:creationId xmlns:p14="http://schemas.microsoft.com/office/powerpoint/2010/main" val="9808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D7C8-AD35-4335-BCBD-0919C553A94F}"/>
              </a:ext>
            </a:extLst>
          </p:cNvPr>
          <p:cNvSpPr>
            <a:spLocks noGrp="1"/>
          </p:cNvSpPr>
          <p:nvPr>
            <p:ph type="title"/>
          </p:nvPr>
        </p:nvSpPr>
        <p:spPr/>
        <p:txBody>
          <a:bodyPr/>
          <a:lstStyle/>
          <a:p>
            <a:r>
              <a:rPr lang="en-US" dirty="0"/>
              <a:t>Implicit bias: What can we do about it?</a:t>
            </a:r>
          </a:p>
        </p:txBody>
      </p:sp>
      <p:pic>
        <p:nvPicPr>
          <p:cNvPr id="4" name="Online Media 3" title="We all have implicit biases. So what can we do about it? | Dushaw Hockett | TEDxMidAtlanticSalon">
            <a:hlinkClick r:id="" action="ppaction://media"/>
            <a:extLst>
              <a:ext uri="{FF2B5EF4-FFF2-40B4-BE49-F238E27FC236}">
                <a16:creationId xmlns:a16="http://schemas.microsoft.com/office/drawing/2014/main" id="{9191C4D3-7D6F-4131-8106-CB5AC19AF216}"/>
              </a:ext>
            </a:extLst>
          </p:cNvPr>
          <p:cNvPicPr>
            <a:picLocks noGrp="1" noRot="1" noChangeAspect="1"/>
          </p:cNvPicPr>
          <p:nvPr>
            <p:ph idx="1"/>
            <a:videoFile r:link="rId1"/>
          </p:nvPr>
        </p:nvPicPr>
        <p:blipFill>
          <a:blip r:embed="rId4"/>
          <a:stretch>
            <a:fillRect/>
          </a:stretch>
        </p:blipFill>
        <p:spPr>
          <a:xfrm>
            <a:off x="2827338" y="2181225"/>
            <a:ext cx="6538912" cy="3678238"/>
          </a:xfrm>
          <a:prstGeom prst="rect">
            <a:avLst/>
          </a:prstGeom>
        </p:spPr>
      </p:pic>
    </p:spTree>
    <p:extLst>
      <p:ext uri="{BB962C8B-B14F-4D97-AF65-F5344CB8AC3E}">
        <p14:creationId xmlns:p14="http://schemas.microsoft.com/office/powerpoint/2010/main" val="332451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7834585-F49B-43A2-9226-38EBB9CE63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55717-49F2-43CE-9A1A-CAAE0B2C17A4}"/>
              </a:ext>
            </a:extLst>
          </p:cNvPr>
          <p:cNvSpPr>
            <a:spLocks noGrp="1"/>
          </p:cNvSpPr>
          <p:nvPr>
            <p:ph type="ctrTitle"/>
          </p:nvPr>
        </p:nvSpPr>
        <p:spPr>
          <a:xfrm>
            <a:off x="2156346" y="1097109"/>
            <a:ext cx="5439267" cy="4576358"/>
          </a:xfrm>
        </p:spPr>
        <p:txBody>
          <a:bodyPr anchor="ctr">
            <a:normAutofit/>
          </a:bodyPr>
          <a:lstStyle/>
          <a:p>
            <a:pPr algn="ctr"/>
            <a:r>
              <a:rPr lang="en-US" dirty="0">
                <a:solidFill>
                  <a:schemeClr val="tx2">
                    <a:lumMod val="75000"/>
                  </a:schemeClr>
                </a:solidFill>
              </a:rPr>
              <a:t>Implicit Bias Recognition &amp; Challenge</a:t>
            </a:r>
          </a:p>
        </p:txBody>
      </p:sp>
      <p:sp>
        <p:nvSpPr>
          <p:cNvPr id="9" name="Rectangle 8">
            <a:extLst>
              <a:ext uri="{FF2B5EF4-FFF2-40B4-BE49-F238E27FC236}">
                <a16:creationId xmlns:a16="http://schemas.microsoft.com/office/drawing/2014/main" id="{A94003D5-55DD-4968-8D94-E9705D54A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69" y="453642"/>
            <a:ext cx="3625597" cy="586329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F5549486-A8CA-4D47-92EC-B95E900CA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Graphic 4" descr="Internet">
            <a:extLst>
              <a:ext uri="{FF2B5EF4-FFF2-40B4-BE49-F238E27FC236}">
                <a16:creationId xmlns:a16="http://schemas.microsoft.com/office/drawing/2014/main" id="{B385F5DD-19F9-4166-807B-639406DEB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0035" y="2222656"/>
            <a:ext cx="2325263" cy="2325263"/>
          </a:xfrm>
          <a:prstGeom prst="rect">
            <a:avLst/>
          </a:prstGeom>
        </p:spPr>
      </p:pic>
    </p:spTree>
    <p:extLst>
      <p:ext uri="{BB962C8B-B14F-4D97-AF65-F5344CB8AC3E}">
        <p14:creationId xmlns:p14="http://schemas.microsoft.com/office/powerpoint/2010/main" val="978370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B171EFD5-A9C9-4063-A6D3-4588C91FEF52}"/>
              </a:ext>
            </a:extLst>
          </p:cNvPr>
          <p:cNvSpPr>
            <a:spLocks noGrp="1"/>
          </p:cNvSpPr>
          <p:nvPr>
            <p:ph type="ctrTitle"/>
          </p:nvPr>
        </p:nvSpPr>
        <p:spPr>
          <a:xfrm>
            <a:off x="4470400" y="1507414"/>
            <a:ext cx="7275067" cy="3703320"/>
          </a:xfrm>
        </p:spPr>
        <p:txBody>
          <a:bodyPr anchor="ctr">
            <a:normAutofit/>
          </a:bodyPr>
          <a:lstStyle/>
          <a:p>
            <a:r>
              <a:rPr lang="en-US" sz="4800" dirty="0">
                <a:solidFill>
                  <a:schemeClr val="tx2"/>
                </a:solidFill>
              </a:rPr>
              <a:t>The platinum rule</a:t>
            </a:r>
          </a:p>
        </p:txBody>
      </p:sp>
      <p:sp>
        <p:nvSpPr>
          <p:cNvPr id="3" name="Subtitle 2">
            <a:extLst>
              <a:ext uri="{FF2B5EF4-FFF2-40B4-BE49-F238E27FC236}">
                <a16:creationId xmlns:a16="http://schemas.microsoft.com/office/drawing/2014/main" id="{CCEE2AAD-E01D-454A-875E-1EF68FC5F667}"/>
              </a:ext>
            </a:extLst>
          </p:cNvPr>
          <p:cNvSpPr>
            <a:spLocks noGrp="1"/>
          </p:cNvSpPr>
          <p:nvPr>
            <p:ph type="subTitle" idx="1"/>
          </p:nvPr>
        </p:nvSpPr>
        <p:spPr>
          <a:xfrm>
            <a:off x="444342" y="1507414"/>
            <a:ext cx="3330781" cy="3703320"/>
          </a:xfrm>
          <a:ln w="57150">
            <a:noFill/>
          </a:ln>
        </p:spPr>
        <p:txBody>
          <a:bodyPr anchor="ctr">
            <a:normAutofit/>
          </a:bodyPr>
          <a:lstStyle/>
          <a:p>
            <a:pPr algn="r"/>
            <a:r>
              <a:rPr lang="en-US" sz="2000" dirty="0">
                <a:solidFill>
                  <a:schemeClr val="tx2"/>
                </a:solidFill>
              </a:rPr>
              <a:t>Sub-Competency 4: challenge one’s own biases</a:t>
            </a:r>
          </a:p>
        </p:txBody>
      </p:sp>
      <p:sp>
        <p:nvSpPr>
          <p:cNvPr id="10" name="Rectangle 9">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1224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54">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56">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58">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5" y="0"/>
            <a:ext cx="4654295"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B26C534-91CD-4826-B94B-4C86477BCA4F}"/>
              </a:ext>
            </a:extLst>
          </p:cNvPr>
          <p:cNvSpPr>
            <a:spLocks noGrp="1"/>
          </p:cNvSpPr>
          <p:nvPr>
            <p:ph type="title"/>
          </p:nvPr>
        </p:nvSpPr>
        <p:spPr>
          <a:xfrm>
            <a:off x="8109235" y="863695"/>
            <a:ext cx="3511233" cy="3779995"/>
          </a:xfrm>
        </p:spPr>
        <p:txBody>
          <a:bodyPr vert="horz" lIns="91440" tIns="45720" rIns="91440" bIns="45720" rtlCol="0" anchor="ctr">
            <a:normAutofit/>
          </a:bodyPr>
          <a:lstStyle/>
          <a:p>
            <a:pPr algn="ctr"/>
            <a:r>
              <a:rPr lang="en-US" dirty="0">
                <a:solidFill>
                  <a:schemeClr val="tx1"/>
                </a:solidFill>
              </a:rPr>
              <a:t>Platinum </a:t>
            </a:r>
            <a:br>
              <a:rPr lang="en-US" dirty="0">
                <a:solidFill>
                  <a:schemeClr val="tx1"/>
                </a:solidFill>
              </a:rPr>
            </a:br>
            <a:r>
              <a:rPr lang="en-US" dirty="0">
                <a:solidFill>
                  <a:schemeClr val="tx1"/>
                </a:solidFill>
              </a:rPr>
              <a:t>vs</a:t>
            </a:r>
            <a:br>
              <a:rPr lang="en-US" dirty="0">
                <a:solidFill>
                  <a:schemeClr val="tx1"/>
                </a:solidFill>
              </a:rPr>
            </a:br>
            <a:r>
              <a:rPr lang="en-US" dirty="0">
                <a:solidFill>
                  <a:schemeClr val="tx1"/>
                </a:solidFill>
              </a:rPr>
              <a:t>golden rule</a:t>
            </a:r>
          </a:p>
        </p:txBody>
      </p:sp>
      <p:sp>
        <p:nvSpPr>
          <p:cNvPr id="63" name="Rectangle 62">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38EC5B19-3298-4CA2-80A1-CF0232104EEC}"/>
              </a:ext>
            </a:extLst>
          </p:cNvPr>
          <p:cNvPicPr>
            <a:picLocks noChangeAspect="1"/>
          </p:cNvPicPr>
          <p:nvPr/>
        </p:nvPicPr>
        <p:blipFill>
          <a:blip r:embed="rId3"/>
          <a:stretch>
            <a:fillRect/>
          </a:stretch>
        </p:blipFill>
        <p:spPr>
          <a:xfrm>
            <a:off x="643465" y="1093761"/>
            <a:ext cx="6253164" cy="4689873"/>
          </a:xfrm>
          <a:prstGeom prst="rect">
            <a:avLst/>
          </a:prstGeom>
        </p:spPr>
      </p:pic>
    </p:spTree>
    <p:extLst>
      <p:ext uri="{BB962C8B-B14F-4D97-AF65-F5344CB8AC3E}">
        <p14:creationId xmlns:p14="http://schemas.microsoft.com/office/powerpoint/2010/main" val="2597181432"/>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75453-3BD5-436A-A36E-CA29D8DF85DD}"/>
              </a:ext>
            </a:extLst>
          </p:cNvPr>
          <p:cNvSpPr>
            <a:spLocks noGrp="1"/>
          </p:cNvSpPr>
          <p:nvPr>
            <p:ph type="title"/>
          </p:nvPr>
        </p:nvSpPr>
        <p:spPr/>
        <p:txBody>
          <a:bodyPr/>
          <a:lstStyle/>
          <a:p>
            <a:r>
              <a:rPr lang="en-US" dirty="0"/>
              <a:t>Empathy versus sympathy</a:t>
            </a:r>
          </a:p>
        </p:txBody>
      </p:sp>
      <p:pic>
        <p:nvPicPr>
          <p:cNvPr id="4" name="Online Media 3" title="Brené Brown on Empathy">
            <a:hlinkClick r:id="" action="ppaction://media"/>
            <a:extLst>
              <a:ext uri="{FF2B5EF4-FFF2-40B4-BE49-F238E27FC236}">
                <a16:creationId xmlns:a16="http://schemas.microsoft.com/office/drawing/2014/main" id="{E4020DE9-54DC-4050-83A4-5E10968A923F}"/>
              </a:ext>
            </a:extLst>
          </p:cNvPr>
          <p:cNvPicPr>
            <a:picLocks noGrp="1" noRot="1" noChangeAspect="1"/>
          </p:cNvPicPr>
          <p:nvPr>
            <p:ph idx="1"/>
            <a:videoFile r:link="rId1"/>
          </p:nvPr>
        </p:nvPicPr>
        <p:blipFill>
          <a:blip r:embed="rId3"/>
          <a:stretch>
            <a:fillRect/>
          </a:stretch>
        </p:blipFill>
        <p:spPr>
          <a:xfrm>
            <a:off x="1809750" y="1976437"/>
            <a:ext cx="8201025" cy="4613078"/>
          </a:xfrm>
          <a:prstGeom prst="rect">
            <a:avLst/>
          </a:prstGeom>
        </p:spPr>
      </p:pic>
    </p:spTree>
    <p:extLst>
      <p:ext uri="{BB962C8B-B14F-4D97-AF65-F5344CB8AC3E}">
        <p14:creationId xmlns:p14="http://schemas.microsoft.com/office/powerpoint/2010/main" val="1980891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0FD9-B314-470F-A13A-7B6D3E7DCB69}"/>
              </a:ext>
            </a:extLst>
          </p:cNvPr>
          <p:cNvSpPr>
            <a:spLocks noGrp="1"/>
          </p:cNvSpPr>
          <p:nvPr>
            <p:ph type="title"/>
          </p:nvPr>
        </p:nvSpPr>
        <p:spPr>
          <a:xfrm>
            <a:off x="579344" y="5395646"/>
            <a:ext cx="11029783" cy="689514"/>
          </a:xfrm>
        </p:spPr>
        <p:txBody>
          <a:bodyPr>
            <a:normAutofit/>
          </a:bodyPr>
          <a:lstStyle/>
          <a:p>
            <a:pPr algn="ctr"/>
            <a:r>
              <a:rPr lang="en-US" sz="2800" dirty="0">
                <a:solidFill>
                  <a:schemeClr val="bg1"/>
                </a:solidFill>
              </a:rPr>
              <a:t>Empathy in the 21</a:t>
            </a:r>
            <a:r>
              <a:rPr lang="en-US" sz="2800" baseline="30000" dirty="0">
                <a:solidFill>
                  <a:schemeClr val="bg1"/>
                </a:solidFill>
              </a:rPr>
              <a:t>st</a:t>
            </a:r>
            <a:r>
              <a:rPr lang="en-US" sz="2800" dirty="0">
                <a:solidFill>
                  <a:schemeClr val="bg1"/>
                </a:solidFill>
              </a:rPr>
              <a:t> century</a:t>
            </a:r>
          </a:p>
        </p:txBody>
      </p:sp>
      <p:sp>
        <p:nvSpPr>
          <p:cNvPr id="3" name="Content Placeholder 2">
            <a:extLst>
              <a:ext uri="{FF2B5EF4-FFF2-40B4-BE49-F238E27FC236}">
                <a16:creationId xmlns:a16="http://schemas.microsoft.com/office/drawing/2014/main" id="{710880FF-4E5A-40FA-BF70-16282904CD74}"/>
              </a:ext>
            </a:extLst>
          </p:cNvPr>
          <p:cNvSpPr>
            <a:spLocks noGrp="1"/>
          </p:cNvSpPr>
          <p:nvPr>
            <p:ph idx="1"/>
          </p:nvPr>
        </p:nvSpPr>
        <p:spPr>
          <a:xfrm>
            <a:off x="1976175" y="927766"/>
            <a:ext cx="8236119" cy="4204800"/>
          </a:xfrm>
        </p:spPr>
        <p:txBody>
          <a:bodyPr/>
          <a:lstStyle/>
          <a:p>
            <a:pPr>
              <a:buClr>
                <a:schemeClr val="tx2"/>
              </a:buClr>
              <a:buFont typeface="Wingdings" panose="05000000000000000000" pitchFamily="2" charset="2"/>
              <a:buChar char="§"/>
            </a:pPr>
            <a:r>
              <a:rPr lang="en-US" sz="2800" dirty="0"/>
              <a:t>Ability to understand others’ viewpoints and feelings</a:t>
            </a:r>
          </a:p>
          <a:p>
            <a:pPr>
              <a:buClr>
                <a:schemeClr val="tx2"/>
              </a:buClr>
              <a:buFont typeface="Wingdings" panose="05000000000000000000" pitchFamily="2" charset="2"/>
              <a:buChar char="§"/>
            </a:pPr>
            <a:r>
              <a:rPr lang="en-US" sz="2800" dirty="0"/>
              <a:t>Use this understanding to improve the quality of:</a:t>
            </a:r>
          </a:p>
          <a:p>
            <a:pPr lvl="1">
              <a:buClr>
                <a:schemeClr val="tx2"/>
              </a:buClr>
              <a:buFont typeface="Wingdings" panose="05000000000000000000" pitchFamily="2" charset="2"/>
              <a:buChar char="§"/>
            </a:pPr>
            <a:r>
              <a:rPr lang="en-US" sz="2400" dirty="0"/>
              <a:t>Personal and professional relationships</a:t>
            </a:r>
          </a:p>
          <a:p>
            <a:pPr lvl="1">
              <a:buClr>
                <a:schemeClr val="tx2"/>
              </a:buClr>
              <a:buFont typeface="Wingdings" panose="05000000000000000000" pitchFamily="2" charset="2"/>
              <a:buChar char="§"/>
            </a:pPr>
            <a:r>
              <a:rPr lang="en-US" sz="2400" dirty="0"/>
              <a:t>Behaviors</a:t>
            </a:r>
          </a:p>
          <a:p>
            <a:pPr lvl="1">
              <a:buClr>
                <a:schemeClr val="tx2"/>
              </a:buClr>
              <a:buFont typeface="Wingdings" panose="05000000000000000000" pitchFamily="2" charset="2"/>
              <a:buChar char="§"/>
            </a:pPr>
            <a:r>
              <a:rPr lang="en-US" sz="2400" dirty="0"/>
              <a:t>Teambuilding </a:t>
            </a:r>
          </a:p>
          <a:p>
            <a:pPr lvl="1">
              <a:buClr>
                <a:schemeClr val="tx2"/>
              </a:buClr>
              <a:buFont typeface="Wingdings" panose="05000000000000000000" pitchFamily="2" charset="2"/>
              <a:buChar char="§"/>
            </a:pPr>
            <a:r>
              <a:rPr lang="en-US" sz="2400" dirty="0"/>
              <a:t>Performance</a:t>
            </a:r>
          </a:p>
        </p:txBody>
      </p:sp>
    </p:spTree>
    <p:extLst>
      <p:ext uri="{BB962C8B-B14F-4D97-AF65-F5344CB8AC3E}">
        <p14:creationId xmlns:p14="http://schemas.microsoft.com/office/powerpoint/2010/main" val="1679505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51751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43AF968-717F-49B7-9A7B-4307ADF50BA5}"/>
              </a:ext>
            </a:extLst>
          </p:cNvPr>
          <p:cNvSpPr>
            <a:spLocks noGrp="1"/>
          </p:cNvSpPr>
          <p:nvPr>
            <p:ph type="ctrTitle"/>
          </p:nvPr>
        </p:nvSpPr>
        <p:spPr>
          <a:xfrm>
            <a:off x="8442101" y="1100665"/>
            <a:ext cx="3132638" cy="4278731"/>
          </a:xfrm>
        </p:spPr>
        <p:txBody>
          <a:bodyPr anchor="ctr">
            <a:normAutofit/>
          </a:bodyPr>
          <a:lstStyle/>
          <a:p>
            <a:r>
              <a:rPr lang="en-US" dirty="0">
                <a:solidFill>
                  <a:srgbClr val="FFFFFF"/>
                </a:solidFill>
              </a:rPr>
              <a:t>Power of empathy through employees</a:t>
            </a:r>
          </a:p>
        </p:txBody>
      </p:sp>
      <p:pic>
        <p:nvPicPr>
          <p:cNvPr id="4" name="Picture 3">
            <a:extLst>
              <a:ext uri="{FF2B5EF4-FFF2-40B4-BE49-F238E27FC236}">
                <a16:creationId xmlns:a16="http://schemas.microsoft.com/office/drawing/2014/main" id="{774D22B7-1FE2-465C-8AE8-4C85C459A14B}"/>
              </a:ext>
            </a:extLst>
          </p:cNvPr>
          <p:cNvPicPr>
            <a:picLocks noChangeAspect="1"/>
          </p:cNvPicPr>
          <p:nvPr/>
        </p:nvPicPr>
        <p:blipFill rotWithShape="1">
          <a:blip r:embed="rId3"/>
          <a:srcRect l="10735" r="3403"/>
          <a:stretch/>
        </p:blipFill>
        <p:spPr>
          <a:xfrm>
            <a:off x="453302" y="457200"/>
            <a:ext cx="7588885" cy="5899650"/>
          </a:xfrm>
          <a:prstGeom prst="rect">
            <a:avLst/>
          </a:prstGeom>
        </p:spPr>
      </p:pic>
      <p:sp>
        <p:nvSpPr>
          <p:cNvPr id="13" name="Rectangle 12">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707627"/>
            <a:ext cx="3618828" cy="6492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40274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81" name="Rectangle 80">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51751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916E4C1-E214-4DB5-A434-86CCB017C9DE}"/>
              </a:ext>
            </a:extLst>
          </p:cNvPr>
          <p:cNvSpPr>
            <a:spLocks noGrp="1"/>
          </p:cNvSpPr>
          <p:nvPr>
            <p:ph type="title"/>
          </p:nvPr>
        </p:nvSpPr>
        <p:spPr>
          <a:xfrm>
            <a:off x="8442101" y="1100665"/>
            <a:ext cx="3132638" cy="4278731"/>
          </a:xfrm>
        </p:spPr>
        <p:txBody>
          <a:bodyPr vert="horz" lIns="91440" tIns="45720" rIns="91440" bIns="45720" rtlCol="0" anchor="ctr">
            <a:normAutofit/>
          </a:bodyPr>
          <a:lstStyle/>
          <a:p>
            <a:r>
              <a:rPr lang="en-US" sz="3600" dirty="0"/>
              <a:t>Empathy map</a:t>
            </a:r>
          </a:p>
        </p:txBody>
      </p:sp>
      <p:pic>
        <p:nvPicPr>
          <p:cNvPr id="7170" name="Picture 2" descr="Image result for empathy map">
            <a:extLst>
              <a:ext uri="{FF2B5EF4-FFF2-40B4-BE49-F238E27FC236}">
                <a16:creationId xmlns:a16="http://schemas.microsoft.com/office/drawing/2014/main" id="{1D5C722C-6976-46DA-BDF3-26B6C2426DA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3528" b="3"/>
          <a:stretch/>
        </p:blipFill>
        <p:spPr bwMode="auto">
          <a:xfrm>
            <a:off x="453302" y="457200"/>
            <a:ext cx="7588885" cy="5899650"/>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707627"/>
            <a:ext cx="3618828" cy="6492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E7FDE4B8-8087-4EB2-93C6-002AB7E07A80}"/>
              </a:ext>
            </a:extLst>
          </p:cNvPr>
          <p:cNvSpPr/>
          <p:nvPr/>
        </p:nvSpPr>
        <p:spPr>
          <a:xfrm>
            <a:off x="8229144" y="5819710"/>
            <a:ext cx="2815194" cy="400110"/>
          </a:xfrm>
          <a:prstGeom prst="rect">
            <a:avLst/>
          </a:prstGeom>
        </p:spPr>
        <p:txBody>
          <a:bodyPr wrap="none">
            <a:spAutoFit/>
          </a:bodyPr>
          <a:lstStyle/>
          <a:p>
            <a:r>
              <a:rPr lang="en-US" sz="1000" dirty="0">
                <a:solidFill>
                  <a:schemeClr val="bg1"/>
                </a:solidFill>
              </a:rPr>
              <a:t>Source: Education Design Lab. Recognizing Others</a:t>
            </a:r>
          </a:p>
          <a:p>
            <a:r>
              <a:rPr lang="en-US" sz="1000" dirty="0">
                <a:solidFill>
                  <a:schemeClr val="bg1"/>
                </a:solidFill>
              </a:rPr>
              <a:t>Needs &amp; Values: Empathy Map. </a:t>
            </a:r>
          </a:p>
        </p:txBody>
      </p:sp>
    </p:spTree>
    <p:extLst>
      <p:ext uri="{BB962C8B-B14F-4D97-AF65-F5344CB8AC3E}">
        <p14:creationId xmlns:p14="http://schemas.microsoft.com/office/powerpoint/2010/main" val="1972638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9C8D-3856-4387-81BB-A60D7D294046}"/>
              </a:ext>
            </a:extLst>
          </p:cNvPr>
          <p:cNvSpPr>
            <a:spLocks noGrp="1"/>
          </p:cNvSpPr>
          <p:nvPr>
            <p:ph type="title"/>
          </p:nvPr>
        </p:nvSpPr>
        <p:spPr/>
        <p:txBody>
          <a:bodyPr/>
          <a:lstStyle/>
          <a:p>
            <a:r>
              <a:rPr lang="en-US" dirty="0"/>
              <a:t>The platinum rule</a:t>
            </a:r>
          </a:p>
        </p:txBody>
      </p:sp>
      <p:pic>
        <p:nvPicPr>
          <p:cNvPr id="4" name="Online Media 3" title="THE GOLDEN RULE NOT SO MUCH; PLATINUM RULE ROCKS | Jennifer Furlong | TEDxEvansStreet">
            <a:hlinkClick r:id="" action="ppaction://media"/>
            <a:extLst>
              <a:ext uri="{FF2B5EF4-FFF2-40B4-BE49-F238E27FC236}">
                <a16:creationId xmlns:a16="http://schemas.microsoft.com/office/drawing/2014/main" id="{CBD55D4F-D9B9-4688-A477-81892EDBCEDB}"/>
              </a:ext>
            </a:extLst>
          </p:cNvPr>
          <p:cNvPicPr>
            <a:picLocks noGrp="1" noRot="1" noChangeAspect="1"/>
          </p:cNvPicPr>
          <p:nvPr>
            <p:ph idx="1"/>
            <a:videoFile r:link="rId1"/>
          </p:nvPr>
        </p:nvPicPr>
        <p:blipFill>
          <a:blip r:embed="rId4"/>
          <a:stretch>
            <a:fillRect/>
          </a:stretch>
        </p:blipFill>
        <p:spPr>
          <a:xfrm>
            <a:off x="2827338" y="2181225"/>
            <a:ext cx="6538912" cy="3678238"/>
          </a:xfrm>
          <a:prstGeom prst="rect">
            <a:avLst/>
          </a:prstGeom>
        </p:spPr>
      </p:pic>
    </p:spTree>
    <p:extLst>
      <p:ext uri="{BB962C8B-B14F-4D97-AF65-F5344CB8AC3E}">
        <p14:creationId xmlns:p14="http://schemas.microsoft.com/office/powerpoint/2010/main" val="264654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07589-7E36-4394-BF9C-1D836F1F7E9A}"/>
              </a:ext>
            </a:extLst>
          </p:cNvPr>
          <p:cNvSpPr>
            <a:spLocks noGrp="1"/>
          </p:cNvSpPr>
          <p:nvPr>
            <p:ph type="title"/>
          </p:nvPr>
        </p:nvSpPr>
        <p:spPr/>
        <p:txBody>
          <a:bodyPr/>
          <a:lstStyle/>
          <a:p>
            <a:r>
              <a:rPr lang="en-US" dirty="0"/>
              <a:t>What is bias?</a:t>
            </a:r>
          </a:p>
        </p:txBody>
      </p:sp>
      <p:sp>
        <p:nvSpPr>
          <p:cNvPr id="3" name="Text Placeholder 2">
            <a:extLst>
              <a:ext uri="{FF2B5EF4-FFF2-40B4-BE49-F238E27FC236}">
                <a16:creationId xmlns:a16="http://schemas.microsoft.com/office/drawing/2014/main" id="{656A61E7-4B90-4D2A-8498-E8D0BADA6AAE}"/>
              </a:ext>
            </a:extLst>
          </p:cNvPr>
          <p:cNvSpPr>
            <a:spLocks noGrp="1"/>
          </p:cNvSpPr>
          <p:nvPr>
            <p:ph type="body" idx="1"/>
          </p:nvPr>
        </p:nvSpPr>
        <p:spPr/>
        <p:txBody>
          <a:bodyPr/>
          <a:lstStyle/>
          <a:p>
            <a:r>
              <a:rPr lang="en-US" dirty="0"/>
              <a:t>Understanding its meaning &amp; Exploring its impact</a:t>
            </a:r>
          </a:p>
        </p:txBody>
      </p:sp>
    </p:spTree>
    <p:extLst>
      <p:ext uri="{BB962C8B-B14F-4D97-AF65-F5344CB8AC3E}">
        <p14:creationId xmlns:p14="http://schemas.microsoft.com/office/powerpoint/2010/main" val="3639598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78388-F1AF-4842-94FF-1253243D3BED}"/>
              </a:ext>
            </a:extLst>
          </p:cNvPr>
          <p:cNvSpPr>
            <a:spLocks noGrp="1"/>
          </p:cNvSpPr>
          <p:nvPr>
            <p:ph type="ctrTitle"/>
          </p:nvPr>
        </p:nvSpPr>
        <p:spPr/>
        <p:txBody>
          <a:bodyPr/>
          <a:lstStyle/>
          <a:p>
            <a:r>
              <a:rPr lang="en-US" dirty="0"/>
              <a:t>The platinum rule challenge</a:t>
            </a:r>
          </a:p>
        </p:txBody>
      </p:sp>
    </p:spTree>
    <p:extLst>
      <p:ext uri="{BB962C8B-B14F-4D97-AF65-F5344CB8AC3E}">
        <p14:creationId xmlns:p14="http://schemas.microsoft.com/office/powerpoint/2010/main" val="4257670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F125-A9C6-49D5-93F6-BC10E2B7DE79}"/>
              </a:ext>
            </a:extLst>
          </p:cNvPr>
          <p:cNvSpPr>
            <a:spLocks noGrp="1"/>
          </p:cNvSpPr>
          <p:nvPr>
            <p:ph type="ctrTitle"/>
          </p:nvPr>
        </p:nvSpPr>
        <p:spPr/>
        <p:txBody>
          <a:bodyPr/>
          <a:lstStyle/>
          <a:p>
            <a:r>
              <a:rPr lang="en-US" dirty="0">
                <a:solidFill>
                  <a:schemeClr val="tx2"/>
                </a:solidFill>
              </a:rPr>
              <a:t>Thoughts and Reflections?</a:t>
            </a:r>
          </a:p>
        </p:txBody>
      </p:sp>
    </p:spTree>
    <p:extLst>
      <p:ext uri="{BB962C8B-B14F-4D97-AF65-F5344CB8AC3E}">
        <p14:creationId xmlns:p14="http://schemas.microsoft.com/office/powerpoint/2010/main" val="1779036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58AD2-3FBF-4732-8838-3EF9810D92F0}"/>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dirty="0">
                <a:solidFill>
                  <a:srgbClr val="FFFFFF"/>
                </a:solidFill>
              </a:rPr>
              <a:t>Defining bias</a:t>
            </a:r>
          </a:p>
        </p:txBody>
      </p:sp>
      <p:sp useBgFill="1">
        <p:nvSpPr>
          <p:cNvPr id="9" name="Rectangle 8">
            <a:extLst>
              <a:ext uri="{FF2B5EF4-FFF2-40B4-BE49-F238E27FC236}">
                <a16:creationId xmlns:a16="http://schemas.microsoft.com/office/drawing/2014/main" id="{9E661D03-4DD4-45E7-A047-ED722E826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 up of a logo&#10;&#10;Description automatically generated">
            <a:extLst>
              <a:ext uri="{FF2B5EF4-FFF2-40B4-BE49-F238E27FC236}">
                <a16:creationId xmlns:a16="http://schemas.microsoft.com/office/drawing/2014/main" id="{A4D4D5C5-ECD8-44CC-A595-9321F1FC4440}"/>
              </a:ext>
            </a:extLst>
          </p:cNvPr>
          <p:cNvPicPr>
            <a:picLocks noChangeAspect="1"/>
          </p:cNvPicPr>
          <p:nvPr/>
        </p:nvPicPr>
        <p:blipFill>
          <a:blip r:embed="rId3"/>
          <a:stretch>
            <a:fillRect/>
          </a:stretch>
        </p:blipFill>
        <p:spPr>
          <a:xfrm>
            <a:off x="657225" y="2883003"/>
            <a:ext cx="4962525" cy="2605325"/>
          </a:xfrm>
          <a:prstGeom prst="rect">
            <a:avLst/>
          </a:prstGeom>
        </p:spPr>
      </p:pic>
      <p:sp>
        <p:nvSpPr>
          <p:cNvPr id="4" name="Rectangle 3">
            <a:extLst>
              <a:ext uri="{FF2B5EF4-FFF2-40B4-BE49-F238E27FC236}">
                <a16:creationId xmlns:a16="http://schemas.microsoft.com/office/drawing/2014/main" id="{78A49A0E-6528-4107-9474-53D78C0BE457}"/>
              </a:ext>
            </a:extLst>
          </p:cNvPr>
          <p:cNvSpPr/>
          <p:nvPr/>
        </p:nvSpPr>
        <p:spPr>
          <a:xfrm>
            <a:off x="6335805" y="2180496"/>
            <a:ext cx="5275001" cy="4045683"/>
          </a:xfrm>
          <a:prstGeom prst="rect">
            <a:avLst/>
          </a:prstGeom>
        </p:spPr>
        <p:txBody>
          <a:bodyPr vert="horz" lIns="91440" tIns="45720" rIns="91440" bIns="45720" rtlCol="0" anchor="ctr">
            <a:normAutofit/>
          </a:bodyPr>
          <a:lstStyle/>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n-US" sz="1500" dirty="0">
                <a:solidFill>
                  <a:schemeClr val="tx2"/>
                </a:solidFill>
              </a:rPr>
              <a:t>Disproportionate weight in favor of or against something</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n-US" sz="1500" dirty="0">
                <a:solidFill>
                  <a:schemeClr val="tx2"/>
                </a:solidFill>
              </a:rPr>
              <a:t>Can be innate or learned</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n-US" sz="1500" dirty="0">
                <a:solidFill>
                  <a:schemeClr val="tx2"/>
                </a:solidFill>
              </a:rPr>
              <a:t>Can be against an individual, group, or belief</a:t>
            </a:r>
          </a:p>
        </p:txBody>
      </p:sp>
    </p:spTree>
    <p:extLst>
      <p:ext uri="{BB962C8B-B14F-4D97-AF65-F5344CB8AC3E}">
        <p14:creationId xmlns:p14="http://schemas.microsoft.com/office/powerpoint/2010/main" val="126948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32337" y="1160585"/>
            <a:ext cx="4900248" cy="5111261"/>
          </a:xfrm>
        </p:spPr>
        <p:txBody>
          <a:bodyPr>
            <a:normAutofit fontScale="47500" lnSpcReduction="20000"/>
          </a:bodyPr>
          <a:lstStyle/>
          <a:p>
            <a:endParaRPr lang="en-US" sz="2800" dirty="0"/>
          </a:p>
          <a:p>
            <a:pPr marL="0" indent="0">
              <a:buNone/>
            </a:pPr>
            <a:endParaRPr lang="en-US" sz="2800" dirty="0"/>
          </a:p>
          <a:p>
            <a:endParaRPr lang="en-US" sz="2800" dirty="0"/>
          </a:p>
          <a:p>
            <a:r>
              <a:rPr lang="en-US" sz="4200" dirty="0"/>
              <a:t>Most of us believe that we are ethical and unbiased.  </a:t>
            </a:r>
          </a:p>
          <a:p>
            <a:r>
              <a:rPr lang="en-US" sz="4200" dirty="0"/>
              <a:t>We imagine we are good decision makers, think objectively,  and reach fair and rational conclusions. </a:t>
            </a:r>
          </a:p>
          <a:p>
            <a:pPr marL="0" indent="0">
              <a:buNone/>
            </a:pPr>
            <a:r>
              <a:rPr lang="en-US" sz="4200" dirty="0"/>
              <a:t> </a:t>
            </a:r>
          </a:p>
          <a:p>
            <a:pPr marL="0" indent="0" algn="ctr">
              <a:buNone/>
            </a:pPr>
            <a:r>
              <a:rPr lang="en-US" sz="4200" dirty="0"/>
              <a:t>BUT …</a:t>
            </a:r>
          </a:p>
          <a:p>
            <a:pPr marL="0" indent="0" algn="ctr">
              <a:buNone/>
            </a:pPr>
            <a:endParaRPr lang="en-US" sz="4200" dirty="0"/>
          </a:p>
          <a:p>
            <a:r>
              <a:rPr lang="en-US" sz="4200" dirty="0"/>
              <a:t>More than two decades of research confirms that in reality most of us fall short of our inflated self-perception.</a:t>
            </a:r>
          </a:p>
        </p:txBody>
      </p:sp>
      <p:pic>
        <p:nvPicPr>
          <p:cNvPr id="2" name="Picture 1">
            <a:extLst>
              <a:ext uri="{FF2B5EF4-FFF2-40B4-BE49-F238E27FC236}">
                <a16:creationId xmlns:a16="http://schemas.microsoft.com/office/drawing/2014/main" id="{FED6DA3E-621C-42A5-8B6B-D4C96E0FCCC3}"/>
              </a:ext>
            </a:extLst>
          </p:cNvPr>
          <p:cNvPicPr>
            <a:picLocks noChangeAspect="1"/>
          </p:cNvPicPr>
          <p:nvPr/>
        </p:nvPicPr>
        <p:blipFill>
          <a:blip r:embed="rId3"/>
          <a:stretch>
            <a:fillRect/>
          </a:stretch>
        </p:blipFill>
        <p:spPr>
          <a:xfrm>
            <a:off x="6286500" y="2554165"/>
            <a:ext cx="5905500" cy="3143250"/>
          </a:xfrm>
          <a:prstGeom prst="rect">
            <a:avLst/>
          </a:prstGeom>
        </p:spPr>
      </p:pic>
      <p:sp>
        <p:nvSpPr>
          <p:cNvPr id="4" name="Rectangle 3">
            <a:extLst>
              <a:ext uri="{FF2B5EF4-FFF2-40B4-BE49-F238E27FC236}">
                <a16:creationId xmlns:a16="http://schemas.microsoft.com/office/drawing/2014/main" id="{EB77B733-0287-4AB1-B1A1-0D70065E815E}"/>
              </a:ext>
            </a:extLst>
          </p:cNvPr>
          <p:cNvSpPr/>
          <p:nvPr/>
        </p:nvSpPr>
        <p:spPr>
          <a:xfrm>
            <a:off x="479456" y="1160585"/>
            <a:ext cx="8582482"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546A"/>
                </a:solidFill>
                <a:effectLst/>
                <a:uLnTx/>
                <a:uFillTx/>
                <a:latin typeface="Gill Sans MT" panose="020B0502020104020203"/>
                <a:ea typeface="+mn-ea"/>
                <a:cs typeface="+mn-cs"/>
              </a:rPr>
              <a:t>WHAT THE RESEARCH SHOWS</a:t>
            </a:r>
          </a:p>
        </p:txBody>
      </p:sp>
      <p:sp>
        <p:nvSpPr>
          <p:cNvPr id="5" name="Rectangle 4">
            <a:extLst>
              <a:ext uri="{FF2B5EF4-FFF2-40B4-BE49-F238E27FC236}">
                <a16:creationId xmlns:a16="http://schemas.microsoft.com/office/drawing/2014/main" id="{BFB91815-1877-4022-BB39-D3ECEAFC5B47}"/>
              </a:ext>
            </a:extLst>
          </p:cNvPr>
          <p:cNvSpPr/>
          <p:nvPr/>
        </p:nvSpPr>
        <p:spPr>
          <a:xfrm>
            <a:off x="1029618" y="6276138"/>
            <a:ext cx="1890261" cy="261610"/>
          </a:xfrm>
          <a:prstGeom prst="rect">
            <a:avLst/>
          </a:prstGeom>
        </p:spPr>
        <p:txBody>
          <a:bodyPr wrap="none">
            <a:spAutoFit/>
          </a:bodyPr>
          <a:lstStyle/>
          <a:p>
            <a:r>
              <a:rPr lang="en-US" sz="1100" dirty="0"/>
              <a:t>Source: Cultural Competency</a:t>
            </a:r>
          </a:p>
        </p:txBody>
      </p:sp>
    </p:spTree>
    <p:extLst>
      <p:ext uri="{BB962C8B-B14F-4D97-AF65-F5344CB8AC3E}">
        <p14:creationId xmlns:p14="http://schemas.microsoft.com/office/powerpoint/2010/main" val="3193581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73" name="Rectangle 72">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4110" y="826346"/>
            <a:ext cx="3171905" cy="1013800"/>
          </a:xfrm>
        </p:spPr>
        <p:txBody>
          <a:bodyPr>
            <a:normAutofit/>
          </a:bodyPr>
          <a:lstStyle/>
          <a:p>
            <a:r>
              <a:rPr lang="en-US" sz="2400" dirty="0">
                <a:solidFill>
                  <a:srgbClr val="FFFFFF"/>
                </a:solidFill>
              </a:rPr>
              <a:t>What is unconscious bias?</a:t>
            </a:r>
          </a:p>
        </p:txBody>
      </p:sp>
      <p:grpSp>
        <p:nvGrpSpPr>
          <p:cNvPr id="75" name="Group 74">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76" name="Rectangle 75">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77">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p:cNvSpPr>
            <a:spLocks noGrp="1"/>
          </p:cNvSpPr>
          <p:nvPr>
            <p:ph idx="1"/>
          </p:nvPr>
        </p:nvSpPr>
        <p:spPr>
          <a:xfrm>
            <a:off x="764110" y="2052084"/>
            <a:ext cx="3033249" cy="3856229"/>
          </a:xfrm>
        </p:spPr>
        <p:txBody>
          <a:bodyPr anchor="t">
            <a:normAutofit/>
          </a:bodyPr>
          <a:lstStyle/>
          <a:p>
            <a:pPr marL="0" indent="0">
              <a:buNone/>
            </a:pPr>
            <a:r>
              <a:rPr lang="en-US" sz="1600" dirty="0">
                <a:solidFill>
                  <a:srgbClr val="FFFFFF"/>
                </a:solidFill>
              </a:rPr>
              <a:t>The inclinations, attitudes, or stereotypes that affect our understanding, actions, and decisions that form outside our own conscious awareness.</a:t>
            </a:r>
          </a:p>
          <a:p>
            <a:endParaRPr lang="en-US" sz="1600" i="1" dirty="0">
              <a:solidFill>
                <a:srgbClr val="FFFFFF"/>
              </a:solidFill>
            </a:endParaRPr>
          </a:p>
          <a:p>
            <a:endParaRPr lang="en-US" sz="1600" i="1" dirty="0">
              <a:solidFill>
                <a:srgbClr val="FFFFFF"/>
              </a:solidFill>
            </a:endParaRPr>
          </a:p>
        </p:txBody>
      </p:sp>
      <p:pic>
        <p:nvPicPr>
          <p:cNvPr id="5122" name="Picture 2" descr="Image result for unconscious bias">
            <a:extLst>
              <a:ext uri="{FF2B5EF4-FFF2-40B4-BE49-F238E27FC236}">
                <a16:creationId xmlns:a16="http://schemas.microsoft.com/office/drawing/2014/main" id="{6A6E6AFC-5B2E-41A3-9E75-E4B935ECB67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41830" y="699926"/>
            <a:ext cx="7502608" cy="545814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6BF6454-3A29-4778-9F16-45E65B68C137}"/>
              </a:ext>
            </a:extLst>
          </p:cNvPr>
          <p:cNvSpPr/>
          <p:nvPr/>
        </p:nvSpPr>
        <p:spPr>
          <a:xfrm>
            <a:off x="4149854" y="6149674"/>
            <a:ext cx="1890261" cy="261610"/>
          </a:xfrm>
          <a:prstGeom prst="rect">
            <a:avLst/>
          </a:prstGeom>
        </p:spPr>
        <p:txBody>
          <a:bodyPr wrap="none">
            <a:spAutoFit/>
          </a:bodyPr>
          <a:lstStyle/>
          <a:p>
            <a:r>
              <a:rPr lang="en-US" sz="1100" dirty="0">
                <a:solidFill>
                  <a:schemeClr val="bg1"/>
                </a:solidFill>
              </a:rPr>
              <a:t>Source: Cultural Competency</a:t>
            </a:r>
          </a:p>
        </p:txBody>
      </p:sp>
    </p:spTree>
    <p:extLst>
      <p:ext uri="{BB962C8B-B14F-4D97-AF65-F5344CB8AC3E}">
        <p14:creationId xmlns:p14="http://schemas.microsoft.com/office/powerpoint/2010/main" val="226984845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1F4CE-A6E4-4BF4-A23E-A247749F5E75}"/>
              </a:ext>
            </a:extLst>
          </p:cNvPr>
          <p:cNvSpPr>
            <a:spLocks noGrp="1"/>
          </p:cNvSpPr>
          <p:nvPr>
            <p:ph type="title"/>
          </p:nvPr>
        </p:nvSpPr>
        <p:spPr>
          <a:xfrm>
            <a:off x="581192" y="702156"/>
            <a:ext cx="11029616" cy="1013800"/>
          </a:xfrm>
        </p:spPr>
        <p:txBody>
          <a:bodyPr/>
          <a:lstStyle/>
          <a:p>
            <a:r>
              <a:rPr lang="en-US" dirty="0"/>
              <a:t>Your Circle of trust</a:t>
            </a:r>
          </a:p>
        </p:txBody>
      </p:sp>
      <p:sp>
        <p:nvSpPr>
          <p:cNvPr id="3" name="Content Placeholder 2">
            <a:extLst>
              <a:ext uri="{FF2B5EF4-FFF2-40B4-BE49-F238E27FC236}">
                <a16:creationId xmlns:a16="http://schemas.microsoft.com/office/drawing/2014/main" id="{62A0CC9D-B2E3-4C6F-BCF9-8537CC6399D6}"/>
              </a:ext>
            </a:extLst>
          </p:cNvPr>
          <p:cNvSpPr>
            <a:spLocks noGrp="1"/>
          </p:cNvSpPr>
          <p:nvPr>
            <p:ph idx="1"/>
          </p:nvPr>
        </p:nvSpPr>
        <p:spPr>
          <a:xfrm>
            <a:off x="581192" y="2180496"/>
            <a:ext cx="5608593" cy="3678303"/>
          </a:xfrm>
        </p:spPr>
        <p:txBody>
          <a:bodyPr/>
          <a:lstStyle/>
          <a:p>
            <a:r>
              <a:rPr lang="en-US" dirty="0"/>
              <a:t>Take out a blank sheet of paper.</a:t>
            </a:r>
          </a:p>
          <a:p>
            <a:r>
              <a:rPr lang="en-US" dirty="0"/>
              <a:t>On the left-hand side, make a column and write down the initials of 5-10 people you trust the most who are not family members. </a:t>
            </a:r>
          </a:p>
          <a:p>
            <a:pPr lvl="1"/>
            <a:r>
              <a:rPr lang="en-US" dirty="0"/>
              <a:t>This is your circle of trust</a:t>
            </a:r>
          </a:p>
          <a:p>
            <a:r>
              <a:rPr lang="en-US" dirty="0"/>
              <a:t>Listen to the following prompts and record accordingly. </a:t>
            </a:r>
          </a:p>
        </p:txBody>
      </p:sp>
      <p:pic>
        <p:nvPicPr>
          <p:cNvPr id="6146" name="Picture 2" descr="Image result for circle of trust">
            <a:extLst>
              <a:ext uri="{FF2B5EF4-FFF2-40B4-BE49-F238E27FC236}">
                <a16:creationId xmlns:a16="http://schemas.microsoft.com/office/drawing/2014/main" id="{B60D6F75-6420-4FE2-94F8-F880DC95D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8368" y="2611716"/>
            <a:ext cx="3133311" cy="3133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819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9907" y="702155"/>
            <a:ext cx="3422832" cy="1269713"/>
          </a:xfrm>
        </p:spPr>
        <p:txBody>
          <a:bodyPr>
            <a:normAutofit fontScale="90000"/>
          </a:bodyPr>
          <a:lstStyle/>
          <a:p>
            <a:r>
              <a:rPr lang="en-US" dirty="0">
                <a:solidFill>
                  <a:schemeClr val="tx2"/>
                </a:solidFill>
              </a:rPr>
              <a:t>Types of Unconscious Bias</a:t>
            </a:r>
          </a:p>
        </p:txBody>
      </p:sp>
      <p:sp>
        <p:nvSpPr>
          <p:cNvPr id="11" name="Rectangle 10">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609906" y="2340864"/>
            <a:ext cx="3568661" cy="3634486"/>
          </a:xfrm>
        </p:spPr>
        <p:txBody>
          <a:bodyPr>
            <a:normAutofit/>
          </a:bodyPr>
          <a:lstStyle/>
          <a:p>
            <a:pPr lvl="1">
              <a:buClr>
                <a:schemeClr val="tx1"/>
              </a:buClr>
              <a:buFont typeface="Wingdings" panose="05000000000000000000" pitchFamily="2" charset="2"/>
              <a:buChar char="§"/>
            </a:pPr>
            <a:r>
              <a:rPr lang="en-US" dirty="0">
                <a:solidFill>
                  <a:schemeClr val="tx1"/>
                </a:solidFill>
              </a:rPr>
              <a:t>Affinity</a:t>
            </a:r>
          </a:p>
          <a:p>
            <a:pPr lvl="1">
              <a:buClr>
                <a:schemeClr val="tx1"/>
              </a:buClr>
              <a:buFont typeface="Wingdings" panose="05000000000000000000" pitchFamily="2" charset="2"/>
              <a:buChar char="§"/>
            </a:pPr>
            <a:r>
              <a:rPr lang="en-US" dirty="0">
                <a:solidFill>
                  <a:schemeClr val="tx1"/>
                </a:solidFill>
              </a:rPr>
              <a:t>Beauty</a:t>
            </a:r>
          </a:p>
          <a:p>
            <a:pPr lvl="1">
              <a:buClr>
                <a:schemeClr val="tx1"/>
              </a:buClr>
              <a:buFont typeface="Wingdings" panose="05000000000000000000" pitchFamily="2" charset="2"/>
              <a:buChar char="§"/>
            </a:pPr>
            <a:r>
              <a:rPr lang="en-US" dirty="0">
                <a:solidFill>
                  <a:schemeClr val="tx1"/>
                </a:solidFill>
              </a:rPr>
              <a:t>Contrast</a:t>
            </a:r>
          </a:p>
          <a:p>
            <a:pPr lvl="1">
              <a:buClr>
                <a:schemeClr val="tx1"/>
              </a:buClr>
              <a:buFont typeface="Wingdings" panose="05000000000000000000" pitchFamily="2" charset="2"/>
              <a:buChar char="§"/>
            </a:pPr>
            <a:r>
              <a:rPr lang="en-US" dirty="0">
                <a:solidFill>
                  <a:schemeClr val="tx1"/>
                </a:solidFill>
              </a:rPr>
              <a:t>Gender</a:t>
            </a:r>
          </a:p>
          <a:p>
            <a:pPr lvl="1">
              <a:buClr>
                <a:schemeClr val="tx1"/>
              </a:buClr>
              <a:buFont typeface="Wingdings" panose="05000000000000000000" pitchFamily="2" charset="2"/>
              <a:buChar char="§"/>
            </a:pPr>
            <a:r>
              <a:rPr lang="en-US" dirty="0">
                <a:solidFill>
                  <a:schemeClr val="tx1"/>
                </a:solidFill>
              </a:rPr>
              <a:t>Halo </a:t>
            </a:r>
          </a:p>
          <a:p>
            <a:pPr lvl="1">
              <a:buClr>
                <a:schemeClr val="tx1"/>
              </a:buClr>
              <a:buFont typeface="Wingdings" panose="05000000000000000000" pitchFamily="2" charset="2"/>
              <a:buChar char="§"/>
            </a:pPr>
            <a:r>
              <a:rPr lang="en-US" dirty="0">
                <a:solidFill>
                  <a:schemeClr val="tx1"/>
                </a:solidFill>
              </a:rPr>
              <a:t>Horns</a:t>
            </a:r>
          </a:p>
          <a:p>
            <a:pPr lvl="1">
              <a:buClr>
                <a:schemeClr val="tx1"/>
              </a:buClr>
              <a:buFont typeface="Wingdings" panose="05000000000000000000" pitchFamily="2" charset="2"/>
              <a:buChar char="§"/>
            </a:pPr>
            <a:r>
              <a:rPr lang="en-US" dirty="0">
                <a:solidFill>
                  <a:schemeClr val="tx1"/>
                </a:solidFill>
              </a:rPr>
              <a:t>Confirmation</a:t>
            </a:r>
          </a:p>
        </p:txBody>
      </p:sp>
      <p:pic>
        <p:nvPicPr>
          <p:cNvPr id="4" name="Picture 3">
            <a:extLst>
              <a:ext uri="{FF2B5EF4-FFF2-40B4-BE49-F238E27FC236}">
                <a16:creationId xmlns:a16="http://schemas.microsoft.com/office/drawing/2014/main" id="{E63333DD-DB97-453A-9F0B-93663F60170A}"/>
              </a:ext>
            </a:extLst>
          </p:cNvPr>
          <p:cNvPicPr>
            <a:picLocks noChangeAspect="1"/>
          </p:cNvPicPr>
          <p:nvPr/>
        </p:nvPicPr>
        <p:blipFill>
          <a:blip r:embed="rId2"/>
          <a:stretch>
            <a:fillRect/>
          </a:stretch>
        </p:blipFill>
        <p:spPr>
          <a:xfrm>
            <a:off x="4374421" y="837613"/>
            <a:ext cx="7621725" cy="5182773"/>
          </a:xfrm>
          <a:prstGeom prst="rect">
            <a:avLst/>
          </a:prstGeom>
        </p:spPr>
      </p:pic>
    </p:spTree>
    <p:extLst>
      <p:ext uri="{BB962C8B-B14F-4D97-AF65-F5344CB8AC3E}">
        <p14:creationId xmlns:p14="http://schemas.microsoft.com/office/powerpoint/2010/main" val="36502930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1_Dividend">
  <a:themeElements>
    <a:clrScheme name="Custom 7">
      <a:dk1>
        <a:srgbClr val="000000"/>
      </a:dk1>
      <a:lt1>
        <a:srgbClr val="FFFFFF"/>
      </a:lt1>
      <a:dk2>
        <a:srgbClr val="44546A"/>
      </a:dk2>
      <a:lt2>
        <a:srgbClr val="FFFFFF"/>
      </a:lt2>
      <a:accent1>
        <a:srgbClr val="002060"/>
      </a:accent1>
      <a:accent2>
        <a:srgbClr val="44546A"/>
      </a:accent2>
      <a:accent3>
        <a:srgbClr val="44546A"/>
      </a:accent3>
      <a:accent4>
        <a:srgbClr val="44546A"/>
      </a:accent4>
      <a:accent5>
        <a:srgbClr val="44546A"/>
      </a:accent5>
      <a:accent6>
        <a:srgbClr val="44546A"/>
      </a:accent6>
      <a:hlink>
        <a:srgbClr val="C00000"/>
      </a:hlink>
      <a:folHlink>
        <a:srgbClr val="C0000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C5F939396CEDC4EAC379190837351C2" ma:contentTypeVersion="13" ma:contentTypeDescription="Create a new document." ma:contentTypeScope="" ma:versionID="2b83d57d712952e415cf80e6e562c083">
  <xsd:schema xmlns:xsd="http://www.w3.org/2001/XMLSchema" xmlns:xs="http://www.w3.org/2001/XMLSchema" xmlns:p="http://schemas.microsoft.com/office/2006/metadata/properties" xmlns:ns3="7e286e1d-f835-4e09-8dd9-ec0ac200c9e7" xmlns:ns4="3371309f-70b6-4b27-9709-08a903321b60" targetNamespace="http://schemas.microsoft.com/office/2006/metadata/properties" ma:root="true" ma:fieldsID="0af29c8ae6656b3803b5cc241eb26ac8" ns3:_="" ns4:_="">
    <xsd:import namespace="7e286e1d-f835-4e09-8dd9-ec0ac200c9e7"/>
    <xsd:import namespace="3371309f-70b6-4b27-9709-08a903321b6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286e1d-f835-4e09-8dd9-ec0ac200c9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371309f-70b6-4b27-9709-08a903321b6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8617E5-292E-43B6-A2B0-C8261084E770}">
  <ds:schemaRefs>
    <ds:schemaRef ds:uri="7e286e1d-f835-4e09-8dd9-ec0ac200c9e7"/>
    <ds:schemaRef ds:uri="http://purl.org/dc/dcmitype/"/>
    <ds:schemaRef ds:uri="http://purl.org/dc/terms/"/>
    <ds:schemaRef ds:uri="http://schemas.microsoft.com/office/infopath/2007/PartnerControls"/>
    <ds:schemaRef ds:uri="http://schemas.microsoft.com/office/2006/documentManagement/types"/>
    <ds:schemaRef ds:uri="http://www.w3.org/XML/1998/namespace"/>
    <ds:schemaRef ds:uri="http://purl.org/dc/elements/1.1/"/>
    <ds:schemaRef ds:uri="http://schemas.microsoft.com/office/2006/metadata/properties"/>
    <ds:schemaRef ds:uri="http://schemas.openxmlformats.org/package/2006/metadata/core-properties"/>
    <ds:schemaRef ds:uri="3371309f-70b6-4b27-9709-08a903321b60"/>
  </ds:schemaRefs>
</ds:datastoreItem>
</file>

<file path=customXml/itemProps2.xml><?xml version="1.0" encoding="utf-8"?>
<ds:datastoreItem xmlns:ds="http://schemas.openxmlformats.org/officeDocument/2006/customXml" ds:itemID="{576A2B7E-BAF2-4C95-8040-834CDBF664A8}">
  <ds:schemaRefs>
    <ds:schemaRef ds:uri="http://schemas.microsoft.com/sharepoint/v3/contenttype/forms"/>
  </ds:schemaRefs>
</ds:datastoreItem>
</file>

<file path=customXml/itemProps3.xml><?xml version="1.0" encoding="utf-8"?>
<ds:datastoreItem xmlns:ds="http://schemas.openxmlformats.org/officeDocument/2006/customXml" ds:itemID="{76E1A89F-1008-4B3B-8E27-23D155F937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286e1d-f835-4e09-8dd9-ec0ac200c9e7"/>
    <ds:schemaRef ds:uri="3371309f-70b6-4b27-9709-08a903321b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169</TotalTime>
  <Words>2163</Words>
  <Application>Microsoft Office PowerPoint</Application>
  <PresentationFormat>Widescreen</PresentationFormat>
  <Paragraphs>228</Paragraphs>
  <Slides>41</Slides>
  <Notes>26</Notes>
  <HiddenSlides>0</HiddenSlides>
  <MMClips>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Arial</vt:lpstr>
      <vt:lpstr>Calibri</vt:lpstr>
      <vt:lpstr>Gill Sans MT</vt:lpstr>
      <vt:lpstr>Wingdings</vt:lpstr>
      <vt:lpstr>Wingdings 2</vt:lpstr>
      <vt:lpstr>1_Dividend</vt:lpstr>
      <vt:lpstr>Dividend</vt:lpstr>
      <vt:lpstr>21st Century Skills</vt:lpstr>
      <vt:lpstr>Intercultural Fluency Model</vt:lpstr>
      <vt:lpstr>Detecting bias</vt:lpstr>
      <vt:lpstr>What is bias?</vt:lpstr>
      <vt:lpstr>Defining bias</vt:lpstr>
      <vt:lpstr>PowerPoint Presentation</vt:lpstr>
      <vt:lpstr>What is unconscious bias?</vt:lpstr>
      <vt:lpstr>Your Circle of trust</vt:lpstr>
      <vt:lpstr>Types of Unconscious Bias</vt:lpstr>
      <vt:lpstr>Bias and Our Actions</vt:lpstr>
      <vt:lpstr>How to outsmart your own unconscious bias</vt:lpstr>
      <vt:lpstr>What is Cultural Competence?</vt:lpstr>
      <vt:lpstr>Culture helps Gives Context and Meaning</vt:lpstr>
      <vt:lpstr>Bias example</vt:lpstr>
      <vt:lpstr>Bias example</vt:lpstr>
      <vt:lpstr>Describe what you see and how you feel based on these photos.</vt:lpstr>
      <vt:lpstr>What if we told you these pictures were taken within one block of each other?</vt:lpstr>
      <vt:lpstr>Exploring bias</vt:lpstr>
      <vt:lpstr>Exploring bias</vt:lpstr>
      <vt:lpstr>How to detect bias in media</vt:lpstr>
      <vt:lpstr>How to detect bias in media</vt:lpstr>
      <vt:lpstr>How to overcome our Biases?  Walk boldly toward them </vt:lpstr>
      <vt:lpstr>The implicit bias test</vt:lpstr>
      <vt:lpstr>Explicit vs. implicit bias</vt:lpstr>
      <vt:lpstr>Exploring implicit bias</vt:lpstr>
      <vt:lpstr>Implicit bias explained</vt:lpstr>
      <vt:lpstr>Understanding Unconscious Bias</vt:lpstr>
      <vt:lpstr>What is the harm caused?</vt:lpstr>
      <vt:lpstr>Unconscious bias is a fact of life</vt:lpstr>
      <vt:lpstr>Implicit bias test</vt:lpstr>
      <vt:lpstr>Implicit bias: What can we do about it?</vt:lpstr>
      <vt:lpstr>Implicit Bias Recognition &amp; Challenge</vt:lpstr>
      <vt:lpstr>The platinum rule</vt:lpstr>
      <vt:lpstr>Platinum  vs golden rule</vt:lpstr>
      <vt:lpstr>Empathy versus sympathy</vt:lpstr>
      <vt:lpstr>Empathy in the 21st century</vt:lpstr>
      <vt:lpstr>Power of empathy through employees</vt:lpstr>
      <vt:lpstr>Empathy map</vt:lpstr>
      <vt:lpstr>The platinum rule</vt:lpstr>
      <vt:lpstr>The platinum rule challenge</vt:lpstr>
      <vt:lpstr>Thoughts and Reflections?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21st Century Skills</dc:title>
  <dc:creator>Tiffany Nesbey</dc:creator>
  <cp:lastModifiedBy>Tiffany Nesbey</cp:lastModifiedBy>
  <cp:revision>6</cp:revision>
  <dcterms:created xsi:type="dcterms:W3CDTF">2020-03-19T22:17:56Z</dcterms:created>
  <dcterms:modified xsi:type="dcterms:W3CDTF">2020-03-27T18:38:54Z</dcterms:modified>
</cp:coreProperties>
</file>