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4"/>
  </p:sldMasterIdLst>
  <p:notesMasterIdLst>
    <p:notesMasterId r:id="rId17"/>
  </p:notesMasterIdLst>
  <p:sldIdLst>
    <p:sldId id="2593" r:id="rId5"/>
    <p:sldId id="2594" r:id="rId6"/>
    <p:sldId id="2601" r:id="rId7"/>
    <p:sldId id="2653" r:id="rId8"/>
    <p:sldId id="2661" r:id="rId9"/>
    <p:sldId id="2652" r:id="rId10"/>
    <p:sldId id="2662" r:id="rId11"/>
    <p:sldId id="2663" r:id="rId12"/>
    <p:sldId id="2664" r:id="rId13"/>
    <p:sldId id="2665" r:id="rId14"/>
    <p:sldId id="2667" r:id="rId15"/>
    <p:sldId id="266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anda McMahon" initials="AM" lastIdx="3" clrIdx="0">
    <p:extLst>
      <p:ext uri="{19B8F6BF-5375-455C-9EA6-DF929625EA0E}">
        <p15:presenceInfo xmlns:p15="http://schemas.microsoft.com/office/powerpoint/2012/main" userId="S::amcmahon@fhi360.org::b59bcd08-5da1-44dc-b5e2-fb394c77116b" providerId="AD"/>
      </p:ext>
    </p:extLst>
  </p:cmAuthor>
  <p:cmAuthor id="2" name="Amy Rush" initials="AR" lastIdx="1" clrIdx="1">
    <p:extLst>
      <p:ext uri="{19B8F6BF-5375-455C-9EA6-DF929625EA0E}">
        <p15:presenceInfo xmlns:p15="http://schemas.microsoft.com/office/powerpoint/2012/main" userId="S::ARush@fhi360.org::17b74c8c-abb6-487c-a9d3-d183d0d556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701E"/>
    <a:srgbClr val="F9CBEC"/>
    <a:srgbClr val="F48F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6786F2-8911-42AD-85AE-19F617826A87}" v="2" dt="2020-03-26T14:28:38.8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176" autoAdjust="0"/>
  </p:normalViewPr>
  <p:slideViewPr>
    <p:cSldViewPr snapToGrid="0">
      <p:cViewPr varScale="1">
        <p:scale>
          <a:sx n="77" d="100"/>
          <a:sy n="77" d="100"/>
        </p:scale>
        <p:origin x="912" y="67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ffany Nesbey" userId="0bcdd2ad-bec2-4764-bacd-164b66bd75b7" providerId="ADAL" clId="{5B6786F2-8911-42AD-85AE-19F617826A87}"/>
    <pc:docChg chg="modSld">
      <pc:chgData name="Tiffany Nesbey" userId="0bcdd2ad-bec2-4764-bacd-164b66bd75b7" providerId="ADAL" clId="{5B6786F2-8911-42AD-85AE-19F617826A87}" dt="2020-03-26T14:29:00.629" v="7" actId="1076"/>
      <pc:docMkLst>
        <pc:docMk/>
      </pc:docMkLst>
      <pc:sldChg chg="addSp modSp">
        <pc:chgData name="Tiffany Nesbey" userId="0bcdd2ad-bec2-4764-bacd-164b66bd75b7" providerId="ADAL" clId="{5B6786F2-8911-42AD-85AE-19F617826A87}" dt="2020-03-26T14:29:00.629" v="7" actId="1076"/>
        <pc:sldMkLst>
          <pc:docMk/>
          <pc:sldMk cId="1181735488" sldId="2593"/>
        </pc:sldMkLst>
        <pc:spChg chg="add mod">
          <ac:chgData name="Tiffany Nesbey" userId="0bcdd2ad-bec2-4764-bacd-164b66bd75b7" providerId="ADAL" clId="{5B6786F2-8911-42AD-85AE-19F617826A87}" dt="2020-03-26T14:28:31.077" v="1" actId="1076"/>
          <ac:spMkLst>
            <pc:docMk/>
            <pc:sldMk cId="1181735488" sldId="2593"/>
            <ac:spMk id="3" creationId="{A0CFFCAA-7FB5-4691-B216-6E2A7ED20186}"/>
          </ac:spMkLst>
        </pc:spChg>
        <pc:picChg chg="add mod">
          <ac:chgData name="Tiffany Nesbey" userId="0bcdd2ad-bec2-4764-bacd-164b66bd75b7" providerId="ADAL" clId="{5B6786F2-8911-42AD-85AE-19F617826A87}" dt="2020-03-26T14:29:00.629" v="7" actId="1076"/>
          <ac:picMkLst>
            <pc:docMk/>
            <pc:sldMk cId="1181735488" sldId="2593"/>
            <ac:picMk id="7" creationId="{733A4A7D-AF05-4D09-9535-F958E776C1B2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580D25-8FB2-4994-95A3-20CAD9AC9618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5155083-11E4-4A5C-A1EA-A5120C8B80C3}">
      <dgm:prSet/>
      <dgm:spPr/>
      <dgm:t>
        <a:bodyPr/>
        <a:lstStyle/>
        <a:p>
          <a:r>
            <a:rPr lang="en-US"/>
            <a:t>Identify the conclusion and the premises.</a:t>
          </a:r>
        </a:p>
      </dgm:t>
    </dgm:pt>
    <dgm:pt modelId="{50AA62EE-2985-487E-AEB2-352C520A0C57}" type="parTrans" cxnId="{5A235F24-180C-444A-A8E3-FFFDEA75E40E}">
      <dgm:prSet/>
      <dgm:spPr/>
      <dgm:t>
        <a:bodyPr/>
        <a:lstStyle/>
        <a:p>
          <a:endParaRPr lang="en-US"/>
        </a:p>
      </dgm:t>
    </dgm:pt>
    <dgm:pt modelId="{6C8C084B-40C7-4F10-BA6E-480E56F2F740}" type="sibTrans" cxnId="{5A235F24-180C-444A-A8E3-FFFDEA75E40E}">
      <dgm:prSet/>
      <dgm:spPr/>
      <dgm:t>
        <a:bodyPr/>
        <a:lstStyle/>
        <a:p>
          <a:endParaRPr lang="en-US"/>
        </a:p>
      </dgm:t>
    </dgm:pt>
    <dgm:pt modelId="{1B6FBC20-5ED3-47CD-8C98-346B47ECC1BE}">
      <dgm:prSet/>
      <dgm:spPr/>
      <dgm:t>
        <a:bodyPr/>
        <a:lstStyle/>
        <a:p>
          <a:r>
            <a:rPr lang="en-US"/>
            <a:t>Put the argument in standard form.</a:t>
          </a:r>
        </a:p>
      </dgm:t>
    </dgm:pt>
    <dgm:pt modelId="{67552E6E-531F-442A-8573-5038AEDF3442}" type="parTrans" cxnId="{D2492437-6602-4146-B7A7-80F70C5C7303}">
      <dgm:prSet/>
      <dgm:spPr/>
      <dgm:t>
        <a:bodyPr/>
        <a:lstStyle/>
        <a:p>
          <a:endParaRPr lang="en-US"/>
        </a:p>
      </dgm:t>
    </dgm:pt>
    <dgm:pt modelId="{B04C43B3-27AC-46E8-8850-355B994FFE07}" type="sibTrans" cxnId="{D2492437-6602-4146-B7A7-80F70C5C7303}">
      <dgm:prSet/>
      <dgm:spPr/>
      <dgm:t>
        <a:bodyPr/>
        <a:lstStyle/>
        <a:p>
          <a:endParaRPr lang="en-US"/>
        </a:p>
      </dgm:t>
    </dgm:pt>
    <dgm:pt modelId="{41531248-5EF2-418D-B21D-48D272329D14}">
      <dgm:prSet/>
      <dgm:spPr/>
      <dgm:t>
        <a:bodyPr/>
        <a:lstStyle/>
        <a:p>
          <a:r>
            <a:rPr lang="en-US"/>
            <a:t>Decide if the argument is deductive or non-deductive.</a:t>
          </a:r>
        </a:p>
      </dgm:t>
    </dgm:pt>
    <dgm:pt modelId="{9E884E1D-5C6D-46F4-99C9-044D8782355C}" type="parTrans" cxnId="{41D84BE9-4635-426E-B7A0-326883BC2ECB}">
      <dgm:prSet/>
      <dgm:spPr/>
      <dgm:t>
        <a:bodyPr/>
        <a:lstStyle/>
        <a:p>
          <a:endParaRPr lang="en-US"/>
        </a:p>
      </dgm:t>
    </dgm:pt>
    <dgm:pt modelId="{B14780E4-1E27-4333-AC0B-F6918AE8E666}" type="sibTrans" cxnId="{41D84BE9-4635-426E-B7A0-326883BC2ECB}">
      <dgm:prSet/>
      <dgm:spPr/>
      <dgm:t>
        <a:bodyPr/>
        <a:lstStyle/>
        <a:p>
          <a:endParaRPr lang="en-US"/>
        </a:p>
      </dgm:t>
    </dgm:pt>
    <dgm:pt modelId="{135E9D4D-EB77-45E3-81A7-D15D75F0E272}">
      <dgm:prSet/>
      <dgm:spPr/>
      <dgm:t>
        <a:bodyPr/>
        <a:lstStyle/>
        <a:p>
          <a:r>
            <a:rPr lang="en-US"/>
            <a:t>Determine whether the argument succeeds logically.</a:t>
          </a:r>
        </a:p>
      </dgm:t>
    </dgm:pt>
    <dgm:pt modelId="{3C55E6A6-B055-4BE2-95A9-95B18E346121}" type="parTrans" cxnId="{2D390020-4486-4922-BE59-4C177119FB07}">
      <dgm:prSet/>
      <dgm:spPr/>
      <dgm:t>
        <a:bodyPr/>
        <a:lstStyle/>
        <a:p>
          <a:endParaRPr lang="en-US"/>
        </a:p>
      </dgm:t>
    </dgm:pt>
    <dgm:pt modelId="{414854C3-A23C-4536-A0FA-9091447AA192}" type="sibTrans" cxnId="{2D390020-4486-4922-BE59-4C177119FB07}">
      <dgm:prSet/>
      <dgm:spPr/>
      <dgm:t>
        <a:bodyPr/>
        <a:lstStyle/>
        <a:p>
          <a:endParaRPr lang="en-US"/>
        </a:p>
      </dgm:t>
    </dgm:pt>
    <dgm:pt modelId="{926D24DD-42A9-4631-B52F-8D7775BADF0F}">
      <dgm:prSet/>
      <dgm:spPr/>
      <dgm:t>
        <a:bodyPr/>
        <a:lstStyle/>
        <a:p>
          <a:r>
            <a:rPr lang="en-US" dirty="0"/>
            <a:t>If the argument succeeds logically, assess whether the premises are true. For premises that are backed up by sub-arguments, repeat all the steps for the sub-arguments.</a:t>
          </a:r>
        </a:p>
      </dgm:t>
    </dgm:pt>
    <dgm:pt modelId="{2E3A5B82-C153-435D-80A0-04FA59C7B068}" type="parTrans" cxnId="{E5513293-C748-4368-A830-093641613AD6}">
      <dgm:prSet/>
      <dgm:spPr/>
      <dgm:t>
        <a:bodyPr/>
        <a:lstStyle/>
        <a:p>
          <a:endParaRPr lang="en-US"/>
        </a:p>
      </dgm:t>
    </dgm:pt>
    <dgm:pt modelId="{DDE0A46B-0830-4535-80E9-5F0946BA6547}" type="sibTrans" cxnId="{E5513293-C748-4368-A830-093641613AD6}">
      <dgm:prSet/>
      <dgm:spPr/>
      <dgm:t>
        <a:bodyPr/>
        <a:lstStyle/>
        <a:p>
          <a:endParaRPr lang="en-US"/>
        </a:p>
      </dgm:t>
    </dgm:pt>
    <dgm:pt modelId="{A202A470-D0C9-4ED6-AFEF-7C65C99F4DB3}">
      <dgm:prSet/>
      <dgm:spPr/>
      <dgm:t>
        <a:bodyPr/>
        <a:lstStyle/>
        <a:p>
          <a:r>
            <a:rPr lang="en-US"/>
            <a:t>Make a final judgement: is the argument good or bad?</a:t>
          </a:r>
        </a:p>
      </dgm:t>
    </dgm:pt>
    <dgm:pt modelId="{C4F106AB-AE3F-41F7-8873-2CDC4EC59F41}" type="parTrans" cxnId="{5E95F745-8976-486A-BA30-435D0973AF42}">
      <dgm:prSet/>
      <dgm:spPr/>
      <dgm:t>
        <a:bodyPr/>
        <a:lstStyle/>
        <a:p>
          <a:endParaRPr lang="en-US"/>
        </a:p>
      </dgm:t>
    </dgm:pt>
    <dgm:pt modelId="{506FBE4C-B297-4A19-B28E-2BDE932D14E9}" type="sibTrans" cxnId="{5E95F745-8976-486A-BA30-435D0973AF42}">
      <dgm:prSet/>
      <dgm:spPr/>
      <dgm:t>
        <a:bodyPr/>
        <a:lstStyle/>
        <a:p>
          <a:endParaRPr lang="en-US"/>
        </a:p>
      </dgm:t>
    </dgm:pt>
    <dgm:pt modelId="{5AB9CF32-4503-4D92-9A89-34971F07D679}" type="pres">
      <dgm:prSet presAssocID="{A5580D25-8FB2-4994-95A3-20CAD9AC9618}" presName="root" presStyleCnt="0">
        <dgm:presLayoutVars>
          <dgm:dir/>
          <dgm:resizeHandles val="exact"/>
        </dgm:presLayoutVars>
      </dgm:prSet>
      <dgm:spPr/>
    </dgm:pt>
    <dgm:pt modelId="{65F46A7B-BC99-4758-9BAD-9E6BEC7F7EDC}" type="pres">
      <dgm:prSet presAssocID="{85155083-11E4-4A5C-A1EA-A5120C8B80C3}" presName="compNode" presStyleCnt="0"/>
      <dgm:spPr/>
    </dgm:pt>
    <dgm:pt modelId="{C29D2578-81EE-46FF-A65A-BC18EA9F8218}" type="pres">
      <dgm:prSet presAssocID="{85155083-11E4-4A5C-A1EA-A5120C8B80C3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nion"/>
        </a:ext>
      </dgm:extLst>
    </dgm:pt>
    <dgm:pt modelId="{A97FCB20-53E5-469A-91A7-1C657C0F8742}" type="pres">
      <dgm:prSet presAssocID="{85155083-11E4-4A5C-A1EA-A5120C8B80C3}" presName="spaceRect" presStyleCnt="0"/>
      <dgm:spPr/>
    </dgm:pt>
    <dgm:pt modelId="{89C151D2-3F92-4860-9CE7-5B4494F74D30}" type="pres">
      <dgm:prSet presAssocID="{85155083-11E4-4A5C-A1EA-A5120C8B80C3}" presName="textRect" presStyleLbl="revTx" presStyleIdx="0" presStyleCnt="6">
        <dgm:presLayoutVars>
          <dgm:chMax val="1"/>
          <dgm:chPref val="1"/>
        </dgm:presLayoutVars>
      </dgm:prSet>
      <dgm:spPr/>
    </dgm:pt>
    <dgm:pt modelId="{38F50A9C-E800-46AD-8394-B59A9469485A}" type="pres">
      <dgm:prSet presAssocID="{6C8C084B-40C7-4F10-BA6E-480E56F2F740}" presName="sibTrans" presStyleCnt="0"/>
      <dgm:spPr/>
    </dgm:pt>
    <dgm:pt modelId="{19ACDFFC-308D-49C7-AB99-ECC004BC4ABB}" type="pres">
      <dgm:prSet presAssocID="{1B6FBC20-5ED3-47CD-8C98-346B47ECC1BE}" presName="compNode" presStyleCnt="0"/>
      <dgm:spPr/>
    </dgm:pt>
    <dgm:pt modelId="{BA69B581-42E4-4F72-A2E7-CE7AEE5B60A2}" type="pres">
      <dgm:prSet presAssocID="{1B6FBC20-5ED3-47CD-8C98-346B47ECC1BE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otes"/>
        </a:ext>
      </dgm:extLst>
    </dgm:pt>
    <dgm:pt modelId="{CCEE00C9-DE14-4DE1-8C37-62B271E6FC73}" type="pres">
      <dgm:prSet presAssocID="{1B6FBC20-5ED3-47CD-8C98-346B47ECC1BE}" presName="spaceRect" presStyleCnt="0"/>
      <dgm:spPr/>
    </dgm:pt>
    <dgm:pt modelId="{1D6AE533-1D4F-4F39-BE65-57A6D7D4E0EF}" type="pres">
      <dgm:prSet presAssocID="{1B6FBC20-5ED3-47CD-8C98-346B47ECC1BE}" presName="textRect" presStyleLbl="revTx" presStyleIdx="1" presStyleCnt="6">
        <dgm:presLayoutVars>
          <dgm:chMax val="1"/>
          <dgm:chPref val="1"/>
        </dgm:presLayoutVars>
      </dgm:prSet>
      <dgm:spPr/>
    </dgm:pt>
    <dgm:pt modelId="{D67FD096-D0F3-4FEA-B04C-66530BC63BB8}" type="pres">
      <dgm:prSet presAssocID="{B04C43B3-27AC-46E8-8850-355B994FFE07}" presName="sibTrans" presStyleCnt="0"/>
      <dgm:spPr/>
    </dgm:pt>
    <dgm:pt modelId="{099798F7-1092-4E05-BBB5-AD31A88D64FD}" type="pres">
      <dgm:prSet presAssocID="{41531248-5EF2-418D-B21D-48D272329D14}" presName="compNode" presStyleCnt="0"/>
      <dgm:spPr/>
    </dgm:pt>
    <dgm:pt modelId="{4823C9EB-1D3C-4997-8E64-922F4CE8C603}" type="pres">
      <dgm:prSet presAssocID="{41531248-5EF2-418D-B21D-48D272329D14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91C18694-7328-487B-8B89-FA0ED24BF21C}" type="pres">
      <dgm:prSet presAssocID="{41531248-5EF2-418D-B21D-48D272329D14}" presName="spaceRect" presStyleCnt="0"/>
      <dgm:spPr/>
    </dgm:pt>
    <dgm:pt modelId="{858EE8E0-3613-41FA-A383-8E78B6AC72FF}" type="pres">
      <dgm:prSet presAssocID="{41531248-5EF2-418D-B21D-48D272329D14}" presName="textRect" presStyleLbl="revTx" presStyleIdx="2" presStyleCnt="6">
        <dgm:presLayoutVars>
          <dgm:chMax val="1"/>
          <dgm:chPref val="1"/>
        </dgm:presLayoutVars>
      </dgm:prSet>
      <dgm:spPr/>
    </dgm:pt>
    <dgm:pt modelId="{DAC0C4FF-61F7-4072-9730-1321EFF7F115}" type="pres">
      <dgm:prSet presAssocID="{B14780E4-1E27-4333-AC0B-F6918AE8E666}" presName="sibTrans" presStyleCnt="0"/>
      <dgm:spPr/>
    </dgm:pt>
    <dgm:pt modelId="{147D413C-3B2F-42DA-99F7-EB9DAE037644}" type="pres">
      <dgm:prSet presAssocID="{135E9D4D-EB77-45E3-81A7-D15D75F0E272}" presName="compNode" presStyleCnt="0"/>
      <dgm:spPr/>
    </dgm:pt>
    <dgm:pt modelId="{D3D568AB-88C2-469C-8BFA-E23AF0D6174E}" type="pres">
      <dgm:prSet presAssocID="{135E9D4D-EB77-45E3-81A7-D15D75F0E272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enn Diagram"/>
        </a:ext>
      </dgm:extLst>
    </dgm:pt>
    <dgm:pt modelId="{C7828DDD-AACD-4E1A-A898-B5DF32A3686F}" type="pres">
      <dgm:prSet presAssocID="{135E9D4D-EB77-45E3-81A7-D15D75F0E272}" presName="spaceRect" presStyleCnt="0"/>
      <dgm:spPr/>
    </dgm:pt>
    <dgm:pt modelId="{9A792B12-878E-431B-8387-DBA2B67E4ECD}" type="pres">
      <dgm:prSet presAssocID="{135E9D4D-EB77-45E3-81A7-D15D75F0E272}" presName="textRect" presStyleLbl="revTx" presStyleIdx="3" presStyleCnt="6">
        <dgm:presLayoutVars>
          <dgm:chMax val="1"/>
          <dgm:chPref val="1"/>
        </dgm:presLayoutVars>
      </dgm:prSet>
      <dgm:spPr/>
    </dgm:pt>
    <dgm:pt modelId="{DB0A1F39-8811-42A2-85B4-505FCE0CA3A2}" type="pres">
      <dgm:prSet presAssocID="{414854C3-A23C-4536-A0FA-9091447AA192}" presName="sibTrans" presStyleCnt="0"/>
      <dgm:spPr/>
    </dgm:pt>
    <dgm:pt modelId="{001087FE-55FF-4AFC-B93F-AC2019A70499}" type="pres">
      <dgm:prSet presAssocID="{926D24DD-42A9-4631-B52F-8D7775BADF0F}" presName="compNode" presStyleCnt="0"/>
      <dgm:spPr/>
    </dgm:pt>
    <dgm:pt modelId="{9D78F111-C913-448B-BC02-70F548076261}" type="pres">
      <dgm:prSet presAssocID="{926D24DD-42A9-4631-B52F-8D7775BADF0F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F3C4CF73-5C01-4631-A4E5-7F9C3EEB6987}" type="pres">
      <dgm:prSet presAssocID="{926D24DD-42A9-4631-B52F-8D7775BADF0F}" presName="spaceRect" presStyleCnt="0"/>
      <dgm:spPr/>
    </dgm:pt>
    <dgm:pt modelId="{9074DFC4-8B9B-43AE-8165-909C8AE20DB3}" type="pres">
      <dgm:prSet presAssocID="{926D24DD-42A9-4631-B52F-8D7775BADF0F}" presName="textRect" presStyleLbl="revTx" presStyleIdx="4" presStyleCnt="6">
        <dgm:presLayoutVars>
          <dgm:chMax val="1"/>
          <dgm:chPref val="1"/>
        </dgm:presLayoutVars>
      </dgm:prSet>
      <dgm:spPr/>
    </dgm:pt>
    <dgm:pt modelId="{ED7E1232-AFF7-40C2-A9B9-8BE979E265AD}" type="pres">
      <dgm:prSet presAssocID="{DDE0A46B-0830-4535-80E9-5F0946BA6547}" presName="sibTrans" presStyleCnt="0"/>
      <dgm:spPr/>
    </dgm:pt>
    <dgm:pt modelId="{DD5FA566-FC29-4A79-A88A-235E524BF79A}" type="pres">
      <dgm:prSet presAssocID="{A202A470-D0C9-4ED6-AFEF-7C65C99F4DB3}" presName="compNode" presStyleCnt="0"/>
      <dgm:spPr/>
    </dgm:pt>
    <dgm:pt modelId="{57F9D2E9-0E8F-42C6-8B41-EC9BF090A2CA}" type="pres">
      <dgm:prSet presAssocID="{A202A470-D0C9-4ED6-AFEF-7C65C99F4DB3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08B82E99-6A78-4086-9883-6C7EA14AF46C}" type="pres">
      <dgm:prSet presAssocID="{A202A470-D0C9-4ED6-AFEF-7C65C99F4DB3}" presName="spaceRect" presStyleCnt="0"/>
      <dgm:spPr/>
    </dgm:pt>
    <dgm:pt modelId="{222B3AE1-C507-48CC-AF71-C88598D36A32}" type="pres">
      <dgm:prSet presAssocID="{A202A470-D0C9-4ED6-AFEF-7C65C99F4DB3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2B63A40D-3EF2-4797-9676-B702E7BA8245}" type="presOf" srcId="{926D24DD-42A9-4631-B52F-8D7775BADF0F}" destId="{9074DFC4-8B9B-43AE-8165-909C8AE20DB3}" srcOrd="0" destOrd="0" presId="urn:microsoft.com/office/officeart/2018/2/layout/IconLabelList"/>
    <dgm:cxn modelId="{9EA6471C-782B-40DF-87E5-F3348E5AA8A5}" type="presOf" srcId="{135E9D4D-EB77-45E3-81A7-D15D75F0E272}" destId="{9A792B12-878E-431B-8387-DBA2B67E4ECD}" srcOrd="0" destOrd="0" presId="urn:microsoft.com/office/officeart/2018/2/layout/IconLabelList"/>
    <dgm:cxn modelId="{2D390020-4486-4922-BE59-4C177119FB07}" srcId="{A5580D25-8FB2-4994-95A3-20CAD9AC9618}" destId="{135E9D4D-EB77-45E3-81A7-D15D75F0E272}" srcOrd="3" destOrd="0" parTransId="{3C55E6A6-B055-4BE2-95A9-95B18E346121}" sibTransId="{414854C3-A23C-4536-A0FA-9091447AA192}"/>
    <dgm:cxn modelId="{5A235F24-180C-444A-A8E3-FFFDEA75E40E}" srcId="{A5580D25-8FB2-4994-95A3-20CAD9AC9618}" destId="{85155083-11E4-4A5C-A1EA-A5120C8B80C3}" srcOrd="0" destOrd="0" parTransId="{50AA62EE-2985-487E-AEB2-352C520A0C57}" sibTransId="{6C8C084B-40C7-4F10-BA6E-480E56F2F740}"/>
    <dgm:cxn modelId="{C5FC4626-4EB2-4AED-B68F-4DC3CA8F4915}" type="presOf" srcId="{A202A470-D0C9-4ED6-AFEF-7C65C99F4DB3}" destId="{222B3AE1-C507-48CC-AF71-C88598D36A32}" srcOrd="0" destOrd="0" presId="urn:microsoft.com/office/officeart/2018/2/layout/IconLabelList"/>
    <dgm:cxn modelId="{D2492437-6602-4146-B7A7-80F70C5C7303}" srcId="{A5580D25-8FB2-4994-95A3-20CAD9AC9618}" destId="{1B6FBC20-5ED3-47CD-8C98-346B47ECC1BE}" srcOrd="1" destOrd="0" parTransId="{67552E6E-531F-442A-8573-5038AEDF3442}" sibTransId="{B04C43B3-27AC-46E8-8850-355B994FFE07}"/>
    <dgm:cxn modelId="{5E95F745-8976-486A-BA30-435D0973AF42}" srcId="{A5580D25-8FB2-4994-95A3-20CAD9AC9618}" destId="{A202A470-D0C9-4ED6-AFEF-7C65C99F4DB3}" srcOrd="5" destOrd="0" parTransId="{C4F106AB-AE3F-41F7-8873-2CDC4EC59F41}" sibTransId="{506FBE4C-B297-4A19-B28E-2BDE932D14E9}"/>
    <dgm:cxn modelId="{B9213D74-4152-47F0-AAF3-AD5E18F9DE25}" type="presOf" srcId="{A5580D25-8FB2-4994-95A3-20CAD9AC9618}" destId="{5AB9CF32-4503-4D92-9A89-34971F07D679}" srcOrd="0" destOrd="0" presId="urn:microsoft.com/office/officeart/2018/2/layout/IconLabelList"/>
    <dgm:cxn modelId="{0E247E59-EC81-4D8C-8AA2-407745D5AD64}" type="presOf" srcId="{1B6FBC20-5ED3-47CD-8C98-346B47ECC1BE}" destId="{1D6AE533-1D4F-4F39-BE65-57A6D7D4E0EF}" srcOrd="0" destOrd="0" presId="urn:microsoft.com/office/officeart/2018/2/layout/IconLabelList"/>
    <dgm:cxn modelId="{E5513293-C748-4368-A830-093641613AD6}" srcId="{A5580D25-8FB2-4994-95A3-20CAD9AC9618}" destId="{926D24DD-42A9-4631-B52F-8D7775BADF0F}" srcOrd="4" destOrd="0" parTransId="{2E3A5B82-C153-435D-80A0-04FA59C7B068}" sibTransId="{DDE0A46B-0830-4535-80E9-5F0946BA6547}"/>
    <dgm:cxn modelId="{ADEB40C7-D8F5-4546-9B7C-10CEEFC3E613}" type="presOf" srcId="{41531248-5EF2-418D-B21D-48D272329D14}" destId="{858EE8E0-3613-41FA-A383-8E78B6AC72FF}" srcOrd="0" destOrd="0" presId="urn:microsoft.com/office/officeart/2018/2/layout/IconLabelList"/>
    <dgm:cxn modelId="{41D84BE9-4635-426E-B7A0-326883BC2ECB}" srcId="{A5580D25-8FB2-4994-95A3-20CAD9AC9618}" destId="{41531248-5EF2-418D-B21D-48D272329D14}" srcOrd="2" destOrd="0" parTransId="{9E884E1D-5C6D-46F4-99C9-044D8782355C}" sibTransId="{B14780E4-1E27-4333-AC0B-F6918AE8E666}"/>
    <dgm:cxn modelId="{811C66EB-D9DE-412F-85B6-B0B3B8E3E24C}" type="presOf" srcId="{85155083-11E4-4A5C-A1EA-A5120C8B80C3}" destId="{89C151D2-3F92-4860-9CE7-5B4494F74D30}" srcOrd="0" destOrd="0" presId="urn:microsoft.com/office/officeart/2018/2/layout/IconLabelList"/>
    <dgm:cxn modelId="{72061363-C276-4B30-9E7E-509BF630BB4D}" type="presParOf" srcId="{5AB9CF32-4503-4D92-9A89-34971F07D679}" destId="{65F46A7B-BC99-4758-9BAD-9E6BEC7F7EDC}" srcOrd="0" destOrd="0" presId="urn:microsoft.com/office/officeart/2018/2/layout/IconLabelList"/>
    <dgm:cxn modelId="{95E259FE-C5A9-49C6-AC58-51CA229BA03E}" type="presParOf" srcId="{65F46A7B-BC99-4758-9BAD-9E6BEC7F7EDC}" destId="{C29D2578-81EE-46FF-A65A-BC18EA9F8218}" srcOrd="0" destOrd="0" presId="urn:microsoft.com/office/officeart/2018/2/layout/IconLabelList"/>
    <dgm:cxn modelId="{445C6EE1-5BF5-4729-95C1-39DDD58F0D99}" type="presParOf" srcId="{65F46A7B-BC99-4758-9BAD-9E6BEC7F7EDC}" destId="{A97FCB20-53E5-469A-91A7-1C657C0F8742}" srcOrd="1" destOrd="0" presId="urn:microsoft.com/office/officeart/2018/2/layout/IconLabelList"/>
    <dgm:cxn modelId="{8BB05D44-8D78-4396-A0CB-F85F114C29B9}" type="presParOf" srcId="{65F46A7B-BC99-4758-9BAD-9E6BEC7F7EDC}" destId="{89C151D2-3F92-4860-9CE7-5B4494F74D30}" srcOrd="2" destOrd="0" presId="urn:microsoft.com/office/officeart/2018/2/layout/IconLabelList"/>
    <dgm:cxn modelId="{BBA2116C-C2AA-45E9-BEBC-E6E6F56D131B}" type="presParOf" srcId="{5AB9CF32-4503-4D92-9A89-34971F07D679}" destId="{38F50A9C-E800-46AD-8394-B59A9469485A}" srcOrd="1" destOrd="0" presId="urn:microsoft.com/office/officeart/2018/2/layout/IconLabelList"/>
    <dgm:cxn modelId="{9705311D-AF15-4FCD-BEF1-E70ACA4CD939}" type="presParOf" srcId="{5AB9CF32-4503-4D92-9A89-34971F07D679}" destId="{19ACDFFC-308D-49C7-AB99-ECC004BC4ABB}" srcOrd="2" destOrd="0" presId="urn:microsoft.com/office/officeart/2018/2/layout/IconLabelList"/>
    <dgm:cxn modelId="{87B406DE-7D35-4FEE-8B4C-D26C9606D714}" type="presParOf" srcId="{19ACDFFC-308D-49C7-AB99-ECC004BC4ABB}" destId="{BA69B581-42E4-4F72-A2E7-CE7AEE5B60A2}" srcOrd="0" destOrd="0" presId="urn:microsoft.com/office/officeart/2018/2/layout/IconLabelList"/>
    <dgm:cxn modelId="{08967BA8-078B-4C5A-B991-C7D449F22A4A}" type="presParOf" srcId="{19ACDFFC-308D-49C7-AB99-ECC004BC4ABB}" destId="{CCEE00C9-DE14-4DE1-8C37-62B271E6FC73}" srcOrd="1" destOrd="0" presId="urn:microsoft.com/office/officeart/2018/2/layout/IconLabelList"/>
    <dgm:cxn modelId="{F6BC126E-8AB6-49C0-A83B-7A82D1A4ADD8}" type="presParOf" srcId="{19ACDFFC-308D-49C7-AB99-ECC004BC4ABB}" destId="{1D6AE533-1D4F-4F39-BE65-57A6D7D4E0EF}" srcOrd="2" destOrd="0" presId="urn:microsoft.com/office/officeart/2018/2/layout/IconLabelList"/>
    <dgm:cxn modelId="{E2E86A77-2BD2-44B5-8B1C-F8D69FCFD11B}" type="presParOf" srcId="{5AB9CF32-4503-4D92-9A89-34971F07D679}" destId="{D67FD096-D0F3-4FEA-B04C-66530BC63BB8}" srcOrd="3" destOrd="0" presId="urn:microsoft.com/office/officeart/2018/2/layout/IconLabelList"/>
    <dgm:cxn modelId="{822B6E9B-8681-4041-86EC-DDFE7D42A985}" type="presParOf" srcId="{5AB9CF32-4503-4D92-9A89-34971F07D679}" destId="{099798F7-1092-4E05-BBB5-AD31A88D64FD}" srcOrd="4" destOrd="0" presId="urn:microsoft.com/office/officeart/2018/2/layout/IconLabelList"/>
    <dgm:cxn modelId="{727D7756-EAFD-4AEB-ABE9-0A3421EE76CA}" type="presParOf" srcId="{099798F7-1092-4E05-BBB5-AD31A88D64FD}" destId="{4823C9EB-1D3C-4997-8E64-922F4CE8C603}" srcOrd="0" destOrd="0" presId="urn:microsoft.com/office/officeart/2018/2/layout/IconLabelList"/>
    <dgm:cxn modelId="{EDD18DD2-7CF8-4A29-89E7-5A2281DC7195}" type="presParOf" srcId="{099798F7-1092-4E05-BBB5-AD31A88D64FD}" destId="{91C18694-7328-487B-8B89-FA0ED24BF21C}" srcOrd="1" destOrd="0" presId="urn:microsoft.com/office/officeart/2018/2/layout/IconLabelList"/>
    <dgm:cxn modelId="{D237DA80-B4DD-4713-BE08-FF5A2BBAEA6B}" type="presParOf" srcId="{099798F7-1092-4E05-BBB5-AD31A88D64FD}" destId="{858EE8E0-3613-41FA-A383-8E78B6AC72FF}" srcOrd="2" destOrd="0" presId="urn:microsoft.com/office/officeart/2018/2/layout/IconLabelList"/>
    <dgm:cxn modelId="{6E477E7E-F575-4766-84CE-7B34BF046783}" type="presParOf" srcId="{5AB9CF32-4503-4D92-9A89-34971F07D679}" destId="{DAC0C4FF-61F7-4072-9730-1321EFF7F115}" srcOrd="5" destOrd="0" presId="urn:microsoft.com/office/officeart/2018/2/layout/IconLabelList"/>
    <dgm:cxn modelId="{31EC37EA-3D16-4D53-A1E8-00666325FDDC}" type="presParOf" srcId="{5AB9CF32-4503-4D92-9A89-34971F07D679}" destId="{147D413C-3B2F-42DA-99F7-EB9DAE037644}" srcOrd="6" destOrd="0" presId="urn:microsoft.com/office/officeart/2018/2/layout/IconLabelList"/>
    <dgm:cxn modelId="{8636F93F-84C1-4589-909E-6597331D9990}" type="presParOf" srcId="{147D413C-3B2F-42DA-99F7-EB9DAE037644}" destId="{D3D568AB-88C2-469C-8BFA-E23AF0D6174E}" srcOrd="0" destOrd="0" presId="urn:microsoft.com/office/officeart/2018/2/layout/IconLabelList"/>
    <dgm:cxn modelId="{F6D41D40-5DB4-4376-97F9-2AC3CE2B4C3C}" type="presParOf" srcId="{147D413C-3B2F-42DA-99F7-EB9DAE037644}" destId="{C7828DDD-AACD-4E1A-A898-B5DF32A3686F}" srcOrd="1" destOrd="0" presId="urn:microsoft.com/office/officeart/2018/2/layout/IconLabelList"/>
    <dgm:cxn modelId="{3EC545E6-3B8F-4002-8CB7-07540DEAB8B6}" type="presParOf" srcId="{147D413C-3B2F-42DA-99F7-EB9DAE037644}" destId="{9A792B12-878E-431B-8387-DBA2B67E4ECD}" srcOrd="2" destOrd="0" presId="urn:microsoft.com/office/officeart/2018/2/layout/IconLabelList"/>
    <dgm:cxn modelId="{A1E7B7A8-7714-4EAC-AF9D-65E64D456605}" type="presParOf" srcId="{5AB9CF32-4503-4D92-9A89-34971F07D679}" destId="{DB0A1F39-8811-42A2-85B4-505FCE0CA3A2}" srcOrd="7" destOrd="0" presId="urn:microsoft.com/office/officeart/2018/2/layout/IconLabelList"/>
    <dgm:cxn modelId="{C3B6707C-150A-4569-8757-354DB20C3582}" type="presParOf" srcId="{5AB9CF32-4503-4D92-9A89-34971F07D679}" destId="{001087FE-55FF-4AFC-B93F-AC2019A70499}" srcOrd="8" destOrd="0" presId="urn:microsoft.com/office/officeart/2018/2/layout/IconLabelList"/>
    <dgm:cxn modelId="{3F3C1A1B-CD12-401A-94EF-22C2D1C2BDA5}" type="presParOf" srcId="{001087FE-55FF-4AFC-B93F-AC2019A70499}" destId="{9D78F111-C913-448B-BC02-70F548076261}" srcOrd="0" destOrd="0" presId="urn:microsoft.com/office/officeart/2018/2/layout/IconLabelList"/>
    <dgm:cxn modelId="{3E29C15C-5D6D-41C8-916B-3904790A21ED}" type="presParOf" srcId="{001087FE-55FF-4AFC-B93F-AC2019A70499}" destId="{F3C4CF73-5C01-4631-A4E5-7F9C3EEB6987}" srcOrd="1" destOrd="0" presId="urn:microsoft.com/office/officeart/2018/2/layout/IconLabelList"/>
    <dgm:cxn modelId="{57481AE0-3619-485A-810A-9000121FB132}" type="presParOf" srcId="{001087FE-55FF-4AFC-B93F-AC2019A70499}" destId="{9074DFC4-8B9B-43AE-8165-909C8AE20DB3}" srcOrd="2" destOrd="0" presId="urn:microsoft.com/office/officeart/2018/2/layout/IconLabelList"/>
    <dgm:cxn modelId="{2938DC60-6401-4599-B1F7-5E7616288E40}" type="presParOf" srcId="{5AB9CF32-4503-4D92-9A89-34971F07D679}" destId="{ED7E1232-AFF7-40C2-A9B9-8BE979E265AD}" srcOrd="9" destOrd="0" presId="urn:microsoft.com/office/officeart/2018/2/layout/IconLabelList"/>
    <dgm:cxn modelId="{A1510807-0779-4702-8D27-19DCD54A4CDD}" type="presParOf" srcId="{5AB9CF32-4503-4D92-9A89-34971F07D679}" destId="{DD5FA566-FC29-4A79-A88A-235E524BF79A}" srcOrd="10" destOrd="0" presId="urn:microsoft.com/office/officeart/2018/2/layout/IconLabelList"/>
    <dgm:cxn modelId="{CCD35581-0043-4F3F-B8D3-37281E0883C2}" type="presParOf" srcId="{DD5FA566-FC29-4A79-A88A-235E524BF79A}" destId="{57F9D2E9-0E8F-42C6-8B41-EC9BF090A2CA}" srcOrd="0" destOrd="0" presId="urn:microsoft.com/office/officeart/2018/2/layout/IconLabelList"/>
    <dgm:cxn modelId="{BC7BAFF0-C3D2-487C-B914-7B142EEF2EC4}" type="presParOf" srcId="{DD5FA566-FC29-4A79-A88A-235E524BF79A}" destId="{08B82E99-6A78-4086-9883-6C7EA14AF46C}" srcOrd="1" destOrd="0" presId="urn:microsoft.com/office/officeart/2018/2/layout/IconLabelList"/>
    <dgm:cxn modelId="{1CAB5B57-32C0-4B83-A1EF-A5379D37C788}" type="presParOf" srcId="{DD5FA566-FC29-4A79-A88A-235E524BF79A}" destId="{222B3AE1-C507-48CC-AF71-C88598D36A3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9D2578-81EE-46FF-A65A-BC18EA9F8218}">
      <dsp:nvSpPr>
        <dsp:cNvPr id="0" name=""/>
        <dsp:cNvSpPr/>
      </dsp:nvSpPr>
      <dsp:spPr>
        <a:xfrm>
          <a:off x="445092" y="955007"/>
          <a:ext cx="721406" cy="72140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C151D2-3F92-4860-9CE7-5B4494F74D30}">
      <dsp:nvSpPr>
        <dsp:cNvPr id="0" name=""/>
        <dsp:cNvSpPr/>
      </dsp:nvSpPr>
      <dsp:spPr>
        <a:xfrm>
          <a:off x="4232" y="1941707"/>
          <a:ext cx="1603125" cy="7815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Identify the conclusion and the premises.</a:t>
          </a:r>
        </a:p>
      </dsp:txBody>
      <dsp:txXfrm>
        <a:off x="4232" y="1941707"/>
        <a:ext cx="1603125" cy="781523"/>
      </dsp:txXfrm>
    </dsp:sp>
    <dsp:sp modelId="{BA69B581-42E4-4F72-A2E7-CE7AEE5B60A2}">
      <dsp:nvSpPr>
        <dsp:cNvPr id="0" name=""/>
        <dsp:cNvSpPr/>
      </dsp:nvSpPr>
      <dsp:spPr>
        <a:xfrm>
          <a:off x="2328764" y="955007"/>
          <a:ext cx="721406" cy="72140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6AE533-1D4F-4F39-BE65-57A6D7D4E0EF}">
      <dsp:nvSpPr>
        <dsp:cNvPr id="0" name=""/>
        <dsp:cNvSpPr/>
      </dsp:nvSpPr>
      <dsp:spPr>
        <a:xfrm>
          <a:off x="1887904" y="1941707"/>
          <a:ext cx="1603125" cy="7815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Put the argument in standard form.</a:t>
          </a:r>
        </a:p>
      </dsp:txBody>
      <dsp:txXfrm>
        <a:off x="1887904" y="1941707"/>
        <a:ext cx="1603125" cy="781523"/>
      </dsp:txXfrm>
    </dsp:sp>
    <dsp:sp modelId="{4823C9EB-1D3C-4997-8E64-922F4CE8C603}">
      <dsp:nvSpPr>
        <dsp:cNvPr id="0" name=""/>
        <dsp:cNvSpPr/>
      </dsp:nvSpPr>
      <dsp:spPr>
        <a:xfrm>
          <a:off x="4212435" y="955007"/>
          <a:ext cx="721406" cy="72140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8EE8E0-3613-41FA-A383-8E78B6AC72FF}">
      <dsp:nvSpPr>
        <dsp:cNvPr id="0" name=""/>
        <dsp:cNvSpPr/>
      </dsp:nvSpPr>
      <dsp:spPr>
        <a:xfrm>
          <a:off x="3771576" y="1941707"/>
          <a:ext cx="1603125" cy="7815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Decide if the argument is deductive or non-deductive.</a:t>
          </a:r>
        </a:p>
      </dsp:txBody>
      <dsp:txXfrm>
        <a:off x="3771576" y="1941707"/>
        <a:ext cx="1603125" cy="781523"/>
      </dsp:txXfrm>
    </dsp:sp>
    <dsp:sp modelId="{D3D568AB-88C2-469C-8BFA-E23AF0D6174E}">
      <dsp:nvSpPr>
        <dsp:cNvPr id="0" name=""/>
        <dsp:cNvSpPr/>
      </dsp:nvSpPr>
      <dsp:spPr>
        <a:xfrm>
          <a:off x="6096107" y="955007"/>
          <a:ext cx="721406" cy="72140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792B12-878E-431B-8387-DBA2B67E4ECD}">
      <dsp:nvSpPr>
        <dsp:cNvPr id="0" name=""/>
        <dsp:cNvSpPr/>
      </dsp:nvSpPr>
      <dsp:spPr>
        <a:xfrm>
          <a:off x="5655248" y="1941707"/>
          <a:ext cx="1603125" cy="7815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Determine whether the argument succeeds logically.</a:t>
          </a:r>
        </a:p>
      </dsp:txBody>
      <dsp:txXfrm>
        <a:off x="5655248" y="1941707"/>
        <a:ext cx="1603125" cy="781523"/>
      </dsp:txXfrm>
    </dsp:sp>
    <dsp:sp modelId="{9D78F111-C913-448B-BC02-70F548076261}">
      <dsp:nvSpPr>
        <dsp:cNvPr id="0" name=""/>
        <dsp:cNvSpPr/>
      </dsp:nvSpPr>
      <dsp:spPr>
        <a:xfrm>
          <a:off x="7979779" y="955007"/>
          <a:ext cx="721406" cy="72140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74DFC4-8B9B-43AE-8165-909C8AE20DB3}">
      <dsp:nvSpPr>
        <dsp:cNvPr id="0" name=""/>
        <dsp:cNvSpPr/>
      </dsp:nvSpPr>
      <dsp:spPr>
        <a:xfrm>
          <a:off x="7538920" y="1941707"/>
          <a:ext cx="1603125" cy="7815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If the argument succeeds logically, assess whether the premises are true. For premises that are backed up by sub-arguments, repeat all the steps for the sub-arguments.</a:t>
          </a:r>
        </a:p>
      </dsp:txBody>
      <dsp:txXfrm>
        <a:off x="7538920" y="1941707"/>
        <a:ext cx="1603125" cy="781523"/>
      </dsp:txXfrm>
    </dsp:sp>
    <dsp:sp modelId="{57F9D2E9-0E8F-42C6-8B41-EC9BF090A2CA}">
      <dsp:nvSpPr>
        <dsp:cNvPr id="0" name=""/>
        <dsp:cNvSpPr/>
      </dsp:nvSpPr>
      <dsp:spPr>
        <a:xfrm>
          <a:off x="9863451" y="955007"/>
          <a:ext cx="721406" cy="72140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2B3AE1-C507-48CC-AF71-C88598D36A32}">
      <dsp:nvSpPr>
        <dsp:cNvPr id="0" name=""/>
        <dsp:cNvSpPr/>
      </dsp:nvSpPr>
      <dsp:spPr>
        <a:xfrm>
          <a:off x="9422592" y="1941707"/>
          <a:ext cx="1603125" cy="7815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Make a final judgement: is the argument good or bad?</a:t>
          </a:r>
        </a:p>
      </dsp:txBody>
      <dsp:txXfrm>
        <a:off x="9422592" y="1941707"/>
        <a:ext cx="1603125" cy="7815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C899D-304E-4DF6-95A6-3D6E0D644AD1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FAB529-4256-4C85-96D5-39DF1328C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26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x.com/science-and-health/2018/7/13/17569730/savvy-science-reader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Upd2HJHUt8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turelearn.com/courses/logical-and-critical-thinking/0/steps/9155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turelearn.com/courses/logical-and-critical-thinking/0/steps/9155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playspent.org/html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ntyyvuebz51lkxul3puxw5nw-wpengine.netdna-ssl.com/wp-content/uploads/2018/04/Drawing-Conclusions.pdf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AB529-4256-4C85-96D5-39DF1328CD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63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AB529-4256-4C85-96D5-39DF1328CDD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77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AB529-4256-4C85-96D5-39DF1328CD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06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Distribute the “8 Ways To Become A Savvy Science Reader” PDF article.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Using the article, discuss the 8 techniques outlined.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Source: Locke, Susannah (2015). 8 Ways To Be A More Savvy Science Reader: Your Guide On How To Evaluate Scientific Evidence. Retrieved from </a:t>
            </a:r>
            <a:r>
              <a:rPr lang="en-US" dirty="0">
                <a:hlinkClick r:id="rId3"/>
              </a:rPr>
              <a:t>https://www.vox.com/science-and-health/2018/7/13/17569730/savvy-science-reader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AB529-4256-4C85-96D5-39DF1328CDD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456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https://youtu.be/GUpd2HJHUt8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AB529-4256-4C85-96D5-39DF1328CD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33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AB529-4256-4C85-96D5-39DF1328CD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57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The University of Auckland. How to Evaluate An Argument. Retrieved from </a:t>
            </a:r>
            <a:r>
              <a:rPr lang="en-US" dirty="0">
                <a:hlinkClick r:id="rId3"/>
              </a:rPr>
              <a:t>https://www.futurelearn.com/courses/logical-and-critical-thinking/0/steps/9155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AB529-4256-4C85-96D5-39DF1328CD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2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The University of Auckland. How to Evaluate An Argument. Retrieved from </a:t>
            </a:r>
            <a:r>
              <a:rPr lang="en-US" dirty="0">
                <a:hlinkClick r:id="rId3"/>
              </a:rPr>
              <a:t>https://www.futurelearn.com/courses/logical-and-critical-thinking/0/steps/9155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AB529-4256-4C85-96D5-39DF1328CDD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97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Provide each participant with the following link </a:t>
            </a:r>
            <a:r>
              <a:rPr lang="en-US" dirty="0">
                <a:hlinkClick r:id="rId3"/>
              </a:rPr>
              <a:t>http://playspent.org/html/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Have them play the game SPENT, reflecting on the critical thinking sub-competencies they learned in this series.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AB529-4256-4C85-96D5-39DF1328CDD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45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Distribute the “Drawing Conclusions” PDF handout.</a:t>
            </a:r>
          </a:p>
          <a:p>
            <a:pPr marL="171450" indent="-171450">
              <a:buFontTx/>
              <a:buChar char="-"/>
            </a:pPr>
            <a:r>
              <a:rPr lang="en-US" dirty="0"/>
              <a:t>Have participants complete the activity.</a:t>
            </a:r>
          </a:p>
          <a:p>
            <a:pPr marL="171450" indent="-171450">
              <a:buFontTx/>
              <a:buChar char="-"/>
            </a:pPr>
            <a:r>
              <a:rPr lang="en-US" dirty="0"/>
              <a:t>This activity will assess competency of this unit. 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Source: Education Design Lab (2020). Proving Ground: Drawing Conclusions. Retrieved from </a:t>
            </a:r>
            <a:r>
              <a:rPr lang="en-US" dirty="0">
                <a:hlinkClick r:id="rId3"/>
              </a:rPr>
              <a:t>https://ntyyvuebz51lkxul3puxw5nw-wpengine.netdna-ssl.com/wp-content/uploads/2018/04/Drawing-Conclusions.pdf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AB529-4256-4C85-96D5-39DF1328CDD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61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0A92E9E-407B-4EED-A6CE-6B4078141E9D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454FAE7-1D1B-44F2-B300-D5034114D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72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2E9E-407B-4EED-A6CE-6B4078141E9D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4FAE7-1D1B-44F2-B300-D5034114D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53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0A92E9E-407B-4EED-A6CE-6B4078141E9D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454FAE7-1D1B-44F2-B300-D5034114D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67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2E9E-407B-4EED-A6CE-6B4078141E9D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2454FAE7-1D1B-44F2-B300-D5034114D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30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0A92E9E-407B-4EED-A6CE-6B4078141E9D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454FAE7-1D1B-44F2-B300-D5034114D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18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2E9E-407B-4EED-A6CE-6B4078141E9D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4FAE7-1D1B-44F2-B300-D5034114D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57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2E9E-407B-4EED-A6CE-6B4078141E9D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4FAE7-1D1B-44F2-B300-D5034114D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124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2E9E-407B-4EED-A6CE-6B4078141E9D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4FAE7-1D1B-44F2-B300-D5034114D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58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2E9E-407B-4EED-A6CE-6B4078141E9D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4FAE7-1D1B-44F2-B300-D5034114D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2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0A92E9E-407B-4EED-A6CE-6B4078141E9D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454FAE7-1D1B-44F2-B300-D5034114D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58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2E9E-407B-4EED-A6CE-6B4078141E9D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4FAE7-1D1B-44F2-B300-D5034114D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79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60A92E9E-407B-4EED-A6CE-6B4078141E9D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2454FAE7-1D1B-44F2-B300-D5034114D4A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27609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Upd2HJHUt8?feature=oembed" TargetMode="Externa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968F34-D1A0-4FE0-934E-1D1E621D7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820" y="1969572"/>
            <a:ext cx="8738359" cy="47640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D79C6C-1396-474C-82A1-297B2092E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97" y="763810"/>
            <a:ext cx="9720072" cy="880727"/>
          </a:xfrm>
        </p:spPr>
        <p:txBody>
          <a:bodyPr/>
          <a:lstStyle/>
          <a:p>
            <a:r>
              <a:rPr lang="en-US" dirty="0"/>
              <a:t>21</a:t>
            </a:r>
            <a:r>
              <a:rPr lang="en-US" baseline="30000" dirty="0"/>
              <a:t>st</a:t>
            </a:r>
            <a:r>
              <a:rPr lang="en-US" dirty="0"/>
              <a:t> Century Skills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7EFEBB-934E-4DF6-9740-2CA46B68A1F2}"/>
              </a:ext>
            </a:extLst>
          </p:cNvPr>
          <p:cNvSpPr/>
          <p:nvPr/>
        </p:nvSpPr>
        <p:spPr>
          <a:xfrm>
            <a:off x="6095999" y="1969572"/>
            <a:ext cx="2207005" cy="2160104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CFFCAA-7FB5-4691-B216-6E2A7ED20186}"/>
              </a:ext>
            </a:extLst>
          </p:cNvPr>
          <p:cNvSpPr/>
          <p:nvPr/>
        </p:nvSpPr>
        <p:spPr>
          <a:xfrm>
            <a:off x="10682446" y="6425818"/>
            <a:ext cx="7264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en-US" sz="1400" dirty="0">
                <a:solidFill>
                  <a:srgbClr val="000000"/>
                </a:solidFill>
                <a:latin typeface="Gill Sans MT" panose="020B0502020104020203" pitchFamily="34" charset="0"/>
              </a:rPr>
              <a:t>© 2020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33A4A7D-AF05-4D09-9535-F958E776C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6147" y="6479817"/>
            <a:ext cx="480945" cy="19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35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8C565D-A991-4381-AC37-76A58A4A1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EE2AAD-E01D-454A-875E-1EF68FC5F6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1507414"/>
            <a:ext cx="3546523" cy="3703320"/>
          </a:xfrm>
          <a:ln w="57150">
            <a:noFill/>
          </a:ln>
        </p:spPr>
        <p:txBody>
          <a:bodyPr anchor="ctr">
            <a:normAutofit/>
          </a:bodyPr>
          <a:lstStyle/>
          <a:p>
            <a:pPr algn="r"/>
            <a:r>
              <a:rPr lang="en-US" sz="3200" b="1" dirty="0">
                <a:solidFill>
                  <a:srgbClr val="44546A"/>
                </a:solidFill>
              </a:rPr>
              <a:t>spent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180431-F4DE-415D-BCBB-9316423C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3642"/>
            <a:ext cx="11298933" cy="5127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ABD997-5EF9-4E9B-AFBB-F6DFAAF3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2209064" y="3329711"/>
            <a:ext cx="3703320" cy="5872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AB5EE6-A047-4B18-B998-D46DF3C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5878019"/>
            <a:ext cx="11298933" cy="5127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1849E8-7A9F-4D07-995C-614448C8438C}"/>
              </a:ext>
            </a:extLst>
          </p:cNvPr>
          <p:cNvSpPr txBox="1"/>
          <p:nvPr/>
        </p:nvSpPr>
        <p:spPr>
          <a:xfrm>
            <a:off x="4346326" y="3035907"/>
            <a:ext cx="7737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</a:pPr>
            <a:r>
              <a:rPr lang="en-US" dirty="0"/>
              <a:t>Sub-Competency 4: </a:t>
            </a:r>
            <a:r>
              <a:rPr lang="en-US" b="1" dirty="0">
                <a:solidFill>
                  <a:srgbClr val="C00000"/>
                </a:solidFill>
              </a:rPr>
              <a:t>Draw Conclusions</a:t>
            </a:r>
          </a:p>
          <a:p>
            <a:pPr>
              <a:buClr>
                <a:schemeClr val="tx2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762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BD4729-DBDF-40A6-9BA4-E4C97EF6D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125130-F4AB-465E-8AE2-E583FCAAB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BA65A2-0302-4468-ADA7-9EC3F9593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F8F80BB-E8B6-43B3-9462-B4D497D28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2C8AD6-8796-482B-ACC1-6D686B08E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57201"/>
            <a:ext cx="1240822" cy="585973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5C8459B-E184-48DC-96B8-08538FF42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624" y="1097392"/>
            <a:ext cx="6850636" cy="4572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6B3BF72-6DFA-42DA-A667-9E3A1BCFF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75059" y="457202"/>
            <a:ext cx="9970407" cy="5856457"/>
          </a:xfrm>
          <a:prstGeom prst="rect">
            <a:avLst/>
          </a:prstGeom>
          <a:noFill/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61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07589-7E36-4394-BF9C-1D836F1F7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Thoughts &amp; Reflections?</a:t>
            </a:r>
          </a:p>
        </p:txBody>
      </p:sp>
    </p:spTree>
    <p:extLst>
      <p:ext uri="{BB962C8B-B14F-4D97-AF65-F5344CB8AC3E}">
        <p14:creationId xmlns:p14="http://schemas.microsoft.com/office/powerpoint/2010/main" val="3787781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990A7-E01F-42BC-955C-C3C91342F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Critical thinking Model</a:t>
            </a:r>
          </a:p>
        </p:txBody>
      </p:sp>
      <p:sp useBgFill="1">
        <p:nvSpPr>
          <p:cNvPr id="13" name="Rectangle 10">
            <a:extLst>
              <a:ext uri="{FF2B5EF4-FFF2-40B4-BE49-F238E27FC236}">
                <a16:creationId xmlns:a16="http://schemas.microsoft.com/office/drawing/2014/main" id="{90137588-E70B-486E-AFA8-21B0111C46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2180496"/>
            <a:ext cx="3703320" cy="4045683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3D65B-5711-46B9-A839-F1AC2B491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325" y="2180496"/>
            <a:ext cx="7105481" cy="4045683"/>
          </a:xfrm>
        </p:spPr>
        <p:txBody>
          <a:bodyPr>
            <a:normAutofit/>
          </a:bodyPr>
          <a:lstStyle/>
          <a:p>
            <a:r>
              <a:rPr lang="en-US" sz="1600" b="1" dirty="0"/>
              <a:t>Sub-Competency 1: Identify Patterns</a:t>
            </a:r>
          </a:p>
          <a:p>
            <a:pPr marL="0" indent="0">
              <a:buNone/>
            </a:pPr>
            <a:r>
              <a:rPr lang="en-US" sz="1600" dirty="0"/>
              <a:t>	Analyzing Qualitative Data | Design Thinking | Pattern Recognition</a:t>
            </a:r>
          </a:p>
          <a:p>
            <a:r>
              <a:rPr lang="en-US" sz="1600" b="1" dirty="0"/>
              <a:t>Sub-Competency 2: Gather &amp; Assess Relevant Information</a:t>
            </a:r>
          </a:p>
          <a:p>
            <a:pPr marL="0" indent="0">
              <a:buNone/>
            </a:pPr>
            <a:r>
              <a:rPr lang="en-US" sz="1600" dirty="0"/>
              <a:t>	Detecting Bias | Supporting Arguments | Fake News</a:t>
            </a:r>
          </a:p>
          <a:p>
            <a:r>
              <a:rPr lang="en-US" sz="1600" b="1" dirty="0"/>
              <a:t>Sub-Competency 3: Question Assumptions</a:t>
            </a:r>
          </a:p>
          <a:p>
            <a:pPr marL="0" indent="0">
              <a:buNone/>
            </a:pPr>
            <a:r>
              <a:rPr lang="en-US" sz="1600" dirty="0"/>
              <a:t>	Challenging Assumptions | Innovative Solutions | Invisibilia</a:t>
            </a:r>
          </a:p>
          <a:p>
            <a:r>
              <a:rPr lang="en-US" sz="1600" b="1" dirty="0">
                <a:solidFill>
                  <a:srgbClr val="C00000"/>
                </a:solidFill>
              </a:rPr>
              <a:t>Sub-Competency 4: Draw Conclusions</a:t>
            </a:r>
          </a:p>
          <a:p>
            <a:pPr marL="0" indent="0">
              <a:buNone/>
            </a:pPr>
            <a:r>
              <a:rPr lang="en-US" sz="1600" dirty="0"/>
              <a:t>	Savvy Science | Evaluating Arguments | SPENT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icture containing device&#10;&#10;Description automatically generated">
            <a:extLst>
              <a:ext uri="{FF2B5EF4-FFF2-40B4-BE49-F238E27FC236}">
                <a16:creationId xmlns:a16="http://schemas.microsoft.com/office/drawing/2014/main" id="{6EB17755-36B8-47CA-953D-E7B40BB60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20" y="2435631"/>
            <a:ext cx="3790548" cy="379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54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8C565D-A991-4381-AC37-76A58A4A1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EE2AAD-E01D-454A-875E-1EF68FC5F6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1507414"/>
            <a:ext cx="3546523" cy="3703320"/>
          </a:xfrm>
          <a:ln w="57150">
            <a:noFill/>
          </a:ln>
        </p:spPr>
        <p:txBody>
          <a:bodyPr anchor="ctr">
            <a:normAutofit/>
          </a:bodyPr>
          <a:lstStyle/>
          <a:p>
            <a:pPr algn="r"/>
            <a:r>
              <a:rPr lang="en-US" sz="3200" b="1" dirty="0">
                <a:solidFill>
                  <a:srgbClr val="44546A"/>
                </a:solidFill>
              </a:rPr>
              <a:t>Savvy science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180431-F4DE-415D-BCBB-9316423C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3642"/>
            <a:ext cx="11298933" cy="5127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ABD997-5EF9-4E9B-AFBB-F6DFAAF3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2209064" y="3329711"/>
            <a:ext cx="3703320" cy="5872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AB5EE6-A047-4B18-B998-D46DF3C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5878019"/>
            <a:ext cx="11298933" cy="5127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1849E8-7A9F-4D07-995C-614448C8438C}"/>
              </a:ext>
            </a:extLst>
          </p:cNvPr>
          <p:cNvSpPr txBox="1"/>
          <p:nvPr/>
        </p:nvSpPr>
        <p:spPr>
          <a:xfrm>
            <a:off x="4346326" y="3035907"/>
            <a:ext cx="7737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</a:pPr>
            <a:r>
              <a:rPr lang="en-US" dirty="0"/>
              <a:t>Sub-Competency 4: </a:t>
            </a:r>
            <a:r>
              <a:rPr lang="en-US" b="1" dirty="0">
                <a:solidFill>
                  <a:srgbClr val="C00000"/>
                </a:solidFill>
              </a:rPr>
              <a:t>Draw Conclusions</a:t>
            </a:r>
          </a:p>
          <a:p>
            <a:pPr>
              <a:buClr>
                <a:schemeClr val="tx2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611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FC936C0-4624-438D-BDD0-6B296BD6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5535DAA1-B7FB-41AB-BA45-ECFC99D82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D225CEC-19E5-40D0-B1CE-4E884C9C1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EF873D1-568B-4D8E-AF50-0382A71140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E51D150-D0BE-47A3-AA5B-3F71488E5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3EC344B-E4D2-4F05-86FF-A2109058C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199467"/>
            <a:ext cx="11296733" cy="21910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752413-F0E9-4455-8BB9-5D6432B7C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4000698"/>
            <a:ext cx="10993549" cy="14750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8 ways to become a savvy science reader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4AB68-CC49-4777-B0F6-15F959EBC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4" y="5475712"/>
            <a:ext cx="10993546" cy="4760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cap="all">
                <a:solidFill>
                  <a:srgbClr val="EBEBEB"/>
                </a:solidFill>
              </a:rPr>
              <a:t>How to critically evaluate scientific evidence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73E70CFE-1573-4973-AFA1-4BB2A102FE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86" r="-1" b="28588"/>
          <a:stretch/>
        </p:blipFill>
        <p:spPr>
          <a:xfrm>
            <a:off x="446532" y="599725"/>
            <a:ext cx="11292143" cy="355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25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A6611-8A4D-4682-94F8-665F0D5FC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 ways to become a savvy science reader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945EC-9A19-43B3-952C-91D2BB063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Know the difference between a hypothesis and a theory.</a:t>
            </a:r>
          </a:p>
          <a:p>
            <a:r>
              <a:rPr lang="en-US" dirty="0"/>
              <a:t>Watch out for selection bias.</a:t>
            </a:r>
          </a:p>
          <a:p>
            <a:r>
              <a:rPr lang="en-US" dirty="0"/>
              <a:t>Don’t confuse correlation and causation.</a:t>
            </a:r>
          </a:p>
          <a:p>
            <a:r>
              <a:rPr lang="en-US" dirty="0"/>
              <a:t>Look for the gold standard: double-blind, placebo-controlled, randomized tests.</a:t>
            </a:r>
          </a:p>
          <a:p>
            <a:r>
              <a:rPr lang="en-US" dirty="0"/>
              <a:t>Understand significance. </a:t>
            </a:r>
          </a:p>
          <a:p>
            <a:r>
              <a:rPr lang="en-US" dirty="0"/>
              <a:t>Be aware of conflicts of interest.</a:t>
            </a:r>
          </a:p>
          <a:p>
            <a:r>
              <a:rPr lang="en-US" dirty="0"/>
              <a:t>Know that peer review isn’t perfect. </a:t>
            </a:r>
          </a:p>
          <a:p>
            <a:r>
              <a:rPr lang="en-US" dirty="0"/>
              <a:t>Realize that not all journals are good. </a:t>
            </a:r>
          </a:p>
        </p:txBody>
      </p:sp>
    </p:spTree>
    <p:extLst>
      <p:ext uri="{BB962C8B-B14F-4D97-AF65-F5344CB8AC3E}">
        <p14:creationId xmlns:p14="http://schemas.microsoft.com/office/powerpoint/2010/main" val="1761227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2DE7D-5E6E-4469-B4E2-4000B83FD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Critically evaluating information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632C26-D065-4845-AFDC-0036CE028A58}"/>
              </a:ext>
            </a:extLst>
          </p:cNvPr>
          <p:cNvSpPr txBox="1"/>
          <p:nvPr/>
        </p:nvSpPr>
        <p:spPr>
          <a:xfrm>
            <a:off x="5640456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Online Media 8" title="Not all scientific studies are created equal - David H. Schwartz">
            <a:hlinkClick r:id="" action="ppaction://media"/>
            <a:extLst>
              <a:ext uri="{FF2B5EF4-FFF2-40B4-BE49-F238E27FC236}">
                <a16:creationId xmlns:a16="http://schemas.microsoft.com/office/drawing/2014/main" id="{DC87038D-E509-48C3-947B-2AB5E2A448E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827338" y="2181225"/>
            <a:ext cx="6538912" cy="367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2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8C565D-A991-4381-AC37-76A58A4A1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EE2AAD-E01D-454A-875E-1EF68FC5F6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1507414"/>
            <a:ext cx="3546523" cy="3703320"/>
          </a:xfrm>
          <a:ln w="57150">
            <a:noFill/>
          </a:ln>
        </p:spPr>
        <p:txBody>
          <a:bodyPr anchor="ctr">
            <a:normAutofit/>
          </a:bodyPr>
          <a:lstStyle/>
          <a:p>
            <a:pPr algn="r"/>
            <a:r>
              <a:rPr lang="en-US" sz="3200" b="1" dirty="0">
                <a:solidFill>
                  <a:srgbClr val="44546A"/>
                </a:solidFill>
              </a:rPr>
              <a:t>Evaluating arguments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180431-F4DE-415D-BCBB-9316423C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3642"/>
            <a:ext cx="11298933" cy="5127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ABD997-5EF9-4E9B-AFBB-F6DFAAF3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2209064" y="3329711"/>
            <a:ext cx="3703320" cy="5872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AB5EE6-A047-4B18-B998-D46DF3C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5878019"/>
            <a:ext cx="11298933" cy="5127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1849E8-7A9F-4D07-995C-614448C8438C}"/>
              </a:ext>
            </a:extLst>
          </p:cNvPr>
          <p:cNvSpPr txBox="1"/>
          <p:nvPr/>
        </p:nvSpPr>
        <p:spPr>
          <a:xfrm>
            <a:off x="4346326" y="3035907"/>
            <a:ext cx="7737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</a:pPr>
            <a:r>
              <a:rPr lang="en-US" dirty="0"/>
              <a:t>Sub-Competency 4: </a:t>
            </a:r>
            <a:r>
              <a:rPr lang="en-US" b="1" dirty="0">
                <a:solidFill>
                  <a:srgbClr val="C00000"/>
                </a:solidFill>
              </a:rPr>
              <a:t>Draw Conclusions</a:t>
            </a:r>
          </a:p>
          <a:p>
            <a:pPr>
              <a:buClr>
                <a:schemeClr val="tx2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838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A45F6-3F6F-44EC-8FA5-136483678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EFF"/>
                </a:solidFill>
              </a:rPr>
              <a:t>6 steps to evaluate an argument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21D0167-BEBE-4ED9-AE9A-977023AC8E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3903931"/>
              </p:ext>
            </p:extLst>
          </p:nvPr>
        </p:nvGraphicFramePr>
        <p:xfrm>
          <a:off x="581025" y="2181225"/>
          <a:ext cx="11029950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97637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A45F6-3F6F-44EC-8FA5-136483678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EFF"/>
                </a:solidFill>
              </a:rPr>
              <a:t>6 steps to evaluate an argument</a:t>
            </a:r>
          </a:p>
        </p:txBody>
      </p:sp>
      <p:pic>
        <p:nvPicPr>
          <p:cNvPr id="4" name="Evaluate An Argument">
            <a:hlinkClick r:id="" action="ppaction://media"/>
            <a:extLst>
              <a:ext uri="{FF2B5EF4-FFF2-40B4-BE49-F238E27FC236}">
                <a16:creationId xmlns:a16="http://schemas.microsoft.com/office/drawing/2014/main" id="{10C70014-996D-4483-BDBF-F5B7C8ABE7D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32100" y="2181225"/>
            <a:ext cx="6529388" cy="3678238"/>
          </a:xfrm>
        </p:spPr>
      </p:pic>
    </p:spTree>
    <p:extLst>
      <p:ext uri="{BB962C8B-B14F-4D97-AF65-F5344CB8AC3E}">
        <p14:creationId xmlns:p14="http://schemas.microsoft.com/office/powerpoint/2010/main" val="268305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2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ividend">
  <a:themeElements>
    <a:clrScheme name="Custom 7">
      <a:dk1>
        <a:srgbClr val="000000"/>
      </a:dk1>
      <a:lt1>
        <a:srgbClr val="FFFFFF"/>
      </a:lt1>
      <a:dk2>
        <a:srgbClr val="44546A"/>
      </a:dk2>
      <a:lt2>
        <a:srgbClr val="FFFFFF"/>
      </a:lt2>
      <a:accent1>
        <a:srgbClr val="002060"/>
      </a:accent1>
      <a:accent2>
        <a:srgbClr val="44546A"/>
      </a:accent2>
      <a:accent3>
        <a:srgbClr val="44546A"/>
      </a:accent3>
      <a:accent4>
        <a:srgbClr val="44546A"/>
      </a:accent4>
      <a:accent5>
        <a:srgbClr val="44546A"/>
      </a:accent5>
      <a:accent6>
        <a:srgbClr val="44546A"/>
      </a:accent6>
      <a:hlink>
        <a:srgbClr val="C00000"/>
      </a:hlink>
      <a:folHlink>
        <a:srgbClr val="C00000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roved xmlns="22f06dfc-89d6-4ef5-9df8-ef4dcff005cd">true</Approved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B55B79D50F8148A4DB6D9108BD6B56" ma:contentTypeVersion="18" ma:contentTypeDescription="Create a new document." ma:contentTypeScope="" ma:versionID="04ea10ea6818ef6d37a0eda99999c56d">
  <xsd:schema xmlns:xsd="http://www.w3.org/2001/XMLSchema" xmlns:xs="http://www.w3.org/2001/XMLSchema" xmlns:p="http://schemas.microsoft.com/office/2006/metadata/properties" xmlns:ns2="db233ec2-66d3-4ef5-8807-a2c006e69374" xmlns:ns3="22f06dfc-89d6-4ef5-9df8-ef4dcff005cd" targetNamespace="http://schemas.microsoft.com/office/2006/metadata/properties" ma:root="true" ma:fieldsID="11f9b9686479982a5d0a91e10ef3f253" ns2:_="" ns3:_="">
    <xsd:import namespace="db233ec2-66d3-4ef5-8807-a2c006e69374"/>
    <xsd:import namespace="22f06dfc-89d6-4ef5-9df8-ef4dcff005c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Approved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233ec2-66d3-4ef5-8807-a2c006e6937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f06dfc-89d6-4ef5-9df8-ef4dcff005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Approved" ma:index="18" ma:displayName="Approved" ma:default="1" ma:internalName="Approved">
      <xsd:simpleType>
        <xsd:restriction base="dms:Boolean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6A2B7E-BAF2-4C95-8040-834CDBF664A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8617E5-292E-43B6-A2B0-C8261084E770}">
  <ds:schemaRefs>
    <ds:schemaRef ds:uri="db233ec2-66d3-4ef5-8807-a2c006e69374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  <ds:schemaRef ds:uri="22f06dfc-89d6-4ef5-9df8-ef4dcff005cd"/>
    <ds:schemaRef ds:uri="http://schemas.microsoft.com/office/2006/metadata/properties"/>
    <ds:schemaRef ds:uri="http://purl.org/dc/terms/"/>
    <ds:schemaRef ds:uri="http://schemas.microsoft.com/office/infopath/2007/PartnerControl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04858FC-B9DA-4DCE-BAA8-2500BCA784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b233ec2-66d3-4ef5-8807-a2c006e69374"/>
    <ds:schemaRef ds:uri="22f06dfc-89d6-4ef5-9df8-ef4dcff005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447</Words>
  <Application>Microsoft Office PowerPoint</Application>
  <PresentationFormat>Widescreen</PresentationFormat>
  <Paragraphs>62</Paragraphs>
  <Slides>12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Gill Sans MT</vt:lpstr>
      <vt:lpstr>Wingdings 2</vt:lpstr>
      <vt:lpstr>1_Dividend</vt:lpstr>
      <vt:lpstr>21st Century Skills</vt:lpstr>
      <vt:lpstr>Critical thinking Model</vt:lpstr>
      <vt:lpstr>PowerPoint Presentation</vt:lpstr>
      <vt:lpstr>8 ways to become a savvy science reader</vt:lpstr>
      <vt:lpstr>8 ways to become a savvy science reader</vt:lpstr>
      <vt:lpstr>Critically evaluating information</vt:lpstr>
      <vt:lpstr>PowerPoint Presentation</vt:lpstr>
      <vt:lpstr>6 steps to evaluate an argument</vt:lpstr>
      <vt:lpstr>6 steps to evaluate an argument</vt:lpstr>
      <vt:lpstr>PowerPoint Presentation</vt:lpstr>
      <vt:lpstr>PowerPoint Presentation</vt:lpstr>
      <vt:lpstr>Thoughts &amp; Reflections?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21st Century Skills</dc:title>
  <dc:creator>Tiffany Nesbey</dc:creator>
  <cp:lastModifiedBy>Tiffany Nesbey</cp:lastModifiedBy>
  <cp:revision>2</cp:revision>
  <dcterms:created xsi:type="dcterms:W3CDTF">2020-02-29T19:31:30Z</dcterms:created>
  <dcterms:modified xsi:type="dcterms:W3CDTF">2020-03-26T14:29:02Z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0x01010006B55B79D50F8148A4DB6D9108BD6B56</vt:lpwstr>
  </property>
</Properties>
</file>