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4" r:id="rId4"/>
    <p:sldMasterId id="2147483717" r:id="rId5"/>
    <p:sldMasterId id="2147483736" r:id="rId6"/>
  </p:sldMasterIdLst>
  <p:notesMasterIdLst>
    <p:notesMasterId r:id="rId48"/>
  </p:notesMasterIdLst>
  <p:handoutMasterIdLst>
    <p:handoutMasterId r:id="rId49"/>
  </p:handoutMasterIdLst>
  <p:sldIdLst>
    <p:sldId id="260" r:id="rId7"/>
    <p:sldId id="261" r:id="rId8"/>
    <p:sldId id="278" r:id="rId9"/>
    <p:sldId id="279" r:id="rId10"/>
    <p:sldId id="280" r:id="rId11"/>
    <p:sldId id="283" r:id="rId12"/>
    <p:sldId id="284" r:id="rId13"/>
    <p:sldId id="292" r:id="rId14"/>
    <p:sldId id="285" r:id="rId15"/>
    <p:sldId id="286" r:id="rId16"/>
    <p:sldId id="287" r:id="rId17"/>
    <p:sldId id="288" r:id="rId18"/>
    <p:sldId id="289" r:id="rId19"/>
    <p:sldId id="290" r:id="rId20"/>
    <p:sldId id="265" r:id="rId21"/>
    <p:sldId id="291" r:id="rId22"/>
    <p:sldId id="2574" r:id="rId23"/>
    <p:sldId id="2551" r:id="rId24"/>
    <p:sldId id="2552" r:id="rId25"/>
    <p:sldId id="2553" r:id="rId26"/>
    <p:sldId id="2554" r:id="rId27"/>
    <p:sldId id="2555" r:id="rId28"/>
    <p:sldId id="2556" r:id="rId29"/>
    <p:sldId id="2557" r:id="rId30"/>
    <p:sldId id="2558" r:id="rId31"/>
    <p:sldId id="2559" r:id="rId32"/>
    <p:sldId id="2560" r:id="rId33"/>
    <p:sldId id="2565" r:id="rId34"/>
    <p:sldId id="2566" r:id="rId35"/>
    <p:sldId id="2563" r:id="rId36"/>
    <p:sldId id="269" r:id="rId37"/>
    <p:sldId id="270" r:id="rId38"/>
    <p:sldId id="2567" r:id="rId39"/>
    <p:sldId id="2568" r:id="rId40"/>
    <p:sldId id="2569" r:id="rId41"/>
    <p:sldId id="2570" r:id="rId42"/>
    <p:sldId id="275" r:id="rId43"/>
    <p:sldId id="2571" r:id="rId44"/>
    <p:sldId id="277" r:id="rId45"/>
    <p:sldId id="2572" r:id="rId46"/>
    <p:sldId id="257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A4DD0-AD80-4A1A-9FB8-322710E2E600}" v="2" dt="2020-03-26T13:57:56.84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3817" autoAdjust="0"/>
  </p:normalViewPr>
  <p:slideViewPr>
    <p:cSldViewPr snapToGrid="0" snapToObjects="1" showGuides="1">
      <p:cViewPr varScale="1">
        <p:scale>
          <a:sx n="80" d="100"/>
          <a:sy n="80" d="100"/>
        </p:scale>
        <p:origin x="782" y="67"/>
      </p:cViewPr>
      <p:guideLst>
        <p:guide orient="horz" pos="2112"/>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3/26/2020</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3/26/2020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71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12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 name="Shape 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Introduce the next sequence of slides as sample New Generation Prototype deck- this is what an ideal final presentation could look like (summarizes roles clearly, clearly outlines details of New Generation Prototype, etc.). </a:t>
            </a:r>
            <a:endParaRPr dirty="0"/>
          </a:p>
        </p:txBody>
      </p:sp>
    </p:spTree>
    <p:extLst>
      <p:ext uri="{BB962C8B-B14F-4D97-AF65-F5344CB8AC3E}">
        <p14:creationId xmlns:p14="http://schemas.microsoft.com/office/powerpoint/2010/main" val="285847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 name="Shape 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213561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645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10900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86496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1147664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86671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86460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9825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Biomimicry: an approach to innovation that seeks sustainable solutions to human challenges by imitating nature’s patterns and strategies.</a:t>
            </a:r>
          </a:p>
          <a:p>
            <a:r>
              <a:rPr lang="en-US" dirty="0"/>
              <a:t>Sustainable:</a:t>
            </a:r>
            <a:r>
              <a:rPr lang="en-US" baseline="0" dirty="0"/>
              <a:t> </a:t>
            </a:r>
            <a:r>
              <a:rPr lang="en-US" sz="1200" kern="1200" dirty="0">
                <a:solidFill>
                  <a:schemeClr val="tx1"/>
                </a:solidFill>
                <a:effectLst/>
                <a:latin typeface="+mn-lt"/>
                <a:ea typeface="+mn-ea"/>
                <a:cs typeface="+mn-cs"/>
              </a:rPr>
              <a:t>capable of being maintained at a steady level without exhausting natural resources or causing severe ecological damage</a:t>
            </a:r>
            <a:r>
              <a:rPr lang="en-US"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111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64995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28047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5441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89085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09250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72303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3022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16868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93050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09032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that biomimicry can help solve problems to challenges faced by humans.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referencing a famous quote by Albert Einstein: “Look deep into nature, and then you will understand everything better.” </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234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3548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661332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39398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4049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Velcro was invented by Swiss engineer George de </a:t>
            </a:r>
            <a:r>
              <a:rPr lang="en-US" sz="1200" b="0" i="0" kern="1200" dirty="0" err="1">
                <a:solidFill>
                  <a:schemeClr val="tx1"/>
                </a:solidFill>
                <a:effectLst/>
                <a:latin typeface="+mn-lt"/>
                <a:ea typeface="+mn-ea"/>
                <a:cs typeface="+mn-cs"/>
              </a:rPr>
              <a:t>Mestral</a:t>
            </a:r>
            <a:r>
              <a:rPr lang="en-US" sz="1200" b="0" i="0" kern="1200" dirty="0">
                <a:solidFill>
                  <a:schemeClr val="tx1"/>
                </a:solidFill>
                <a:effectLst/>
                <a:latin typeface="+mn-lt"/>
                <a:ea typeface="+mn-ea"/>
                <a:cs typeface="+mn-cs"/>
              </a:rPr>
              <a:t> in 1941 after he removed burrs from his dog and decided to take a closer look at how they worked.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small hooks found at the end of the burr needles inspired him to create Velcro.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4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Biomimicry Institute: </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 generally think of termites as destroying buildings, not helping design them. But the </a:t>
            </a:r>
            <a:r>
              <a:rPr lang="en-US" sz="1200" b="0" i="0" kern="1200" dirty="0" err="1">
                <a:solidFill>
                  <a:schemeClr val="tx1"/>
                </a:solidFill>
                <a:effectLst/>
                <a:latin typeface="+mn-lt"/>
                <a:ea typeface="+mn-ea"/>
                <a:cs typeface="+mn-cs"/>
              </a:rPr>
              <a:t>Eastgate</a:t>
            </a:r>
            <a:r>
              <a:rPr lang="en-US" sz="1200" b="0" i="0" kern="1200" dirty="0">
                <a:solidFill>
                  <a:schemeClr val="tx1"/>
                </a:solidFill>
                <a:effectLst/>
                <a:latin typeface="+mn-lt"/>
                <a:ea typeface="+mn-ea"/>
                <a:cs typeface="+mn-cs"/>
              </a:rPr>
              <a:t> Building, an office complex in Harare, Zimbabwe, has an internal climate control system originally inspired by the structure of termite mounds.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operation of buildings represents 40% of all the energy used by humanity, so learning how to design them to be more sustainable is vitally important.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architect collaborated with engineers to design </a:t>
            </a:r>
            <a:r>
              <a:rPr lang="en-US" sz="1200" b="0" i="0" kern="1200" dirty="0" err="1">
                <a:solidFill>
                  <a:schemeClr val="tx1"/>
                </a:solidFill>
                <a:effectLst/>
                <a:latin typeface="+mn-lt"/>
                <a:ea typeface="+mn-ea"/>
                <a:cs typeface="+mn-cs"/>
              </a:rPr>
              <a:t>Eastgate</a:t>
            </a:r>
            <a:r>
              <a:rPr lang="en-US" sz="1200" b="0" i="0" kern="1200" dirty="0">
                <a:solidFill>
                  <a:schemeClr val="tx1"/>
                </a:solidFill>
                <a:effectLst/>
                <a:latin typeface="+mn-lt"/>
                <a:ea typeface="+mn-ea"/>
                <a:cs typeface="+mn-cs"/>
              </a:rPr>
              <a:t>, which uses 90% percent less energy for ventilation than conventional buildings its size, and has already saved the building owners over $3.5 million dollars in air conditioning costs.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23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Biomimicry Institute: </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Shinkansen Bullet Train was the fastest train in the world, traveling 200 miles per hour. The problem? Noise.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Air pressure changes produced large thunder claps every time the train emerged from a tunnel, causing residents one-quarter a mile away to </a:t>
            </a:r>
            <a:r>
              <a:rPr lang="en-US" sz="1200" b="0" i="0" kern="1200" dirty="0" err="1">
                <a:solidFill>
                  <a:schemeClr val="tx1"/>
                </a:solidFill>
                <a:effectLst/>
                <a:latin typeface="+mn-lt"/>
                <a:ea typeface="+mn-ea"/>
                <a:cs typeface="+mn-cs"/>
              </a:rPr>
              <a:t>complain.</a:t>
            </a:r>
            <a:r>
              <a:rPr lang="en-US" dirty="0" err="1"/>
              <a:t>The</a:t>
            </a:r>
            <a:r>
              <a:rPr lang="en-US" baseline="0" dirty="0"/>
              <a:t> </a:t>
            </a:r>
            <a:r>
              <a:rPr lang="en-US" dirty="0"/>
              <a:t>train’s chief engineer and an avid bird-watcher, asked himself, “Is there something in Nature that travels quickly and smoothly between two very different mediums?” </a:t>
            </a:r>
          </a:p>
          <a:p>
            <a:pPr marL="171450" indent="-171450">
              <a:buFont typeface="Arial" panose="020B0604020202020204" pitchFamily="34" charset="0"/>
              <a:buChar char="•"/>
            </a:pPr>
            <a:r>
              <a:rPr lang="en-US" dirty="0"/>
              <a:t>Modeling the front-end of the train after the beak of kingfishers, which dive from the air into bodies of water with very little splash to catch fish, resulted not only in a quieter train, but 15% less electricity use even while the train travels 10% faster.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747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From Biomimicry Institute and Johnson &amp; Johnson “Our Story”: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late 1800’s people were apt to use the sharpened ends of porcupine quills, writing quills, or slivers of wood to clean between their teeth because silk dental floss was too pricey. Johnson &amp; Johnson decided to use the excess silk left over from its suture-manufacturing business to make a more affordable version of floss for the average consumer. It is interesting to note that porcupine quills, with their ease of entry, also serve as a model for injection needles and suture needles.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Mussels possess the unique ability to attach to wet, solid surfaces such as rocks, fish, and boats and are able to withstand strong wind and even waves.  The remarkable adhesive powers of the mussels inspired medical adhesives. In 1998 Ethicon Inc., introduced a breakthrough alternative to traditional stitches. </a:t>
            </a:r>
            <a:r>
              <a:rPr lang="en-US" sz="1200" kern="1200" dirty="0" err="1">
                <a:solidFill>
                  <a:schemeClr val="tx1"/>
                </a:solidFill>
                <a:effectLst/>
                <a:latin typeface="+mn-lt"/>
                <a:ea typeface="+mn-ea"/>
                <a:cs typeface="+mn-cs"/>
              </a:rPr>
              <a:t>Dermabond</a:t>
            </a:r>
            <a:r>
              <a:rPr lang="en-US" sz="1200" kern="1200" dirty="0">
                <a:solidFill>
                  <a:schemeClr val="tx1"/>
                </a:solidFill>
                <a:effectLst/>
                <a:latin typeface="+mn-lt"/>
                <a:ea typeface="+mn-ea"/>
                <a:cs typeface="+mn-cs"/>
              </a:rPr>
              <a:t>® became the first FDA-cleared topical skin adhesive used to close up cuts that would otherwise require sutures or staples.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728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59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ROW 1</a:t>
            </a: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Images from left to right:</a:t>
            </a:r>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Mushrooms can be used as inspiration for housing—the shape of the mushroom cap allows mushrooms to absorb a large amount of sunlight to convert to energy.</a:t>
            </a:r>
          </a:p>
          <a:p>
            <a:pPr marL="228600" lvl="0" indent="-228600">
              <a:buFont typeface="+mj-lt"/>
              <a:buAutoNum type="arabicPeriod"/>
            </a:pPr>
            <a:r>
              <a:rPr lang="en-US" sz="1200" kern="1200" dirty="0">
                <a:solidFill>
                  <a:schemeClr val="tx1"/>
                </a:solidFill>
                <a:effectLst/>
                <a:latin typeface="+mn-lt"/>
                <a:ea typeface="+mn-ea"/>
                <a:cs typeface="+mn-cs"/>
              </a:rPr>
              <a:t>The butterfly is lightweight, can fly long distances, and can maneuver easily. Its design can be used as inspiration for airplanes. </a:t>
            </a:r>
          </a:p>
          <a:p>
            <a:pPr marL="228600" lvl="0" indent="-228600">
              <a:buFont typeface="+mj-lt"/>
              <a:buAutoNum type="arabicPeriod"/>
            </a:pPr>
            <a:r>
              <a:rPr lang="en-US" sz="1200" kern="1200" dirty="0">
                <a:solidFill>
                  <a:schemeClr val="tx1"/>
                </a:solidFill>
                <a:effectLst/>
                <a:latin typeface="+mn-lt"/>
                <a:ea typeface="+mn-ea"/>
                <a:cs typeface="+mn-cs"/>
              </a:rPr>
              <a:t>A shark’s skin is made up of countless overlapping scales. The scales have grooves that allow water to pass by faster. The sharkskin has been used to help design swimsuits.</a:t>
            </a:r>
          </a:p>
          <a:p>
            <a:pPr marL="228600" lvl="0" indent="-228600">
              <a:buFont typeface="+mj-lt"/>
              <a:buAutoNum type="arabicPeriod"/>
            </a:pPr>
            <a:r>
              <a:rPr lang="en-US" sz="1200" kern="1200" dirty="0">
                <a:solidFill>
                  <a:schemeClr val="tx1"/>
                </a:solidFill>
                <a:effectLst/>
                <a:latin typeface="+mn-lt"/>
                <a:ea typeface="+mn-ea"/>
                <a:cs typeface="+mn-cs"/>
              </a:rPr>
              <a:t>A mole is known for its tunnel building. Tunnel building is a solution being explored in cities with severe traffic problems. In Los Angeles, California, Elon Musk, the co-founder of Tesla, is currently building a network of tunnels under the city that will someday transport people from one place to another. </a:t>
            </a:r>
          </a:p>
          <a:p>
            <a:endParaRPr lang="en-US" sz="1200" i="1"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ROW 2</a:t>
            </a:r>
          </a:p>
          <a:p>
            <a:r>
              <a:rPr lang="en-US" sz="1200" i="1" kern="1200" dirty="0">
                <a:solidFill>
                  <a:schemeClr val="tx1"/>
                </a:solidFill>
                <a:effectLst/>
                <a:latin typeface="+mn-lt"/>
                <a:ea typeface="+mn-ea"/>
                <a:cs typeface="+mn-cs"/>
              </a:rPr>
              <a:t>Images from left to right:</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The cells in beehives are already being used as inspiration for capsule hotels where people sleep in small adjacent capsules instead of hotel rooms. </a:t>
            </a:r>
          </a:p>
          <a:p>
            <a:pPr marL="228600" lvl="0" indent="-228600">
              <a:buFont typeface="+mj-lt"/>
              <a:buAutoNum type="arabicPeriod"/>
            </a:pPr>
            <a:r>
              <a:rPr lang="en-US" sz="1200" kern="1200" dirty="0">
                <a:solidFill>
                  <a:schemeClr val="tx1"/>
                </a:solidFill>
                <a:effectLst/>
                <a:latin typeface="+mn-lt"/>
                <a:ea typeface="+mn-ea"/>
                <a:cs typeface="+mn-cs"/>
              </a:rPr>
              <a:t>Spiders have the ability to travel vertically and horizontally and also travel long distances. The hairs on their feet help grip the surface, and they create silk parachutes using techniques similar to those used in creating a web. These characteristics may one day change how humans move around the earth.  </a:t>
            </a:r>
          </a:p>
          <a:p>
            <a:pPr marL="228600" lvl="0" indent="-228600">
              <a:buFont typeface="+mj-lt"/>
              <a:buAutoNum type="arabicPeriod"/>
            </a:pPr>
            <a:r>
              <a:rPr lang="en-US" sz="1200" kern="1200" dirty="0">
                <a:solidFill>
                  <a:schemeClr val="tx1"/>
                </a:solidFill>
                <a:effectLst/>
                <a:latin typeface="+mn-lt"/>
                <a:ea typeface="+mn-ea"/>
                <a:cs typeface="+mn-cs"/>
              </a:rPr>
              <a:t>Beavers have a thick layer of blubber that keeps them warm while they're diving and swimming in their water environments. Their fur is so dense that it traps warm pockets of air in between the layers, keeping these aquatic mammals not only warm, but dry. Engineers are using these features to help design wetsuits for surfing—when an athlete moves frequently between air and water environments.</a:t>
            </a:r>
          </a:p>
          <a:p>
            <a:pPr marL="228600" lvl="0" indent="-228600">
              <a:buFont typeface="+mj-lt"/>
              <a:buAutoNum type="arabicPeriod"/>
            </a:pPr>
            <a:r>
              <a:rPr lang="en-US" sz="1200" kern="1200" dirty="0">
                <a:solidFill>
                  <a:schemeClr val="tx1"/>
                </a:solidFill>
                <a:effectLst/>
                <a:latin typeface="+mn-lt"/>
                <a:ea typeface="+mn-ea"/>
                <a:cs typeface="+mn-cs"/>
              </a:rPr>
              <a:t>The front edge of a whale fin has bumps that greatly increase its efficiency, reducing drag and increasing lift. Companies are applying the idea to wind turbine blades, cooling fans, airplane wings, and propellers.</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101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102094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636106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753208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p:nvPr/>
        </p:nvSpPr>
        <p:spPr>
          <a:xfrm rot="10800000" flipH="1">
            <a:off x="0" y="4124314"/>
            <a:ext cx="11277600" cy="949999"/>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10" name="Shape 10"/>
          <p:cNvSpPr txBox="1">
            <a:spLocks noGrp="1"/>
          </p:cNvSpPr>
          <p:nvPr>
            <p:ph type="ctrTitle"/>
          </p:nvPr>
        </p:nvSpPr>
        <p:spPr>
          <a:xfrm>
            <a:off x="914400" y="1734344"/>
            <a:ext cx="10363200" cy="2245599"/>
          </a:xfrm>
          <a:prstGeom prst="rect">
            <a:avLst/>
          </a:prstGeom>
        </p:spPr>
        <p:txBody>
          <a:bodyPr lIns="91425" tIns="91425" rIns="91425" bIns="91425" anchor="b" anchorCtr="0"/>
          <a:lstStyle>
            <a:lvl1pPr>
              <a:spcBef>
                <a:spcPts val="0"/>
              </a:spcBef>
              <a:buClr>
                <a:schemeClr val="dk2"/>
              </a:buClr>
              <a:buSzPct val="100000"/>
              <a:defRPr sz="7200">
                <a:solidFill>
                  <a:schemeClr val="dk2"/>
                </a:solidFill>
              </a:defRPr>
            </a:lvl1pPr>
            <a:lvl2pPr>
              <a:spcBef>
                <a:spcPts val="0"/>
              </a:spcBef>
              <a:buClr>
                <a:schemeClr val="dk2"/>
              </a:buClr>
              <a:buSzPct val="100000"/>
              <a:defRPr sz="7200">
                <a:solidFill>
                  <a:schemeClr val="dk2"/>
                </a:solidFill>
              </a:defRPr>
            </a:lvl2pPr>
            <a:lvl3pPr>
              <a:spcBef>
                <a:spcPts val="0"/>
              </a:spcBef>
              <a:buClr>
                <a:schemeClr val="dk2"/>
              </a:buClr>
              <a:buSzPct val="100000"/>
              <a:defRPr sz="7200">
                <a:solidFill>
                  <a:schemeClr val="dk2"/>
                </a:solidFill>
              </a:defRPr>
            </a:lvl3pPr>
            <a:lvl4pPr>
              <a:spcBef>
                <a:spcPts val="0"/>
              </a:spcBef>
              <a:buClr>
                <a:schemeClr val="dk2"/>
              </a:buClr>
              <a:buSzPct val="100000"/>
              <a:defRPr sz="7200">
                <a:solidFill>
                  <a:schemeClr val="dk2"/>
                </a:solidFill>
              </a:defRPr>
            </a:lvl4pPr>
            <a:lvl5pPr>
              <a:spcBef>
                <a:spcPts val="0"/>
              </a:spcBef>
              <a:buClr>
                <a:schemeClr val="dk2"/>
              </a:buClr>
              <a:buSzPct val="100000"/>
              <a:defRPr sz="7200">
                <a:solidFill>
                  <a:schemeClr val="dk2"/>
                </a:solidFill>
              </a:defRPr>
            </a:lvl5pPr>
            <a:lvl6pPr>
              <a:spcBef>
                <a:spcPts val="0"/>
              </a:spcBef>
              <a:buClr>
                <a:schemeClr val="dk2"/>
              </a:buClr>
              <a:buSzPct val="100000"/>
              <a:defRPr sz="7200">
                <a:solidFill>
                  <a:schemeClr val="dk2"/>
                </a:solidFill>
              </a:defRPr>
            </a:lvl6pPr>
            <a:lvl7pPr>
              <a:spcBef>
                <a:spcPts val="0"/>
              </a:spcBef>
              <a:buClr>
                <a:schemeClr val="dk2"/>
              </a:buClr>
              <a:buSzPct val="100000"/>
              <a:defRPr sz="7200">
                <a:solidFill>
                  <a:schemeClr val="dk2"/>
                </a:solidFill>
              </a:defRPr>
            </a:lvl7pPr>
            <a:lvl8pPr>
              <a:spcBef>
                <a:spcPts val="0"/>
              </a:spcBef>
              <a:buClr>
                <a:schemeClr val="dk2"/>
              </a:buClr>
              <a:buSzPct val="100000"/>
              <a:defRPr sz="7200">
                <a:solidFill>
                  <a:schemeClr val="dk2"/>
                </a:solidFill>
              </a:defRPr>
            </a:lvl8pPr>
            <a:lvl9pPr>
              <a:spcBef>
                <a:spcPts val="0"/>
              </a:spcBef>
              <a:buClr>
                <a:schemeClr val="dk2"/>
              </a:buClr>
              <a:buSzPct val="100000"/>
              <a:defRPr sz="7200">
                <a:solidFill>
                  <a:schemeClr val="dk2"/>
                </a:solidFill>
              </a:defRPr>
            </a:lvl9pPr>
          </a:lstStyle>
          <a:p>
            <a:endParaRPr/>
          </a:p>
        </p:txBody>
      </p:sp>
      <p:sp>
        <p:nvSpPr>
          <p:cNvPr id="11" name="Shape 11"/>
          <p:cNvSpPr txBox="1">
            <a:spLocks noGrp="1"/>
          </p:cNvSpPr>
          <p:nvPr>
            <p:ph type="subTitle" idx="1"/>
          </p:nvPr>
        </p:nvSpPr>
        <p:spPr>
          <a:xfrm>
            <a:off x="914400" y="4124478"/>
            <a:ext cx="10363200" cy="949999"/>
          </a:xfrm>
          <a:prstGeom prst="rect">
            <a:avLst/>
          </a:prstGeom>
        </p:spPr>
        <p:txBody>
          <a:bodyPr lIns="91425" tIns="91425" rIns="91425" bIns="91425" anchor="ctr" anchorCtr="0"/>
          <a:lstStyle>
            <a:lvl1pPr>
              <a:spcBef>
                <a:spcPts val="0"/>
              </a:spcBef>
              <a:buClr>
                <a:schemeClr val="lt2"/>
              </a:buClr>
              <a:buNone/>
              <a:defRPr b="1">
                <a:solidFill>
                  <a:schemeClr val="lt2"/>
                </a:solidFill>
              </a:defRPr>
            </a:lvl1pPr>
            <a:lvl2pPr>
              <a:spcBef>
                <a:spcPts val="0"/>
              </a:spcBef>
              <a:buClr>
                <a:schemeClr val="lt2"/>
              </a:buClr>
              <a:buSzPct val="100000"/>
              <a:buNone/>
              <a:defRPr sz="3000" b="1">
                <a:solidFill>
                  <a:schemeClr val="lt2"/>
                </a:solidFill>
              </a:defRPr>
            </a:lvl2pPr>
            <a:lvl3pPr>
              <a:spcBef>
                <a:spcPts val="0"/>
              </a:spcBef>
              <a:buClr>
                <a:schemeClr val="lt2"/>
              </a:buClr>
              <a:buSzPct val="100000"/>
              <a:buNone/>
              <a:defRPr sz="3000" b="1">
                <a:solidFill>
                  <a:schemeClr val="lt2"/>
                </a:solidFill>
              </a:defRPr>
            </a:lvl3pPr>
            <a:lvl4pPr>
              <a:spcBef>
                <a:spcPts val="0"/>
              </a:spcBef>
              <a:buClr>
                <a:schemeClr val="lt2"/>
              </a:buClr>
              <a:buSzPct val="100000"/>
              <a:buNone/>
              <a:defRPr sz="3000" b="1">
                <a:solidFill>
                  <a:schemeClr val="lt2"/>
                </a:solidFill>
              </a:defRPr>
            </a:lvl4pPr>
            <a:lvl5pPr>
              <a:spcBef>
                <a:spcPts val="0"/>
              </a:spcBef>
              <a:buClr>
                <a:schemeClr val="lt2"/>
              </a:buClr>
              <a:buSzPct val="100000"/>
              <a:buNone/>
              <a:defRPr sz="3000" b="1">
                <a:solidFill>
                  <a:schemeClr val="lt2"/>
                </a:solidFill>
              </a:defRPr>
            </a:lvl5pPr>
            <a:lvl6pPr>
              <a:spcBef>
                <a:spcPts val="0"/>
              </a:spcBef>
              <a:buClr>
                <a:schemeClr val="lt2"/>
              </a:buClr>
              <a:buSzPct val="100000"/>
              <a:buNone/>
              <a:defRPr sz="3000" b="1">
                <a:solidFill>
                  <a:schemeClr val="lt2"/>
                </a:solidFill>
              </a:defRPr>
            </a:lvl6pPr>
            <a:lvl7pPr>
              <a:spcBef>
                <a:spcPts val="0"/>
              </a:spcBef>
              <a:buClr>
                <a:schemeClr val="lt2"/>
              </a:buClr>
              <a:buSzPct val="100000"/>
              <a:buNone/>
              <a:defRPr sz="3000" b="1">
                <a:solidFill>
                  <a:schemeClr val="lt2"/>
                </a:solidFill>
              </a:defRPr>
            </a:lvl7pPr>
            <a:lvl8pPr>
              <a:spcBef>
                <a:spcPts val="0"/>
              </a:spcBef>
              <a:buClr>
                <a:schemeClr val="lt2"/>
              </a:buClr>
              <a:buSzPct val="100000"/>
              <a:buNone/>
              <a:defRPr sz="3000" b="1">
                <a:solidFill>
                  <a:schemeClr val="lt2"/>
                </a:solidFill>
              </a:defRPr>
            </a:lvl8pPr>
            <a:lvl9pPr>
              <a:spcBef>
                <a:spcPts val="0"/>
              </a:spcBef>
              <a:buClr>
                <a:schemeClr val="lt2"/>
              </a:buClr>
              <a:buSzPct val="100000"/>
              <a:buNone/>
              <a:defRPr sz="3000" b="1">
                <a:solidFill>
                  <a:schemeClr val="lt2"/>
                </a:solidFill>
              </a:defRPr>
            </a:lvl9pPr>
          </a:lstStyle>
          <a:p>
            <a:endParaRPr/>
          </a:p>
        </p:txBody>
      </p:sp>
      <p:sp>
        <p:nvSpPr>
          <p:cNvPr id="12" name="Shape 12"/>
          <p:cNvSpPr txBox="1">
            <a:spLocks noGrp="1"/>
          </p:cNvSpPr>
          <p:nvPr>
            <p:ph type="sldNum" idx="12"/>
          </p:nvPr>
        </p:nvSpPr>
        <p:spPr>
          <a:xfrm>
            <a:off x="11409057" y="6333133"/>
            <a:ext cx="7315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48748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p:nvPr/>
        </p:nvSpPr>
        <p:spPr>
          <a:xfrm>
            <a:off x="0" y="274636"/>
            <a:ext cx="11582400" cy="1554000"/>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15" name="Shape 15"/>
          <p:cNvSpPr txBox="1">
            <a:spLocks noGrp="1"/>
          </p:cNvSpPr>
          <p:nvPr>
            <p:ph type="title"/>
          </p:nvPr>
        </p:nvSpPr>
        <p:spPr>
          <a:xfrm>
            <a:off x="609600" y="274638"/>
            <a:ext cx="10972800" cy="15219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1"/>
          </p:nvPr>
        </p:nvSpPr>
        <p:spPr>
          <a:xfrm>
            <a:off x="609600" y="1947334"/>
            <a:ext cx="10972800" cy="46203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sldNum" idx="12"/>
          </p:nvPr>
        </p:nvSpPr>
        <p:spPr>
          <a:xfrm>
            <a:off x="11409057" y="6333133"/>
            <a:ext cx="7315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300233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8"/>
        <p:cNvGrpSpPr/>
        <p:nvPr/>
      </p:nvGrpSpPr>
      <p:grpSpPr>
        <a:xfrm>
          <a:off x="0" y="0"/>
          <a:ext cx="0" cy="0"/>
          <a:chOff x="0" y="0"/>
          <a:chExt cx="0" cy="0"/>
        </a:xfrm>
      </p:grpSpPr>
      <p:sp>
        <p:nvSpPr>
          <p:cNvPr id="19" name="Shape 19"/>
          <p:cNvSpPr/>
          <p:nvPr/>
        </p:nvSpPr>
        <p:spPr>
          <a:xfrm>
            <a:off x="0" y="274636"/>
            <a:ext cx="11582400" cy="1554000"/>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20" name="Shape 20"/>
          <p:cNvSpPr txBox="1">
            <a:spLocks noGrp="1"/>
          </p:cNvSpPr>
          <p:nvPr>
            <p:ph type="title"/>
          </p:nvPr>
        </p:nvSpPr>
        <p:spPr>
          <a:xfrm>
            <a:off x="609600" y="274638"/>
            <a:ext cx="10972800" cy="15219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609600" y="1947334"/>
            <a:ext cx="5373600" cy="46203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body" idx="2"/>
          </p:nvPr>
        </p:nvSpPr>
        <p:spPr>
          <a:xfrm>
            <a:off x="6208889" y="1949212"/>
            <a:ext cx="5373600" cy="46203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11409057" y="6333133"/>
            <a:ext cx="7315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37991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p:nvPr/>
        </p:nvSpPr>
        <p:spPr>
          <a:xfrm>
            <a:off x="0" y="274636"/>
            <a:ext cx="11582400" cy="1554000"/>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26" name="Shape 26"/>
          <p:cNvSpPr txBox="1">
            <a:spLocks noGrp="1"/>
          </p:cNvSpPr>
          <p:nvPr>
            <p:ph type="title"/>
          </p:nvPr>
        </p:nvSpPr>
        <p:spPr>
          <a:xfrm>
            <a:off x="609600" y="274638"/>
            <a:ext cx="10972800" cy="15219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7" name="Shape 27"/>
          <p:cNvSpPr txBox="1">
            <a:spLocks noGrp="1"/>
          </p:cNvSpPr>
          <p:nvPr>
            <p:ph type="sldNum" idx="12"/>
          </p:nvPr>
        </p:nvSpPr>
        <p:spPr>
          <a:xfrm>
            <a:off x="11409057" y="6333133"/>
            <a:ext cx="7315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691536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aption">
    <p:spTree>
      <p:nvGrpSpPr>
        <p:cNvPr id="1" name="Shape 28"/>
        <p:cNvGrpSpPr/>
        <p:nvPr/>
      </p:nvGrpSpPr>
      <p:grpSpPr>
        <a:xfrm>
          <a:off x="0" y="0"/>
          <a:ext cx="0" cy="0"/>
          <a:chOff x="0" y="0"/>
          <a:chExt cx="0" cy="0"/>
        </a:xfrm>
      </p:grpSpPr>
      <p:sp>
        <p:nvSpPr>
          <p:cNvPr id="29" name="Shape 29"/>
          <p:cNvSpPr/>
          <p:nvPr/>
        </p:nvSpPr>
        <p:spPr>
          <a:xfrm>
            <a:off x="0" y="5875080"/>
            <a:ext cx="11582400" cy="692799"/>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30" name="Shape 30"/>
          <p:cNvSpPr txBox="1">
            <a:spLocks noGrp="1"/>
          </p:cNvSpPr>
          <p:nvPr>
            <p:ph type="body" idx="1"/>
          </p:nvPr>
        </p:nvSpPr>
        <p:spPr>
          <a:xfrm>
            <a:off x="609600" y="5875080"/>
            <a:ext cx="10972800" cy="692799"/>
          </a:xfrm>
          <a:prstGeom prst="rect">
            <a:avLst/>
          </a:prstGeom>
        </p:spPr>
        <p:txBody>
          <a:bodyPr lIns="91425" tIns="91425" rIns="91425" bIns="91425" anchor="ctr" anchorCtr="0"/>
          <a:lstStyle>
            <a:lvl1pPr>
              <a:spcBef>
                <a:spcPts val="0"/>
              </a:spcBef>
              <a:buClr>
                <a:schemeClr val="lt1"/>
              </a:buClr>
              <a:buSzPct val="100000"/>
              <a:buNone/>
              <a:defRPr sz="2400" b="1">
                <a:solidFill>
                  <a:schemeClr val="lt1"/>
                </a:solidFill>
              </a:defRPr>
            </a:lvl1pPr>
          </a:lstStyle>
          <a:p>
            <a:endParaRPr/>
          </a:p>
        </p:txBody>
      </p:sp>
      <p:sp>
        <p:nvSpPr>
          <p:cNvPr id="31" name="Shape 31"/>
          <p:cNvSpPr txBox="1">
            <a:spLocks noGrp="1"/>
          </p:cNvSpPr>
          <p:nvPr>
            <p:ph type="sldNum" idx="12"/>
          </p:nvPr>
        </p:nvSpPr>
        <p:spPr>
          <a:xfrm>
            <a:off x="11409057" y="6333133"/>
            <a:ext cx="731599" cy="524800"/>
          </a:xfrm>
          <a:prstGeom prst="rect">
            <a:avLst/>
          </a:prstGeom>
        </p:spPr>
        <p:txBody>
          <a:bodyPr lIns="91425" tIns="91425" rIns="91425" bIns="91425" anchor="ctr" anchorCtr="0">
            <a:noAutofit/>
          </a:bodyPr>
          <a:lstStyle>
            <a:lvl1pPr>
              <a:spcBef>
                <a:spcPts val="0"/>
              </a:spcBef>
              <a:buNone/>
              <a:defRPr>
                <a:solidFill>
                  <a:schemeClr val="dk1"/>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126022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
        <p:cNvGrpSpPr/>
        <p:nvPr/>
      </p:nvGrpSpPr>
      <p:grpSpPr>
        <a:xfrm>
          <a:off x="0" y="0"/>
          <a:ext cx="0" cy="0"/>
          <a:chOff x="0" y="0"/>
          <a:chExt cx="0" cy="0"/>
        </a:xfrm>
      </p:grpSpPr>
      <p:sp>
        <p:nvSpPr>
          <p:cNvPr id="33" name="Shape 33"/>
          <p:cNvSpPr txBox="1">
            <a:spLocks noGrp="1"/>
          </p:cNvSpPr>
          <p:nvPr>
            <p:ph type="sldNum" idx="12"/>
          </p:nvPr>
        </p:nvSpPr>
        <p:spPr>
          <a:xfrm>
            <a:off x="11409057" y="6333133"/>
            <a:ext cx="7315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495265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1" y="1"/>
            <a:ext cx="307340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2533651"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2533651"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734736" y="5410203"/>
            <a:ext cx="2743200" cy="365125"/>
          </a:xfrm>
        </p:spPr>
        <p:txBody>
          <a:bodyPr/>
          <a:lstStyle/>
          <a:p>
            <a:fld id="{48A87A34-81AB-432B-8DAE-1953F412C126}" type="datetimeFigureOut">
              <a:rPr lang="en-US" dirty="0"/>
              <a:t>3/26/2020</a:t>
            </a:fld>
            <a:endParaRPr lang="en-US" dirty="0"/>
          </a:p>
        </p:txBody>
      </p:sp>
      <p:sp>
        <p:nvSpPr>
          <p:cNvPr id="5" name="Footer Placeholder 4"/>
          <p:cNvSpPr>
            <a:spLocks noGrp="1"/>
          </p:cNvSpPr>
          <p:nvPr>
            <p:ph type="ftr" sz="quarter" idx="11"/>
          </p:nvPr>
        </p:nvSpPr>
        <p:spPr>
          <a:xfrm>
            <a:off x="2533650" y="5410203"/>
            <a:ext cx="5124887" cy="365125"/>
          </a:xfrm>
        </p:spPr>
        <p:txBody>
          <a:bodyPr/>
          <a:lstStyle/>
          <a:p>
            <a:endParaRPr lang="en-US" dirty="0"/>
          </a:p>
        </p:txBody>
      </p:sp>
      <p:sp>
        <p:nvSpPr>
          <p:cNvPr id="6" name="Slide Number Placeholder 5"/>
          <p:cNvSpPr>
            <a:spLocks noGrp="1"/>
          </p:cNvSpPr>
          <p:nvPr>
            <p:ph type="sldNum" sz="quarter" idx="12"/>
          </p:nvPr>
        </p:nvSpPr>
        <p:spPr>
          <a:xfrm>
            <a:off x="10554138" y="5410201"/>
            <a:ext cx="771089"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0398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1141414" y="618518"/>
            <a:ext cx="99059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1141414" y="2249487"/>
            <a:ext cx="990599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7456921" y="5883278"/>
            <a:ext cx="2743200" cy="365125"/>
          </a:xfrm>
        </p:spPr>
        <p:txBody>
          <a:bodyPr/>
          <a:lstStyle/>
          <a:p>
            <a:fld id="{82D368F9-7E34-6141-B837-3E83CC3607D7}" type="datetimeFigureOut">
              <a:rPr lang="en-US" smtClean="0"/>
              <a:t>3/26/2020</a:t>
            </a:fld>
            <a:endParaRPr lang="en-US"/>
          </a:p>
        </p:txBody>
      </p:sp>
      <p:sp>
        <p:nvSpPr>
          <p:cNvPr id="50" name="Footer Placeholder 4"/>
          <p:cNvSpPr>
            <a:spLocks noGrp="1"/>
          </p:cNvSpPr>
          <p:nvPr>
            <p:ph type="ftr" sz="quarter" idx="11"/>
          </p:nvPr>
        </p:nvSpPr>
        <p:spPr>
          <a:xfrm>
            <a:off x="1141412" y="5883277"/>
            <a:ext cx="6239309" cy="365125"/>
          </a:xfrm>
        </p:spPr>
        <p:txBody>
          <a:bodyPr/>
          <a:lstStyle/>
          <a:p>
            <a:endParaRPr lang="en-US"/>
          </a:p>
        </p:txBody>
      </p:sp>
      <p:sp>
        <p:nvSpPr>
          <p:cNvPr id="51" name="Slide Number Placeholder 5"/>
          <p:cNvSpPr>
            <a:spLocks noGrp="1"/>
          </p:cNvSpPr>
          <p:nvPr>
            <p:ph type="sldNum" sz="quarter" idx="12"/>
          </p:nvPr>
        </p:nvSpPr>
        <p:spPr>
          <a:xfrm>
            <a:off x="10276322" y="5883276"/>
            <a:ext cx="771089" cy="365125"/>
          </a:xfrm>
        </p:spPr>
        <p:txBody>
          <a:bodyPr/>
          <a:lstStyle/>
          <a:p>
            <a:fld id="{83FF56C8-8588-3F4C-876A-0ACEF72D2170}" type="slidenum">
              <a:rPr lang="en-US" smtClean="0"/>
              <a:t>‹#›</a:t>
            </a:fld>
            <a:endParaRPr lang="en-US"/>
          </a:p>
        </p:txBody>
      </p:sp>
    </p:spTree>
    <p:extLst>
      <p:ext uri="{BB962C8B-B14F-4D97-AF65-F5344CB8AC3E}">
        <p14:creationId xmlns:p14="http://schemas.microsoft.com/office/powerpoint/2010/main" val="405234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875868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8"/>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86556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1"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25304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8"/>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38537" y="2249486"/>
            <a:ext cx="45812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1" y="3073399"/>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69323" y="2249485"/>
            <a:ext cx="4578087"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9"/>
            <a:ext cx="487521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63022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3526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46022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6"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1"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6"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81126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5" y="609600"/>
            <a:ext cx="5005283"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443822" y="609600"/>
            <a:ext cx="4603591"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412" y="2249486"/>
            <a:ext cx="5005285"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16957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4304666"/>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5"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5"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56436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7"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1" y="4419601"/>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97174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1"/>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3"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52" name="TextBox 51"/>
          <p:cNvSpPr txBox="1"/>
          <p:nvPr/>
        </p:nvSpPr>
        <p:spPr>
          <a:xfrm>
            <a:off x="928772" y="7184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10423297"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03391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2759679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2134043"/>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5"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5111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4" y="609600"/>
            <a:ext cx="99059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1" y="2674463"/>
            <a:ext cx="319689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41412" y="3360263"/>
            <a:ext cx="319524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8" y="2677635"/>
            <a:ext cx="3184385"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14767" y="3363435"/>
            <a:ext cx="3185277"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3" y="2674463"/>
            <a:ext cx="3194968"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3"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74479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3"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60"/>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4"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8"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4"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3" y="4980856"/>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3/26/2020</a:t>
            </a:fld>
            <a:endParaRPr lang="en-US" dirty="0"/>
          </a:p>
        </p:txBody>
      </p:sp>
      <p:sp>
        <p:nvSpPr>
          <p:cNvPr id="4" name="Footer Placeholder 3"/>
          <p:cNvSpPr>
            <a:spLocks noGrp="1"/>
          </p:cNvSpPr>
          <p:nvPr>
            <p:ph type="ftr" sz="quarter" idx="11"/>
          </p:nvPr>
        </p:nvSpPr>
        <p:spPr/>
        <p:txBody>
          <a:bodyPr/>
          <a:lstStyle>
            <a:lvl1pPr>
              <a:defRPr cap="all" baseline="0"/>
            </a:lvl1p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1712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74842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609601"/>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601"/>
            <a:ext cx="7748591"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2333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240354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A92E9E-407B-4EED-A6CE-6B4078141E9D}"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257637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A92E9E-407B-4EED-A6CE-6B4078141E9D}"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2715918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92E9E-407B-4EED-A6CE-6B4078141E9D}"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2819424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170677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424034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2454FAE7-1D1B-44F2-B300-D5034114D4A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818890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09600" y="274638"/>
            <a:ext cx="10972800" cy="1521999"/>
          </a:xfrm>
          <a:prstGeom prst="rect">
            <a:avLst/>
          </a:prstGeom>
          <a:noFill/>
          <a:ln>
            <a:noFill/>
          </a:ln>
        </p:spPr>
        <p:txBody>
          <a:bodyPr lIns="91425" tIns="91425" rIns="91425" bIns="91425" anchor="b" anchorCtr="0"/>
          <a:lstStyle>
            <a:lvl1pPr>
              <a:spcBef>
                <a:spcPts val="0"/>
              </a:spcBef>
              <a:buClr>
                <a:schemeClr val="lt1"/>
              </a:buClr>
              <a:buSzPct val="100000"/>
              <a:buNone/>
              <a:defRPr sz="4800" b="1">
                <a:solidFill>
                  <a:schemeClr val="lt1"/>
                </a:solidFill>
              </a:defRPr>
            </a:lvl1pPr>
            <a:lvl2pPr>
              <a:spcBef>
                <a:spcPts val="0"/>
              </a:spcBef>
              <a:buClr>
                <a:schemeClr val="lt1"/>
              </a:buClr>
              <a:buSzPct val="100000"/>
              <a:buNone/>
              <a:defRPr sz="4800" b="1">
                <a:solidFill>
                  <a:schemeClr val="lt1"/>
                </a:solidFill>
              </a:defRPr>
            </a:lvl2pPr>
            <a:lvl3pPr>
              <a:spcBef>
                <a:spcPts val="0"/>
              </a:spcBef>
              <a:buClr>
                <a:schemeClr val="lt1"/>
              </a:buClr>
              <a:buSzPct val="100000"/>
              <a:buNone/>
              <a:defRPr sz="4800" b="1">
                <a:solidFill>
                  <a:schemeClr val="lt1"/>
                </a:solidFill>
              </a:defRPr>
            </a:lvl3pPr>
            <a:lvl4pPr>
              <a:spcBef>
                <a:spcPts val="0"/>
              </a:spcBef>
              <a:buClr>
                <a:schemeClr val="lt1"/>
              </a:buClr>
              <a:buSzPct val="100000"/>
              <a:buNone/>
              <a:defRPr sz="4800" b="1">
                <a:solidFill>
                  <a:schemeClr val="lt1"/>
                </a:solidFill>
              </a:defRPr>
            </a:lvl4pPr>
            <a:lvl5pPr>
              <a:spcBef>
                <a:spcPts val="0"/>
              </a:spcBef>
              <a:buClr>
                <a:schemeClr val="lt1"/>
              </a:buClr>
              <a:buSzPct val="100000"/>
              <a:buNone/>
              <a:defRPr sz="4800" b="1">
                <a:solidFill>
                  <a:schemeClr val="lt1"/>
                </a:solidFill>
              </a:defRPr>
            </a:lvl5pPr>
            <a:lvl6pPr>
              <a:spcBef>
                <a:spcPts val="0"/>
              </a:spcBef>
              <a:buClr>
                <a:schemeClr val="lt1"/>
              </a:buClr>
              <a:buSzPct val="100000"/>
              <a:buNone/>
              <a:defRPr sz="4800" b="1">
                <a:solidFill>
                  <a:schemeClr val="lt1"/>
                </a:solidFill>
              </a:defRPr>
            </a:lvl6pPr>
            <a:lvl7pPr>
              <a:spcBef>
                <a:spcPts val="0"/>
              </a:spcBef>
              <a:buClr>
                <a:schemeClr val="lt1"/>
              </a:buClr>
              <a:buSzPct val="100000"/>
              <a:buNone/>
              <a:defRPr sz="4800" b="1">
                <a:solidFill>
                  <a:schemeClr val="lt1"/>
                </a:solidFill>
              </a:defRPr>
            </a:lvl7pPr>
            <a:lvl8pPr>
              <a:spcBef>
                <a:spcPts val="0"/>
              </a:spcBef>
              <a:buClr>
                <a:schemeClr val="lt1"/>
              </a:buClr>
              <a:buSzPct val="100000"/>
              <a:buNone/>
              <a:defRPr sz="4800" b="1">
                <a:solidFill>
                  <a:schemeClr val="lt1"/>
                </a:solidFill>
              </a:defRPr>
            </a:lvl8pPr>
            <a:lvl9pPr>
              <a:spcBef>
                <a:spcPts val="0"/>
              </a:spcBef>
              <a:buClr>
                <a:schemeClr val="lt1"/>
              </a:buClr>
              <a:buSzPct val="100000"/>
              <a:buNone/>
              <a:defRPr sz="4800" b="1">
                <a:solidFill>
                  <a:schemeClr val="lt1"/>
                </a:solidFill>
              </a:defRPr>
            </a:lvl9pPr>
          </a:lstStyle>
          <a:p>
            <a:endParaRPr/>
          </a:p>
        </p:txBody>
      </p:sp>
      <p:sp>
        <p:nvSpPr>
          <p:cNvPr id="6" name="Shape 6"/>
          <p:cNvSpPr txBox="1">
            <a:spLocks noGrp="1"/>
          </p:cNvSpPr>
          <p:nvPr>
            <p:ph type="body" idx="1"/>
          </p:nvPr>
        </p:nvSpPr>
        <p:spPr>
          <a:xfrm>
            <a:off x="609600" y="1947334"/>
            <a:ext cx="10972800" cy="4620399"/>
          </a:xfrm>
          <a:prstGeom prst="rect">
            <a:avLst/>
          </a:prstGeom>
          <a:noFill/>
          <a:ln>
            <a:noFill/>
          </a:ln>
        </p:spPr>
        <p:txBody>
          <a:bodyPr lIns="91425" tIns="91425" rIns="91425" bIns="91425" anchor="t" anchorCtr="0"/>
          <a:lstStyle>
            <a:lvl1pPr>
              <a:spcBef>
                <a:spcPts val="600"/>
              </a:spcBef>
              <a:buClr>
                <a:schemeClr val="dk2"/>
              </a:buClr>
              <a:buSzPct val="100000"/>
              <a:defRPr sz="3000">
                <a:solidFill>
                  <a:schemeClr val="dk2"/>
                </a:solidFill>
              </a:defRPr>
            </a:lvl1pPr>
            <a:lvl2pPr>
              <a:spcBef>
                <a:spcPts val="480"/>
              </a:spcBef>
              <a:buClr>
                <a:schemeClr val="dk2"/>
              </a:buClr>
              <a:buSzPct val="100000"/>
              <a:defRPr sz="2400">
                <a:solidFill>
                  <a:schemeClr val="dk2"/>
                </a:solidFill>
              </a:defRPr>
            </a:lvl2pPr>
            <a:lvl3pPr>
              <a:spcBef>
                <a:spcPts val="480"/>
              </a:spcBef>
              <a:buClr>
                <a:schemeClr val="dk2"/>
              </a:buClr>
              <a:buSzPct val="100000"/>
              <a:defRPr sz="2400">
                <a:solidFill>
                  <a:schemeClr val="dk2"/>
                </a:solidFill>
              </a:defRPr>
            </a:lvl3pPr>
            <a:lvl4pPr>
              <a:spcBef>
                <a:spcPts val="360"/>
              </a:spcBef>
              <a:buClr>
                <a:schemeClr val="dk2"/>
              </a:buClr>
              <a:buSzPct val="100000"/>
              <a:defRPr sz="1800">
                <a:solidFill>
                  <a:schemeClr val="dk2"/>
                </a:solidFill>
              </a:defRPr>
            </a:lvl4pPr>
            <a:lvl5pPr>
              <a:spcBef>
                <a:spcPts val="360"/>
              </a:spcBef>
              <a:buClr>
                <a:schemeClr val="dk2"/>
              </a:buClr>
              <a:buSzPct val="100000"/>
              <a:defRPr sz="1800">
                <a:solidFill>
                  <a:schemeClr val="dk2"/>
                </a:solidFill>
              </a:defRPr>
            </a:lvl5pPr>
            <a:lvl6pPr>
              <a:spcBef>
                <a:spcPts val="360"/>
              </a:spcBef>
              <a:buClr>
                <a:schemeClr val="dk2"/>
              </a:buClr>
              <a:buSzPct val="100000"/>
              <a:defRPr sz="1800">
                <a:solidFill>
                  <a:schemeClr val="dk2"/>
                </a:solidFill>
              </a:defRPr>
            </a:lvl6pPr>
            <a:lvl7pPr>
              <a:spcBef>
                <a:spcPts val="360"/>
              </a:spcBef>
              <a:buClr>
                <a:schemeClr val="dk2"/>
              </a:buClr>
              <a:buSzPct val="100000"/>
              <a:defRPr sz="1800">
                <a:solidFill>
                  <a:schemeClr val="dk2"/>
                </a:solidFill>
              </a:defRPr>
            </a:lvl7pPr>
            <a:lvl8pPr>
              <a:spcBef>
                <a:spcPts val="360"/>
              </a:spcBef>
              <a:buClr>
                <a:schemeClr val="dk2"/>
              </a:buClr>
              <a:buSzPct val="100000"/>
              <a:defRPr sz="1800">
                <a:solidFill>
                  <a:schemeClr val="dk2"/>
                </a:solidFill>
              </a:defRPr>
            </a:lvl8pPr>
            <a:lvl9pPr>
              <a:spcBef>
                <a:spcPts val="360"/>
              </a:spcBef>
              <a:buClr>
                <a:schemeClr val="dk2"/>
              </a:buClr>
              <a:buSzPct val="100000"/>
              <a:defRPr sz="1800">
                <a:solidFill>
                  <a:schemeClr val="dk2"/>
                </a:solidFill>
              </a:defRPr>
            </a:lvl9pPr>
          </a:lstStyle>
          <a:p>
            <a:endParaRPr/>
          </a:p>
        </p:txBody>
      </p:sp>
      <p:sp>
        <p:nvSpPr>
          <p:cNvPr id="7" name="Shape 7"/>
          <p:cNvSpPr txBox="1">
            <a:spLocks noGrp="1"/>
          </p:cNvSpPr>
          <p:nvPr>
            <p:ph type="sldNum" idx="12"/>
          </p:nvPr>
        </p:nvSpPr>
        <p:spPr>
          <a:xfrm>
            <a:off x="11409057" y="6333133"/>
            <a:ext cx="731599" cy="524800"/>
          </a:xfrm>
          <a:prstGeom prst="rect">
            <a:avLst/>
          </a:prstGeom>
          <a:noFill/>
          <a:ln>
            <a:noFill/>
          </a:ln>
        </p:spPr>
        <p:txBody>
          <a:bodyPr lIns="91425" tIns="91425" rIns="91425" bIns="91425" anchor="ctr" anchorCtr="0">
            <a:noAutofit/>
          </a:bodyPr>
          <a:lstStyle>
            <a:lvl1pPr algn="r">
              <a:spcBef>
                <a:spcPts val="0"/>
              </a:spcBef>
              <a:buNone/>
              <a:defRPr sz="1300">
                <a:solidFill>
                  <a:schemeClr val="dk2"/>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82523926"/>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9051" y="1"/>
            <a:ext cx="12055699"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4" y="618518"/>
            <a:ext cx="99059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4"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8"/>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D441E01-986C-4382-85CB-44B3B3BEE6EB}" type="datetimeFigureOut">
              <a:rPr lang="en-US" smtClean="0"/>
              <a:pPr/>
              <a:t>3/26/2020</a:t>
            </a:fld>
            <a:endParaRPr lang="en-US"/>
          </a:p>
        </p:txBody>
      </p:sp>
      <p:sp>
        <p:nvSpPr>
          <p:cNvPr id="5" name="Footer Placeholder 4"/>
          <p:cNvSpPr>
            <a:spLocks noGrp="1"/>
          </p:cNvSpPr>
          <p:nvPr>
            <p:ph type="ftr" sz="quarter" idx="3"/>
          </p:nvPr>
        </p:nvSpPr>
        <p:spPr>
          <a:xfrm>
            <a:off x="1141412" y="5883277"/>
            <a:ext cx="6239309"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2" y="5883276"/>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B6C2259-2C78-4CC4-8320-09E3036BB70F}" type="slidenum">
              <a:rPr lang="en-US" smtClean="0"/>
              <a:pPr/>
              <a:t>‹#›</a:t>
            </a:fld>
            <a:endParaRPr lang="en-US"/>
          </a:p>
        </p:txBody>
      </p:sp>
    </p:spTree>
    <p:extLst>
      <p:ext uri="{BB962C8B-B14F-4D97-AF65-F5344CB8AC3E}">
        <p14:creationId xmlns:p14="http://schemas.microsoft.com/office/powerpoint/2010/main" val="3848835388"/>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68F34-D1A0-4FE0-934E-1D1E621D7B8A}"/>
              </a:ext>
            </a:extLst>
          </p:cNvPr>
          <p:cNvPicPr>
            <a:picLocks noChangeAspect="1"/>
          </p:cNvPicPr>
          <p:nvPr/>
        </p:nvPicPr>
        <p:blipFill>
          <a:blip r:embed="rId2"/>
          <a:stretch>
            <a:fillRect/>
          </a:stretch>
        </p:blipFill>
        <p:spPr>
          <a:xfrm>
            <a:off x="1726820" y="1969572"/>
            <a:ext cx="8738359" cy="4764023"/>
          </a:xfrm>
          <a:prstGeom prst="rect">
            <a:avLst/>
          </a:prstGeom>
        </p:spPr>
      </p:pic>
      <p:sp>
        <p:nvSpPr>
          <p:cNvPr id="2" name="Title 1">
            <a:extLst>
              <a:ext uri="{FF2B5EF4-FFF2-40B4-BE49-F238E27FC236}">
                <a16:creationId xmlns:a16="http://schemas.microsoft.com/office/drawing/2014/main" id="{5CD79C6C-1396-474C-82A1-297B2092EC8F}"/>
              </a:ext>
            </a:extLst>
          </p:cNvPr>
          <p:cNvSpPr>
            <a:spLocks noGrp="1"/>
          </p:cNvSpPr>
          <p:nvPr>
            <p:ph type="title"/>
          </p:nvPr>
        </p:nvSpPr>
        <p:spPr>
          <a:xfrm>
            <a:off x="566928" y="798576"/>
            <a:ext cx="9720072" cy="880727"/>
          </a:xfrm>
        </p:spPr>
        <p:txBody>
          <a:bodyPr/>
          <a:lstStyle/>
          <a:p>
            <a:r>
              <a:rPr lang="en-US" dirty="0"/>
              <a:t>21</a:t>
            </a:r>
            <a:r>
              <a:rPr lang="en-US" baseline="30000" dirty="0"/>
              <a:t>st</a:t>
            </a:r>
            <a:r>
              <a:rPr lang="en-US" dirty="0"/>
              <a:t> Century Skills</a:t>
            </a:r>
          </a:p>
        </p:txBody>
      </p:sp>
      <p:sp>
        <p:nvSpPr>
          <p:cNvPr id="5" name="Rectangle 4">
            <a:extLst>
              <a:ext uri="{FF2B5EF4-FFF2-40B4-BE49-F238E27FC236}">
                <a16:creationId xmlns:a16="http://schemas.microsoft.com/office/drawing/2014/main" id="{587EFEBB-934E-4DF6-9740-2CA46B68A1F2}"/>
              </a:ext>
            </a:extLst>
          </p:cNvPr>
          <p:cNvSpPr/>
          <p:nvPr/>
        </p:nvSpPr>
        <p:spPr>
          <a:xfrm>
            <a:off x="3826764" y="1952593"/>
            <a:ext cx="2385193" cy="216010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EA59F852-43A1-4FDA-89AC-2699873C54E7}"/>
              </a:ext>
            </a:extLst>
          </p:cNvPr>
          <p:cNvSpPr/>
          <p:nvPr/>
        </p:nvSpPr>
        <p:spPr>
          <a:xfrm>
            <a:off x="10750216" y="6456596"/>
            <a:ext cx="692818" cy="276999"/>
          </a:xfrm>
          <a:prstGeom prst="rect">
            <a:avLst/>
          </a:prstGeom>
        </p:spPr>
        <p:txBody>
          <a:bodyPr wrap="none">
            <a:spAutoFit/>
          </a:bodyPr>
          <a:lstStyle/>
          <a:p>
            <a:pPr lvl="0"/>
            <a:r>
              <a:rPr lang="en-US" sz="1200" dirty="0">
                <a:solidFill>
                  <a:srgbClr val="000000"/>
                </a:solidFill>
              </a:rPr>
              <a:t>© 2020 </a:t>
            </a:r>
          </a:p>
        </p:txBody>
      </p:sp>
      <p:pic>
        <p:nvPicPr>
          <p:cNvPr id="7" name="Picture 6" descr="A picture containing drawing&#10;&#10;Description automatically generated">
            <a:extLst>
              <a:ext uri="{FF2B5EF4-FFF2-40B4-BE49-F238E27FC236}">
                <a16:creationId xmlns:a16="http://schemas.microsoft.com/office/drawing/2014/main" id="{9B862888-DBE2-409E-BA03-8417A599B02A}"/>
              </a:ext>
            </a:extLst>
          </p:cNvPr>
          <p:cNvPicPr>
            <a:picLocks noChangeAspect="1"/>
          </p:cNvPicPr>
          <p:nvPr/>
        </p:nvPicPr>
        <p:blipFill>
          <a:blip r:embed="rId3"/>
          <a:stretch>
            <a:fillRect/>
          </a:stretch>
        </p:blipFill>
        <p:spPr>
          <a:xfrm>
            <a:off x="11320639" y="6456596"/>
            <a:ext cx="499886" cy="207645"/>
          </a:xfrm>
          <a:prstGeom prst="rect">
            <a:avLst/>
          </a:prstGeom>
        </p:spPr>
      </p:pic>
    </p:spTree>
    <p:extLst>
      <p:ext uri="{BB962C8B-B14F-4D97-AF65-F5344CB8AC3E}">
        <p14:creationId xmlns:p14="http://schemas.microsoft.com/office/powerpoint/2010/main" val="118173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Biomimicry in Consumer Products</a:t>
            </a:r>
          </a:p>
        </p:txBody>
      </p:sp>
      <p:sp>
        <p:nvSpPr>
          <p:cNvPr id="6" name="Content Placeholder 5"/>
          <p:cNvSpPr>
            <a:spLocks noGrp="1"/>
          </p:cNvSpPr>
          <p:nvPr>
            <p:ph idx="1"/>
          </p:nvPr>
        </p:nvSpPr>
        <p:spPr>
          <a:xfrm>
            <a:off x="2152649" y="2173272"/>
            <a:ext cx="3293111" cy="3694128"/>
          </a:xfrm>
        </p:spPr>
        <p:txBody>
          <a:bodyPr>
            <a:normAutofit fontScale="85000" lnSpcReduction="20000"/>
          </a:bodyPr>
          <a:lstStyle/>
          <a:p>
            <a:pPr marL="0" indent="0">
              <a:buNone/>
            </a:pPr>
            <a:r>
              <a:rPr lang="en-US" sz="3600" b="1" dirty="0"/>
              <a:t>Velcro</a:t>
            </a:r>
          </a:p>
          <a:p>
            <a:pPr>
              <a:buSzPct val="92000"/>
              <a:buFont typeface="Wingdings" panose="05000000000000000000" pitchFamily="2" charset="2"/>
              <a:buChar char="§"/>
            </a:pPr>
            <a:r>
              <a:rPr lang="en-US" dirty="0"/>
              <a:t>Invented by Swiss engineer, George de Mestrel in 1941.</a:t>
            </a:r>
          </a:p>
          <a:p>
            <a:pPr>
              <a:buSzPct val="92000"/>
              <a:buFont typeface="Wingdings" panose="05000000000000000000" pitchFamily="2" charset="2"/>
              <a:buChar char="§"/>
            </a:pPr>
            <a:r>
              <a:rPr lang="en-US" dirty="0"/>
              <a:t>He removed burrs from his dog and took a closer look at them to see how they worked. </a:t>
            </a:r>
          </a:p>
          <a:p>
            <a:pPr>
              <a:buSzPct val="92000"/>
              <a:buFont typeface="Wingdings" panose="05000000000000000000" pitchFamily="2" charset="2"/>
              <a:buChar char="§"/>
            </a:pPr>
            <a:r>
              <a:rPr lang="en-US" dirty="0"/>
              <a:t>The small hooks at the end of the needles inspired him to make Velcro. </a:t>
            </a:r>
          </a:p>
        </p:txBody>
      </p:sp>
      <p:grpSp>
        <p:nvGrpSpPr>
          <p:cNvPr id="9" name="Group 8">
            <a:extLst>
              <a:ext uri="{FF2B5EF4-FFF2-40B4-BE49-F238E27FC236}">
                <a16:creationId xmlns:a16="http://schemas.microsoft.com/office/drawing/2014/main" id="{CD66C7DF-EB36-B647-92E8-17EC9EA84A79}"/>
              </a:ext>
            </a:extLst>
          </p:cNvPr>
          <p:cNvGrpSpPr/>
          <p:nvPr/>
        </p:nvGrpSpPr>
        <p:grpSpPr>
          <a:xfrm>
            <a:off x="5888923" y="2257424"/>
            <a:ext cx="4883726" cy="3013119"/>
            <a:chOff x="4641338" y="1866899"/>
            <a:chExt cx="6511634" cy="4017492"/>
          </a:xfrm>
        </p:grpSpPr>
        <p:pic>
          <p:nvPicPr>
            <p:cNvPr id="3" name="Picture 2"/>
            <p:cNvPicPr>
              <a:picLocks noChangeAspect="1"/>
            </p:cNvPicPr>
            <p:nvPr/>
          </p:nvPicPr>
          <p:blipFill rotWithShape="1">
            <a:blip r:embed="rId3"/>
            <a:srcRect l="33328" r="12645"/>
            <a:stretch/>
          </p:blipFill>
          <p:spPr>
            <a:xfrm>
              <a:off x="4641338" y="1866900"/>
              <a:ext cx="3255817" cy="4017491"/>
            </a:xfrm>
            <a:prstGeom prst="rect">
              <a:avLst/>
            </a:prstGeom>
          </p:spPr>
        </p:pic>
        <p:pic>
          <p:nvPicPr>
            <p:cNvPr id="7" name="Picture 6">
              <a:extLst>
                <a:ext uri="{FF2B5EF4-FFF2-40B4-BE49-F238E27FC236}">
                  <a16:creationId xmlns:a16="http://schemas.microsoft.com/office/drawing/2014/main" id="{BB284695-2CEA-0C4C-BB21-B81177A62AF0}"/>
                </a:ext>
              </a:extLst>
            </p:cNvPr>
            <p:cNvPicPr>
              <a:picLocks noChangeAspect="1"/>
            </p:cNvPicPr>
            <p:nvPr/>
          </p:nvPicPr>
          <p:blipFill rotWithShape="1">
            <a:blip r:embed="rId4"/>
            <a:srcRect l="24267" r="19224"/>
            <a:stretch/>
          </p:blipFill>
          <p:spPr>
            <a:xfrm>
              <a:off x="7897155" y="1866899"/>
              <a:ext cx="3255817" cy="4017491"/>
            </a:xfrm>
            <a:prstGeom prst="rect">
              <a:avLst/>
            </a:prstGeom>
          </p:spPr>
        </p:pic>
      </p:grpSp>
      <p:sp>
        <p:nvSpPr>
          <p:cNvPr id="12" name="TextBox 11">
            <a:extLst>
              <a:ext uri="{FF2B5EF4-FFF2-40B4-BE49-F238E27FC236}">
                <a16:creationId xmlns:a16="http://schemas.microsoft.com/office/drawing/2014/main" id="{52C8FA38-8FA7-3E43-9930-D65415805089}"/>
              </a:ext>
            </a:extLst>
          </p:cNvPr>
          <p:cNvSpPr txBox="1"/>
          <p:nvPr/>
        </p:nvSpPr>
        <p:spPr>
          <a:xfrm>
            <a:off x="5925290" y="5051252"/>
            <a:ext cx="1184564" cy="219291"/>
          </a:xfrm>
          <a:prstGeom prst="rect">
            <a:avLst/>
          </a:prstGeom>
          <a:noFill/>
        </p:spPr>
        <p:txBody>
          <a:bodyPr wrap="square" rtlCol="0">
            <a:spAutoFit/>
          </a:bodyPr>
          <a:lstStyle/>
          <a:p>
            <a:pPr defTabSz="685800"/>
            <a:r>
              <a:rPr lang="en-US" sz="825" dirty="0">
                <a:solidFill>
                  <a:prstClr val="white"/>
                </a:solidFill>
                <a:latin typeface="Calibri" panose="020F0502020204030204"/>
              </a:rPr>
              <a:t>Photo credit: iStock</a:t>
            </a:r>
          </a:p>
        </p:txBody>
      </p:sp>
    </p:spTree>
    <p:extLst>
      <p:ext uri="{BB962C8B-B14F-4D97-AF65-F5344CB8AC3E}">
        <p14:creationId xmlns:p14="http://schemas.microsoft.com/office/powerpoint/2010/main" val="1087672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666879"/>
            <a:ext cx="7886700" cy="765309"/>
          </a:xfrm>
        </p:spPr>
        <p:txBody>
          <a:bodyPr/>
          <a:lstStyle/>
          <a:p>
            <a:r>
              <a:rPr lang="en-US" dirty="0"/>
              <a:t>Biomimicry in Architecture</a:t>
            </a:r>
          </a:p>
        </p:txBody>
      </p:sp>
      <p:pic>
        <p:nvPicPr>
          <p:cNvPr id="4" name="Content Placeholder 3"/>
          <p:cNvPicPr>
            <a:picLocks noGrp="1" noChangeAspect="1"/>
          </p:cNvPicPr>
          <p:nvPr>
            <p:ph idx="1"/>
          </p:nvPr>
        </p:nvPicPr>
        <p:blipFill rotWithShape="1">
          <a:blip r:embed="rId3"/>
          <a:srcRect l="3863"/>
          <a:stretch/>
        </p:blipFill>
        <p:spPr>
          <a:xfrm>
            <a:off x="6327107" y="2789081"/>
            <a:ext cx="2446400" cy="1696428"/>
          </a:xfrm>
        </p:spPr>
      </p:pic>
      <p:pic>
        <p:nvPicPr>
          <p:cNvPr id="6" name="Picture 5"/>
          <p:cNvPicPr>
            <a:picLocks noChangeAspect="1"/>
          </p:cNvPicPr>
          <p:nvPr/>
        </p:nvPicPr>
        <p:blipFill rotWithShape="1">
          <a:blip r:embed="rId4"/>
          <a:srcRect b="8443"/>
          <a:stretch/>
        </p:blipFill>
        <p:spPr>
          <a:xfrm>
            <a:off x="8883270" y="2789082"/>
            <a:ext cx="2446400" cy="1679889"/>
          </a:xfrm>
          <a:prstGeom prst="rect">
            <a:avLst/>
          </a:prstGeom>
        </p:spPr>
      </p:pic>
      <p:sp>
        <p:nvSpPr>
          <p:cNvPr id="9" name="Content Placeholder 5"/>
          <p:cNvSpPr txBox="1">
            <a:spLocks/>
          </p:cNvSpPr>
          <p:nvPr/>
        </p:nvSpPr>
        <p:spPr>
          <a:xfrm>
            <a:off x="2364798" y="1582230"/>
            <a:ext cx="3500095" cy="460889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800">
              <a:spcBef>
                <a:spcPts val="750"/>
              </a:spcBef>
              <a:buNone/>
            </a:pPr>
            <a:r>
              <a:rPr lang="en-US" sz="2800" b="1" dirty="0">
                <a:solidFill>
                  <a:prstClr val="white"/>
                </a:solidFill>
                <a:latin typeface="Calibri" panose="020F0502020204030204"/>
              </a:rPr>
              <a:t>Eastgate Centre, Harare, Zimbabwe</a:t>
            </a:r>
          </a:p>
          <a:p>
            <a:pPr defTabSz="685800">
              <a:spcBef>
                <a:spcPts val="750"/>
              </a:spcBef>
              <a:buSzPct val="92000"/>
              <a:buFont typeface="Wingdings" panose="05000000000000000000" pitchFamily="2" charset="2"/>
              <a:buChar char="§"/>
            </a:pPr>
            <a:r>
              <a:rPr lang="en-US" sz="1800" dirty="0">
                <a:solidFill>
                  <a:prstClr val="white"/>
                </a:solidFill>
                <a:latin typeface="Calibri" panose="020F0502020204030204"/>
              </a:rPr>
              <a:t>Has an internal climate control system originally inspired by the structure of termite mounds. </a:t>
            </a:r>
          </a:p>
          <a:p>
            <a:pPr defTabSz="685800">
              <a:spcBef>
                <a:spcPts val="750"/>
              </a:spcBef>
              <a:buSzPct val="92000"/>
              <a:buFont typeface="Wingdings" panose="05000000000000000000" pitchFamily="2" charset="2"/>
              <a:buChar char="§"/>
            </a:pPr>
            <a:r>
              <a:rPr lang="en-US" sz="1800" dirty="0">
                <a:solidFill>
                  <a:prstClr val="white"/>
                </a:solidFill>
                <a:latin typeface="Calibri" panose="020F0502020204030204"/>
              </a:rPr>
              <a:t>The architecture designed uses 90% less energy for ventilation than conventional buildings its size and has already saved over $3.5 million dollars in air conditioning costs. </a:t>
            </a:r>
          </a:p>
        </p:txBody>
      </p:sp>
      <p:sp>
        <p:nvSpPr>
          <p:cNvPr id="7" name="TextBox 6">
            <a:extLst>
              <a:ext uri="{FF2B5EF4-FFF2-40B4-BE49-F238E27FC236}">
                <a16:creationId xmlns:a16="http://schemas.microsoft.com/office/drawing/2014/main" id="{7B7DA6C2-E918-0B40-A794-11E920A44777}"/>
              </a:ext>
            </a:extLst>
          </p:cNvPr>
          <p:cNvSpPr txBox="1"/>
          <p:nvPr/>
        </p:nvSpPr>
        <p:spPr>
          <a:xfrm>
            <a:off x="6327107" y="4289303"/>
            <a:ext cx="1184564" cy="219291"/>
          </a:xfrm>
          <a:prstGeom prst="rect">
            <a:avLst/>
          </a:prstGeom>
          <a:noFill/>
        </p:spPr>
        <p:txBody>
          <a:bodyPr wrap="square" rtlCol="0">
            <a:spAutoFit/>
          </a:bodyPr>
          <a:lstStyle/>
          <a:p>
            <a:pPr defTabSz="685800"/>
            <a:r>
              <a:rPr lang="en-US" sz="825" dirty="0">
                <a:solidFill>
                  <a:prstClr val="white"/>
                </a:solidFill>
                <a:latin typeface="Calibri" panose="020F0502020204030204"/>
              </a:rPr>
              <a:t>Photo credit: iStock</a:t>
            </a:r>
          </a:p>
        </p:txBody>
      </p:sp>
      <p:sp>
        <p:nvSpPr>
          <p:cNvPr id="8" name="TextBox 7">
            <a:extLst>
              <a:ext uri="{FF2B5EF4-FFF2-40B4-BE49-F238E27FC236}">
                <a16:creationId xmlns:a16="http://schemas.microsoft.com/office/drawing/2014/main" id="{D1D94003-4C6F-1A40-B3C3-0210A221F7AF}"/>
              </a:ext>
            </a:extLst>
          </p:cNvPr>
          <p:cNvSpPr txBox="1"/>
          <p:nvPr/>
        </p:nvSpPr>
        <p:spPr>
          <a:xfrm>
            <a:off x="8883270" y="4272764"/>
            <a:ext cx="1184564" cy="346249"/>
          </a:xfrm>
          <a:prstGeom prst="rect">
            <a:avLst/>
          </a:prstGeom>
          <a:noFill/>
        </p:spPr>
        <p:txBody>
          <a:bodyPr wrap="square" rtlCol="0">
            <a:spAutoFit/>
          </a:bodyPr>
          <a:lstStyle/>
          <a:p>
            <a:pPr defTabSz="685800"/>
            <a:r>
              <a:rPr lang="en-US" sz="825" dirty="0">
                <a:solidFill>
                  <a:prstClr val="white"/>
                </a:solidFill>
                <a:latin typeface="Calibri" panose="020F0502020204030204"/>
              </a:rPr>
              <a:t>Photo credit: The </a:t>
            </a:r>
            <a:r>
              <a:rPr lang="en-US" sz="825" dirty="0" err="1">
                <a:solidFill>
                  <a:prstClr val="white"/>
                </a:solidFill>
                <a:latin typeface="Calibri" panose="020F0502020204030204"/>
              </a:rPr>
              <a:t>Pinsta</a:t>
            </a:r>
            <a:endParaRPr lang="en-US" sz="825" dirty="0">
              <a:solidFill>
                <a:prstClr val="white"/>
              </a:solidFill>
              <a:latin typeface="Calibri" panose="020F0502020204030204"/>
            </a:endParaRPr>
          </a:p>
        </p:txBody>
      </p:sp>
    </p:spTree>
    <p:extLst>
      <p:ext uri="{BB962C8B-B14F-4D97-AF65-F5344CB8AC3E}">
        <p14:creationId xmlns:p14="http://schemas.microsoft.com/office/powerpoint/2010/main" val="622318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Biomimicry in Transportation</a:t>
            </a:r>
          </a:p>
        </p:txBody>
      </p:sp>
      <p:sp>
        <p:nvSpPr>
          <p:cNvPr id="4" name="Content Placeholder 3"/>
          <p:cNvSpPr>
            <a:spLocks noGrp="1"/>
          </p:cNvSpPr>
          <p:nvPr>
            <p:ph idx="1"/>
          </p:nvPr>
        </p:nvSpPr>
        <p:spPr>
          <a:xfrm>
            <a:off x="2152650" y="2178463"/>
            <a:ext cx="4095750" cy="3263504"/>
          </a:xfrm>
        </p:spPr>
        <p:txBody>
          <a:bodyPr>
            <a:normAutofit fontScale="77500" lnSpcReduction="20000"/>
          </a:bodyPr>
          <a:lstStyle/>
          <a:p>
            <a:pPr marL="0" indent="0">
              <a:buNone/>
            </a:pPr>
            <a:r>
              <a:rPr lang="en-US" sz="3300" b="1" dirty="0"/>
              <a:t>Shinkansen Bullet Train</a:t>
            </a:r>
          </a:p>
          <a:p>
            <a:pPr>
              <a:buSzPct val="92000"/>
              <a:buFont typeface="Wingdings" panose="05000000000000000000" pitchFamily="2" charset="2"/>
              <a:buChar char="§"/>
            </a:pPr>
            <a:r>
              <a:rPr lang="en-US" sz="2200" dirty="0"/>
              <a:t>Bullet train traveled over 200 mph, but it made A LOT of noise - even residents ¼ of a mile away complained!</a:t>
            </a:r>
          </a:p>
          <a:p>
            <a:pPr>
              <a:buSzPct val="92000"/>
              <a:buFont typeface="Wingdings" panose="05000000000000000000" pitchFamily="2" charset="2"/>
              <a:buChar char="§"/>
            </a:pPr>
            <a:r>
              <a:rPr lang="en-US" sz="2200" dirty="0"/>
              <a:t>The train’s engineer was a bird-watcher.</a:t>
            </a:r>
          </a:p>
          <a:p>
            <a:pPr>
              <a:buSzPct val="92000"/>
              <a:buFont typeface="Wingdings" panose="05000000000000000000" pitchFamily="2" charset="2"/>
              <a:buChar char="§"/>
            </a:pPr>
            <a:r>
              <a:rPr lang="en-US" sz="2200" dirty="0"/>
              <a:t>Re-modeled the front-end after the beak of kingfishers, which resulted in a quieter … AND FASTER … train!</a:t>
            </a:r>
          </a:p>
          <a:p>
            <a:pPr>
              <a:buSzPct val="92000"/>
              <a:buFont typeface="Wingdings" panose="05000000000000000000" pitchFamily="2" charset="2"/>
              <a:buChar char="§"/>
            </a:pPr>
            <a:r>
              <a:rPr lang="en-US" sz="2200" dirty="0"/>
              <a:t>It also ended up using 15% less electricity.</a:t>
            </a:r>
          </a:p>
        </p:txBody>
      </p:sp>
      <p:pic>
        <p:nvPicPr>
          <p:cNvPr id="11" name="Picture 10"/>
          <p:cNvPicPr>
            <a:picLocks noChangeAspect="1"/>
          </p:cNvPicPr>
          <p:nvPr/>
        </p:nvPicPr>
        <p:blipFill>
          <a:blip r:embed="rId3"/>
          <a:stretch>
            <a:fillRect/>
          </a:stretch>
        </p:blipFill>
        <p:spPr>
          <a:xfrm>
            <a:off x="7949061" y="2178464"/>
            <a:ext cx="2696813" cy="1797875"/>
          </a:xfrm>
          <a:prstGeom prst="rect">
            <a:avLst/>
          </a:prstGeom>
        </p:spPr>
      </p:pic>
      <p:pic>
        <p:nvPicPr>
          <p:cNvPr id="12" name="Picture 11"/>
          <p:cNvPicPr>
            <a:picLocks noChangeAspect="1"/>
          </p:cNvPicPr>
          <p:nvPr/>
        </p:nvPicPr>
        <p:blipFill>
          <a:blip r:embed="rId4"/>
          <a:stretch>
            <a:fillRect/>
          </a:stretch>
        </p:blipFill>
        <p:spPr>
          <a:xfrm>
            <a:off x="7949061" y="4215455"/>
            <a:ext cx="2674499" cy="1727463"/>
          </a:xfrm>
          <a:prstGeom prst="rect">
            <a:avLst/>
          </a:prstGeom>
        </p:spPr>
      </p:pic>
      <p:sp>
        <p:nvSpPr>
          <p:cNvPr id="6" name="TextBox 5">
            <a:extLst>
              <a:ext uri="{FF2B5EF4-FFF2-40B4-BE49-F238E27FC236}">
                <a16:creationId xmlns:a16="http://schemas.microsoft.com/office/drawing/2014/main" id="{A5F98B02-3FB1-2A41-B41C-4410EB9A0335}"/>
              </a:ext>
            </a:extLst>
          </p:cNvPr>
          <p:cNvSpPr txBox="1"/>
          <p:nvPr/>
        </p:nvSpPr>
        <p:spPr>
          <a:xfrm>
            <a:off x="9622553" y="5706591"/>
            <a:ext cx="1184564" cy="219291"/>
          </a:xfrm>
          <a:prstGeom prst="rect">
            <a:avLst/>
          </a:prstGeom>
          <a:noFill/>
        </p:spPr>
        <p:txBody>
          <a:bodyPr wrap="square" rtlCol="0">
            <a:spAutoFit/>
          </a:bodyPr>
          <a:lstStyle/>
          <a:p>
            <a:pPr defTabSz="685800"/>
            <a:r>
              <a:rPr lang="en-US" sz="825" dirty="0">
                <a:solidFill>
                  <a:prstClr val="white"/>
                </a:solidFill>
                <a:latin typeface="Calibri" panose="020F0502020204030204"/>
              </a:rPr>
              <a:t>Photo credit: iStock</a:t>
            </a:r>
          </a:p>
        </p:txBody>
      </p:sp>
      <p:sp>
        <p:nvSpPr>
          <p:cNvPr id="7" name="TextBox 6">
            <a:extLst>
              <a:ext uri="{FF2B5EF4-FFF2-40B4-BE49-F238E27FC236}">
                <a16:creationId xmlns:a16="http://schemas.microsoft.com/office/drawing/2014/main" id="{1E0CFD49-C8C5-4240-8293-A07C9B053B5F}"/>
              </a:ext>
            </a:extLst>
          </p:cNvPr>
          <p:cNvSpPr txBox="1"/>
          <p:nvPr/>
        </p:nvSpPr>
        <p:spPr>
          <a:xfrm>
            <a:off x="9622553" y="3700569"/>
            <a:ext cx="1184564" cy="219291"/>
          </a:xfrm>
          <a:prstGeom prst="rect">
            <a:avLst/>
          </a:prstGeom>
          <a:noFill/>
        </p:spPr>
        <p:txBody>
          <a:bodyPr wrap="square" rtlCol="0">
            <a:spAutoFit/>
          </a:bodyPr>
          <a:lstStyle/>
          <a:p>
            <a:pPr defTabSz="685800"/>
            <a:r>
              <a:rPr lang="en-US" sz="825" dirty="0">
                <a:solidFill>
                  <a:prstClr val="white"/>
                </a:solidFill>
                <a:latin typeface="Calibri" panose="020F0502020204030204"/>
              </a:rPr>
              <a:t>Photo credit: iStock</a:t>
            </a:r>
          </a:p>
        </p:txBody>
      </p:sp>
    </p:spTree>
    <p:extLst>
      <p:ext uri="{BB962C8B-B14F-4D97-AF65-F5344CB8AC3E}">
        <p14:creationId xmlns:p14="http://schemas.microsoft.com/office/powerpoint/2010/main" val="308307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875139A-DD5A-6949-8969-9C51CF717364}"/>
              </a:ext>
            </a:extLst>
          </p:cNvPr>
          <p:cNvSpPr txBox="1">
            <a:spLocks/>
          </p:cNvSpPr>
          <p:nvPr/>
        </p:nvSpPr>
        <p:spPr>
          <a:xfrm>
            <a:off x="2473644" y="1914510"/>
            <a:ext cx="4699315" cy="3236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800">
              <a:spcBef>
                <a:spcPts val="750"/>
              </a:spcBef>
              <a:buNone/>
            </a:pPr>
            <a:r>
              <a:rPr lang="en-US" sz="2800" b="1" dirty="0">
                <a:solidFill>
                  <a:prstClr val="white"/>
                </a:solidFill>
                <a:latin typeface="Calibri" panose="020F0502020204030204"/>
              </a:rPr>
              <a:t>Dental Floss</a:t>
            </a:r>
          </a:p>
          <a:p>
            <a:pPr defTabSz="685800">
              <a:spcBef>
                <a:spcPts val="750"/>
              </a:spcBef>
              <a:buSzPct val="92000"/>
              <a:buFont typeface="Wingdings" panose="05000000000000000000" pitchFamily="2" charset="2"/>
              <a:buChar char="§"/>
            </a:pPr>
            <a:r>
              <a:rPr lang="en-US" sz="1900" dirty="0">
                <a:solidFill>
                  <a:prstClr val="white"/>
                </a:solidFill>
                <a:latin typeface="Calibri" panose="020F0502020204030204"/>
              </a:rPr>
              <a:t>In the 1800’s people used sharp slivers of wood to clean between their teeth because silk was too expensive.</a:t>
            </a:r>
          </a:p>
          <a:p>
            <a:pPr defTabSz="685800">
              <a:spcBef>
                <a:spcPts val="750"/>
              </a:spcBef>
              <a:buSzPct val="92000"/>
              <a:buFont typeface="Wingdings" panose="05000000000000000000" pitchFamily="2" charset="2"/>
              <a:buChar char="§"/>
            </a:pPr>
            <a:r>
              <a:rPr lang="en-US" sz="1900" dirty="0">
                <a:solidFill>
                  <a:prstClr val="white"/>
                </a:solidFill>
                <a:latin typeface="Calibri" panose="020F0502020204030204"/>
              </a:rPr>
              <a:t>J&amp;J used the excess silk leftover from its suture manufacturing business to make more affordable floss. </a:t>
            </a:r>
          </a:p>
          <a:p>
            <a:pPr defTabSz="685800">
              <a:spcBef>
                <a:spcPts val="750"/>
              </a:spcBef>
              <a:buSzPct val="92000"/>
              <a:buFont typeface="Wingdings" panose="05000000000000000000" pitchFamily="2" charset="2"/>
              <a:buChar char="§"/>
            </a:pPr>
            <a:r>
              <a:rPr lang="en-US" sz="1900" dirty="0">
                <a:solidFill>
                  <a:prstClr val="white"/>
                </a:solidFill>
                <a:latin typeface="Calibri" panose="020F0502020204030204"/>
              </a:rPr>
              <a:t>Porcupine quills also served as a model for injection and suture needles. </a:t>
            </a:r>
          </a:p>
        </p:txBody>
      </p:sp>
      <p:sp>
        <p:nvSpPr>
          <p:cNvPr id="9" name="Title 1">
            <a:extLst>
              <a:ext uri="{FF2B5EF4-FFF2-40B4-BE49-F238E27FC236}">
                <a16:creationId xmlns:a16="http://schemas.microsoft.com/office/drawing/2014/main" id="{C51C560B-5E37-BB47-8A37-95EF6DBFE50A}"/>
              </a:ext>
            </a:extLst>
          </p:cNvPr>
          <p:cNvSpPr>
            <a:spLocks noGrp="1"/>
          </p:cNvSpPr>
          <p:nvPr>
            <p:ph type="title"/>
          </p:nvPr>
        </p:nvSpPr>
        <p:spPr>
          <a:xfrm>
            <a:off x="2438400" y="860884"/>
            <a:ext cx="7886700" cy="994172"/>
          </a:xfrm>
        </p:spPr>
        <p:txBody>
          <a:bodyPr anchor="ctr"/>
          <a:lstStyle/>
          <a:p>
            <a:r>
              <a:rPr lang="en-US" dirty="0"/>
              <a:t>Biomimicry in Healthcare</a:t>
            </a:r>
          </a:p>
        </p:txBody>
      </p:sp>
      <p:pic>
        <p:nvPicPr>
          <p:cNvPr id="10" name="Picture 9">
            <a:extLst>
              <a:ext uri="{FF2B5EF4-FFF2-40B4-BE49-F238E27FC236}">
                <a16:creationId xmlns:a16="http://schemas.microsoft.com/office/drawing/2014/main" id="{B47903C7-CE2E-BB44-A355-6414B6F73B40}"/>
              </a:ext>
            </a:extLst>
          </p:cNvPr>
          <p:cNvPicPr>
            <a:picLocks noChangeAspect="1"/>
          </p:cNvPicPr>
          <p:nvPr/>
        </p:nvPicPr>
        <p:blipFill>
          <a:blip r:embed="rId3"/>
          <a:stretch>
            <a:fillRect/>
          </a:stretch>
        </p:blipFill>
        <p:spPr>
          <a:xfrm>
            <a:off x="8663661" y="4221678"/>
            <a:ext cx="1993912" cy="1568921"/>
          </a:xfrm>
          <a:prstGeom prst="rect">
            <a:avLst/>
          </a:prstGeom>
        </p:spPr>
      </p:pic>
      <p:pic>
        <p:nvPicPr>
          <p:cNvPr id="11" name="Picture 10">
            <a:extLst>
              <a:ext uri="{FF2B5EF4-FFF2-40B4-BE49-F238E27FC236}">
                <a16:creationId xmlns:a16="http://schemas.microsoft.com/office/drawing/2014/main" id="{B9841261-0844-EC48-B6B5-6E2C4310480B}"/>
              </a:ext>
            </a:extLst>
          </p:cNvPr>
          <p:cNvPicPr>
            <a:picLocks noChangeAspect="1"/>
          </p:cNvPicPr>
          <p:nvPr/>
        </p:nvPicPr>
        <p:blipFill>
          <a:blip r:embed="rId4"/>
          <a:stretch>
            <a:fillRect/>
          </a:stretch>
        </p:blipFill>
        <p:spPr>
          <a:xfrm>
            <a:off x="8580120" y="2731169"/>
            <a:ext cx="2057400" cy="1371600"/>
          </a:xfrm>
          <a:prstGeom prst="rect">
            <a:avLst/>
          </a:prstGeom>
        </p:spPr>
      </p:pic>
    </p:spTree>
    <p:extLst>
      <p:ext uri="{BB962C8B-B14F-4D97-AF65-F5344CB8AC3E}">
        <p14:creationId xmlns:p14="http://schemas.microsoft.com/office/powerpoint/2010/main" val="104035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Biomimicry Challenge</a:t>
            </a:r>
          </a:p>
        </p:txBody>
      </p:sp>
      <p:sp>
        <p:nvSpPr>
          <p:cNvPr id="3" name="Content Placeholder 2"/>
          <p:cNvSpPr>
            <a:spLocks noGrp="1"/>
          </p:cNvSpPr>
          <p:nvPr>
            <p:ph idx="1"/>
          </p:nvPr>
        </p:nvSpPr>
        <p:spPr>
          <a:xfrm>
            <a:off x="2152650" y="2181988"/>
            <a:ext cx="7886700" cy="6741077"/>
          </a:xfrm>
        </p:spPr>
        <p:txBody>
          <a:bodyPr wrap="square">
            <a:noAutofit/>
          </a:bodyPr>
          <a:lstStyle/>
          <a:p>
            <a:pPr marL="0" lvl="0" indent="0">
              <a:buClr>
                <a:schemeClr val="tx1"/>
              </a:buClr>
              <a:buSzPct val="92000"/>
              <a:buNone/>
            </a:pPr>
            <a:r>
              <a:rPr lang="en-US" sz="1500" b="1" dirty="0"/>
              <a:t>Challenge</a:t>
            </a:r>
          </a:p>
          <a:p>
            <a:pPr lvl="1">
              <a:buClr>
                <a:schemeClr val="tx1"/>
              </a:buClr>
              <a:buSzPct val="92000"/>
              <a:buFont typeface="Wingdings" panose="05000000000000000000" pitchFamily="2" charset="2"/>
              <a:buChar char="§"/>
            </a:pPr>
            <a:r>
              <a:rPr lang="en-US" sz="1350" dirty="0"/>
              <a:t>Design a structure, mode of transportation, or consumer product that is based on something in nature and solves a human challenge. </a:t>
            </a:r>
          </a:p>
          <a:p>
            <a:pPr marL="0" lvl="0" indent="0">
              <a:buClr>
                <a:schemeClr val="tx1"/>
              </a:buClr>
              <a:buSzPct val="92000"/>
              <a:buNone/>
            </a:pPr>
            <a:r>
              <a:rPr lang="en-US" sz="1500" b="1" dirty="0"/>
              <a:t>Instructions</a:t>
            </a:r>
          </a:p>
          <a:p>
            <a:pPr lvl="1">
              <a:buClr>
                <a:schemeClr val="tx1"/>
              </a:buClr>
              <a:buSzPct val="92000"/>
              <a:buFont typeface="Wingdings" panose="05000000000000000000" pitchFamily="2" charset="2"/>
              <a:buChar char="§"/>
            </a:pPr>
            <a:r>
              <a:rPr lang="en-US" sz="1350" dirty="0"/>
              <a:t>Get inspired! Use the photos on the next slide as inspirations for the design. Alternately, use the Internet to perform research; websites are listed on the Biomimicry Resources handout. </a:t>
            </a:r>
          </a:p>
          <a:p>
            <a:pPr lvl="1">
              <a:buClr>
                <a:schemeClr val="tx1"/>
              </a:buClr>
              <a:buSzPct val="92000"/>
              <a:buFont typeface="Wingdings" panose="05000000000000000000" pitchFamily="2" charset="2"/>
              <a:buChar char="§"/>
            </a:pPr>
            <a:r>
              <a:rPr lang="en-US" sz="1350" dirty="0"/>
              <a:t>Brainstorm different designs. Sketch potential ideas.</a:t>
            </a:r>
          </a:p>
          <a:p>
            <a:pPr lvl="1">
              <a:buClr>
                <a:schemeClr val="tx1"/>
              </a:buClr>
              <a:buSzPct val="92000"/>
              <a:buFont typeface="Wingdings" panose="05000000000000000000" pitchFamily="2" charset="2"/>
              <a:buChar char="§"/>
            </a:pPr>
            <a:r>
              <a:rPr lang="en-US" sz="1350" dirty="0"/>
              <a:t>As a team, select one design to present to the large group. </a:t>
            </a:r>
          </a:p>
          <a:p>
            <a:pPr lvl="1">
              <a:buClr>
                <a:schemeClr val="tx1"/>
              </a:buClr>
              <a:buSzPct val="92000"/>
              <a:buFont typeface="Wingdings" panose="05000000000000000000" pitchFamily="2" charset="2"/>
              <a:buChar char="§"/>
            </a:pPr>
            <a:r>
              <a:rPr lang="en-US" sz="1350" dirty="0"/>
              <a:t>Draw your group’s final design on the flip chart paper using the materials provided.</a:t>
            </a:r>
          </a:p>
          <a:p>
            <a:pPr lvl="1">
              <a:buClr>
                <a:schemeClr val="tx1"/>
              </a:buClr>
              <a:buSzPct val="92000"/>
              <a:buFont typeface="Wingdings" panose="05000000000000000000" pitchFamily="2" charset="2"/>
              <a:buChar char="§"/>
            </a:pPr>
            <a:r>
              <a:rPr lang="en-US" sz="1350" dirty="0"/>
              <a:t>One person from each team will share the group’s design and give an explanation of why the design is a sustainable solution to a human challenge. </a:t>
            </a:r>
          </a:p>
          <a:p>
            <a:pPr lvl="1">
              <a:buClr>
                <a:schemeClr val="tx1"/>
              </a:buClr>
              <a:buSzPct val="92000"/>
              <a:buFont typeface="Wingdings" panose="05000000000000000000" pitchFamily="2" charset="2"/>
              <a:buChar char="§"/>
            </a:pPr>
            <a:r>
              <a:rPr lang="en-US" sz="1350" dirty="0"/>
              <a:t>Each group will have two minutes to present to the class. </a:t>
            </a:r>
          </a:p>
          <a:p>
            <a:pPr lvl="1">
              <a:buClr>
                <a:schemeClr val="tx1"/>
              </a:buClr>
              <a:buSzPct val="92000"/>
              <a:buFont typeface="Wingdings" panose="05000000000000000000" pitchFamily="2" charset="2"/>
              <a:buChar char="§"/>
            </a:pPr>
            <a:r>
              <a:rPr lang="en-US" sz="1350" dirty="0"/>
              <a:t>Keep an eye on the time to make sure you leave enough time to draw your design to share with the whole group. </a:t>
            </a:r>
          </a:p>
          <a:p>
            <a:pPr lvl="1">
              <a:buClr>
                <a:srgbClr val="3DC4E5"/>
              </a:buClr>
            </a:pPr>
            <a:endParaRPr lang="en-US" sz="1350" dirty="0"/>
          </a:p>
        </p:txBody>
      </p:sp>
    </p:spTree>
    <p:extLst>
      <p:ext uri="{BB962C8B-B14F-4D97-AF65-F5344CB8AC3E}">
        <p14:creationId xmlns:p14="http://schemas.microsoft.com/office/powerpoint/2010/main" val="607370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r="3172"/>
          <a:stretch/>
        </p:blipFill>
        <p:spPr>
          <a:xfrm>
            <a:off x="8182738" y="3688588"/>
            <a:ext cx="1806985" cy="1201428"/>
          </a:xfrm>
          <a:prstGeom prst="rect">
            <a:avLst/>
          </a:prstGeom>
        </p:spPr>
      </p:pic>
      <p:sp>
        <p:nvSpPr>
          <p:cNvPr id="2" name="Title 1"/>
          <p:cNvSpPr>
            <a:spLocks noGrp="1"/>
          </p:cNvSpPr>
          <p:nvPr>
            <p:ph type="title"/>
          </p:nvPr>
        </p:nvSpPr>
        <p:spPr/>
        <p:txBody>
          <a:bodyPr/>
          <a:lstStyle/>
          <a:p>
            <a:r>
              <a:rPr lang="en-US"/>
              <a:t>Inspirations in Nature</a:t>
            </a:r>
          </a:p>
        </p:txBody>
      </p:sp>
      <p:pic>
        <p:nvPicPr>
          <p:cNvPr id="4" name="Picture 3"/>
          <p:cNvPicPr>
            <a:picLocks/>
          </p:cNvPicPr>
          <p:nvPr/>
        </p:nvPicPr>
        <p:blipFill>
          <a:blip r:embed="rId4"/>
          <a:stretch>
            <a:fillRect/>
          </a:stretch>
        </p:blipFill>
        <p:spPr>
          <a:xfrm>
            <a:off x="2205241" y="2300428"/>
            <a:ext cx="1796796" cy="1197864"/>
          </a:xfrm>
          <a:prstGeom prst="rect">
            <a:avLst/>
          </a:prstGeom>
        </p:spPr>
      </p:pic>
      <p:pic>
        <p:nvPicPr>
          <p:cNvPr id="5" name="Picture 4"/>
          <p:cNvPicPr>
            <a:picLocks/>
          </p:cNvPicPr>
          <p:nvPr/>
        </p:nvPicPr>
        <p:blipFill rotWithShape="1">
          <a:blip r:embed="rId5"/>
          <a:srcRect l="14639"/>
          <a:stretch/>
        </p:blipFill>
        <p:spPr>
          <a:xfrm>
            <a:off x="4226501" y="2300428"/>
            <a:ext cx="1796796" cy="1200150"/>
          </a:xfrm>
          <a:prstGeom prst="rect">
            <a:avLst/>
          </a:prstGeom>
        </p:spPr>
      </p:pic>
      <p:pic>
        <p:nvPicPr>
          <p:cNvPr id="6" name="Picture 5"/>
          <p:cNvPicPr>
            <a:picLocks/>
          </p:cNvPicPr>
          <p:nvPr/>
        </p:nvPicPr>
        <p:blipFill rotWithShape="1">
          <a:blip r:embed="rId6"/>
          <a:srcRect t="24506" r="7762" b="29150"/>
          <a:stretch/>
        </p:blipFill>
        <p:spPr>
          <a:xfrm>
            <a:off x="6213448" y="2300428"/>
            <a:ext cx="1796796" cy="1197864"/>
          </a:xfrm>
          <a:prstGeom prst="rect">
            <a:avLst/>
          </a:prstGeom>
        </p:spPr>
      </p:pic>
      <p:pic>
        <p:nvPicPr>
          <p:cNvPr id="9" name="Picture 8"/>
          <p:cNvPicPr>
            <a:picLocks noChangeAspect="1"/>
          </p:cNvPicPr>
          <p:nvPr/>
        </p:nvPicPr>
        <p:blipFill>
          <a:blip r:embed="rId7"/>
          <a:stretch>
            <a:fillRect/>
          </a:stretch>
        </p:blipFill>
        <p:spPr>
          <a:xfrm>
            <a:off x="4226501" y="3671091"/>
            <a:ext cx="1803468" cy="1198317"/>
          </a:xfrm>
          <a:prstGeom prst="rect">
            <a:avLst/>
          </a:prstGeom>
        </p:spPr>
      </p:pic>
      <p:pic>
        <p:nvPicPr>
          <p:cNvPr id="12" name="Picture 11"/>
          <p:cNvPicPr>
            <a:picLocks/>
          </p:cNvPicPr>
          <p:nvPr/>
        </p:nvPicPr>
        <p:blipFill>
          <a:blip r:embed="rId8"/>
          <a:stretch>
            <a:fillRect/>
          </a:stretch>
        </p:blipFill>
        <p:spPr>
          <a:xfrm>
            <a:off x="2205241" y="3671316"/>
            <a:ext cx="1796796" cy="1197864"/>
          </a:xfrm>
          <a:prstGeom prst="rect">
            <a:avLst/>
          </a:prstGeom>
        </p:spPr>
      </p:pic>
      <p:pic>
        <p:nvPicPr>
          <p:cNvPr id="15" name="Picture 14"/>
          <p:cNvPicPr>
            <a:picLocks/>
          </p:cNvPicPr>
          <p:nvPr/>
        </p:nvPicPr>
        <p:blipFill rotWithShape="1">
          <a:blip r:embed="rId9"/>
          <a:srcRect t="3353" r="1685" b="9510"/>
          <a:stretch/>
        </p:blipFill>
        <p:spPr>
          <a:xfrm>
            <a:off x="8182738" y="2300428"/>
            <a:ext cx="1806985" cy="1197864"/>
          </a:xfrm>
          <a:prstGeom prst="rect">
            <a:avLst/>
          </a:prstGeom>
        </p:spPr>
      </p:pic>
      <p:pic>
        <p:nvPicPr>
          <p:cNvPr id="3" name="Picture 2"/>
          <p:cNvPicPr>
            <a:picLocks/>
          </p:cNvPicPr>
          <p:nvPr/>
        </p:nvPicPr>
        <p:blipFill rotWithShape="1">
          <a:blip r:embed="rId10"/>
          <a:srcRect r="3482"/>
          <a:stretch/>
        </p:blipFill>
        <p:spPr>
          <a:xfrm>
            <a:off x="6229860" y="3688588"/>
            <a:ext cx="1780384" cy="1201428"/>
          </a:xfrm>
          <a:prstGeom prst="rect">
            <a:avLst/>
          </a:prstGeom>
        </p:spPr>
      </p:pic>
      <p:sp>
        <p:nvSpPr>
          <p:cNvPr id="11" name="TextBox 10">
            <a:extLst>
              <a:ext uri="{FF2B5EF4-FFF2-40B4-BE49-F238E27FC236}">
                <a16:creationId xmlns:a16="http://schemas.microsoft.com/office/drawing/2014/main" id="{453BADC3-CDF2-7948-8425-8E276B4971E7}"/>
              </a:ext>
            </a:extLst>
          </p:cNvPr>
          <p:cNvSpPr txBox="1"/>
          <p:nvPr/>
        </p:nvSpPr>
        <p:spPr>
          <a:xfrm>
            <a:off x="2205241" y="5276439"/>
            <a:ext cx="1184564" cy="219291"/>
          </a:xfrm>
          <a:prstGeom prst="rect">
            <a:avLst/>
          </a:prstGeom>
          <a:noFill/>
        </p:spPr>
        <p:txBody>
          <a:bodyPr wrap="square" rtlCol="0">
            <a:spAutoFit/>
          </a:bodyPr>
          <a:lstStyle/>
          <a:p>
            <a:pPr defTabSz="685800"/>
            <a:r>
              <a:rPr lang="en-US" sz="825" dirty="0">
                <a:solidFill>
                  <a:prstClr val="black">
                    <a:lumMod val="50000"/>
                    <a:lumOff val="50000"/>
                  </a:prstClr>
                </a:solidFill>
                <a:latin typeface="Calibri" panose="020F0502020204030204"/>
              </a:rPr>
              <a:t>Photo credits: iStock</a:t>
            </a:r>
          </a:p>
        </p:txBody>
      </p:sp>
    </p:spTree>
    <p:extLst>
      <p:ext uri="{BB962C8B-B14F-4D97-AF65-F5344CB8AC3E}">
        <p14:creationId xmlns:p14="http://schemas.microsoft.com/office/powerpoint/2010/main" val="173430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Content Placeholder 2"/>
          <p:cNvSpPr>
            <a:spLocks noGrp="1"/>
          </p:cNvSpPr>
          <p:nvPr>
            <p:ph idx="1"/>
          </p:nvPr>
        </p:nvSpPr>
        <p:spPr>
          <a:xfrm>
            <a:off x="2248662" y="2257425"/>
            <a:ext cx="7886700" cy="3263504"/>
          </a:xfrm>
        </p:spPr>
        <p:txBody>
          <a:bodyPr vert="horz" lIns="0" tIns="45720" rIns="0" bIns="45720" rtlCol="0">
            <a:noAutofit/>
          </a:bodyPr>
          <a:lstStyle/>
          <a:p>
            <a:pPr marL="0" indent="0">
              <a:buNone/>
            </a:pPr>
            <a:r>
              <a:rPr lang="en-US" dirty="0"/>
              <a:t>Think about the following questions</a:t>
            </a:r>
          </a:p>
          <a:p>
            <a:pPr lvl="1"/>
            <a:endParaRPr lang="en-US" dirty="0"/>
          </a:p>
          <a:p>
            <a:pPr>
              <a:buSzPct val="92000"/>
              <a:buFont typeface="Wingdings" panose="05000000000000000000" pitchFamily="2" charset="2"/>
              <a:buChar char="§"/>
            </a:pPr>
            <a:r>
              <a:rPr lang="en-US" sz="1800" dirty="0"/>
              <a:t>What did you learn about biomimicry in design and engineering?</a:t>
            </a:r>
          </a:p>
          <a:p>
            <a:pPr>
              <a:buSzPct val="92000"/>
              <a:buFont typeface="Wingdings" panose="05000000000000000000" pitchFamily="2" charset="2"/>
              <a:buChar char="§"/>
            </a:pPr>
            <a:r>
              <a:rPr lang="en-US" sz="1800" dirty="0"/>
              <a:t>What role do you think biomimicry will have for how we may live in the future?</a:t>
            </a:r>
          </a:p>
          <a:p>
            <a:pPr>
              <a:buSzPct val="92000"/>
              <a:buFont typeface="Wingdings" panose="05000000000000000000" pitchFamily="2" charset="2"/>
              <a:buChar char="§"/>
            </a:pPr>
            <a:r>
              <a:rPr lang="en-US" sz="1800" dirty="0"/>
              <a:t>Can you see yourself as a STEM</a:t>
            </a:r>
            <a:r>
              <a:rPr lang="en-US" sz="1800" baseline="30000" dirty="0"/>
              <a:t>2</a:t>
            </a:r>
            <a:r>
              <a:rPr lang="en-US" sz="1800" dirty="0"/>
              <a:t>D professional? Why or why not?</a:t>
            </a:r>
          </a:p>
          <a:p>
            <a:pPr>
              <a:buSzPct val="92000"/>
              <a:buFont typeface="Wingdings" panose="05000000000000000000" pitchFamily="2" charset="2"/>
              <a:buChar char="§"/>
            </a:pPr>
            <a:r>
              <a:rPr lang="en-US" sz="1800" dirty="0"/>
              <a:t>How can you use this challenge with the development of your Digital Badge challenge?</a:t>
            </a:r>
            <a:endParaRPr lang="en-US" dirty="0"/>
          </a:p>
        </p:txBody>
      </p:sp>
    </p:spTree>
    <p:extLst>
      <p:ext uri="{BB962C8B-B14F-4D97-AF65-F5344CB8AC3E}">
        <p14:creationId xmlns:p14="http://schemas.microsoft.com/office/powerpoint/2010/main" val="1868472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171EFD5-A9C9-4063-A6D3-4588C91FEF52}"/>
              </a:ext>
            </a:extLst>
          </p:cNvPr>
          <p:cNvSpPr>
            <a:spLocks noGrp="1"/>
          </p:cNvSpPr>
          <p:nvPr>
            <p:ph type="ctrTitle"/>
          </p:nvPr>
        </p:nvSpPr>
        <p:spPr>
          <a:xfrm>
            <a:off x="4470400" y="1507414"/>
            <a:ext cx="7275067" cy="3703320"/>
          </a:xfrm>
        </p:spPr>
        <p:txBody>
          <a:bodyPr anchor="ctr">
            <a:normAutofit/>
          </a:bodyPr>
          <a:lstStyle/>
          <a:p>
            <a:r>
              <a:rPr lang="en-US" sz="4800" dirty="0">
                <a:solidFill>
                  <a:schemeClr val="tx2"/>
                </a:solidFill>
              </a:rPr>
              <a:t>New Generation prototype</a:t>
            </a:r>
          </a:p>
        </p:txBody>
      </p:sp>
      <p:sp>
        <p:nvSpPr>
          <p:cNvPr id="3" name="Subtitle 2">
            <a:extLst>
              <a:ext uri="{FF2B5EF4-FFF2-40B4-BE49-F238E27FC236}">
                <a16:creationId xmlns:a16="http://schemas.microsoft.com/office/drawing/2014/main" id="{CCEE2AAD-E01D-454A-875E-1EF68FC5F667}"/>
              </a:ext>
            </a:extLst>
          </p:cNvPr>
          <p:cNvSpPr>
            <a:spLocks noGrp="1"/>
          </p:cNvSpPr>
          <p:nvPr>
            <p:ph type="subTitle" idx="1"/>
          </p:nvPr>
        </p:nvSpPr>
        <p:spPr>
          <a:xfrm>
            <a:off x="444342" y="1507414"/>
            <a:ext cx="3330781" cy="3703320"/>
          </a:xfrm>
          <a:ln w="57150">
            <a:noFill/>
          </a:ln>
        </p:spPr>
        <p:txBody>
          <a:bodyPr anchor="ctr">
            <a:normAutofit/>
          </a:bodyPr>
          <a:lstStyle/>
          <a:p>
            <a:pPr algn="r"/>
            <a:r>
              <a:rPr lang="en-US" sz="2000" dirty="0">
                <a:solidFill>
                  <a:schemeClr val="tx2"/>
                </a:solidFill>
              </a:rPr>
              <a:t>Sub-Competency</a:t>
            </a:r>
            <a:r>
              <a:rPr lang="en-US" sz="2000" dirty="0"/>
              <a:t> 4: Focusing on Solutions</a:t>
            </a:r>
          </a:p>
        </p:txBody>
      </p:sp>
      <p:sp>
        <p:nvSpPr>
          <p:cNvPr id="10"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38733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ctrTitle"/>
          </p:nvPr>
        </p:nvSpPr>
        <p:spPr>
          <a:xfrm>
            <a:off x="1524000" y="1799252"/>
            <a:ext cx="9144000" cy="1671899"/>
          </a:xfrm>
          <a:prstGeom prst="rect">
            <a:avLst/>
          </a:prstGeom>
        </p:spPr>
        <p:txBody>
          <a:bodyPr lIns="91425" tIns="91425" rIns="91425" bIns="91425" anchor="b" anchorCtr="0">
            <a:noAutofit/>
          </a:bodyPr>
          <a:lstStyle/>
          <a:p>
            <a:r>
              <a:rPr lang="en" sz="5800" dirty="0">
                <a:latin typeface="Amaranth"/>
                <a:ea typeface="Amaranth"/>
                <a:cs typeface="Amaranth"/>
                <a:sym typeface="Amaranth"/>
              </a:rPr>
              <a:t>Band-Aid: Ultimate Defense</a:t>
            </a:r>
          </a:p>
        </p:txBody>
      </p:sp>
      <p:sp>
        <p:nvSpPr>
          <p:cNvPr id="36" name="Shape 36"/>
          <p:cNvSpPr txBox="1">
            <a:spLocks noGrp="1"/>
          </p:cNvSpPr>
          <p:nvPr>
            <p:ph type="subTitle" idx="1"/>
          </p:nvPr>
        </p:nvSpPr>
        <p:spPr>
          <a:xfrm>
            <a:off x="1456475" y="3842202"/>
            <a:ext cx="8311800" cy="857099"/>
          </a:xfrm>
          <a:prstGeom prst="rect">
            <a:avLst/>
          </a:prstGeom>
        </p:spPr>
        <p:txBody>
          <a:bodyPr lIns="91425" tIns="91425" rIns="91425" bIns="91425" anchor="ctr" anchorCtr="0">
            <a:noAutofit/>
          </a:bodyPr>
          <a:lstStyle/>
          <a:p>
            <a:r>
              <a:rPr lang="en" sz="2600" dirty="0">
                <a:latin typeface="Amaranth"/>
                <a:ea typeface="Amaranth"/>
                <a:cs typeface="Amaranth"/>
                <a:sym typeface="Amaranth"/>
              </a:rPr>
              <a:t>By: Team Injury Excuse</a:t>
            </a:r>
          </a:p>
        </p:txBody>
      </p:sp>
      <p:sp>
        <p:nvSpPr>
          <p:cNvPr id="37" name="Shape 37"/>
          <p:cNvSpPr txBox="1"/>
          <p:nvPr/>
        </p:nvSpPr>
        <p:spPr>
          <a:xfrm>
            <a:off x="1523900" y="3400852"/>
            <a:ext cx="9144000" cy="535199"/>
          </a:xfrm>
          <a:prstGeom prst="rect">
            <a:avLst/>
          </a:prstGeom>
          <a:noFill/>
          <a:ln>
            <a:noFill/>
          </a:ln>
        </p:spPr>
        <p:txBody>
          <a:bodyPr lIns="91425" tIns="91425" rIns="91425" bIns="91425" anchor="ctr" anchorCtr="0">
            <a:noAutofit/>
          </a:bodyPr>
          <a:lstStyle/>
          <a:p>
            <a:pPr algn="ctr"/>
            <a:r>
              <a:rPr lang="en" sz="2400" kern="0">
                <a:solidFill>
                  <a:srgbClr val="000000"/>
                </a:solidFill>
                <a:latin typeface="Amaranth"/>
                <a:ea typeface="Amaranth"/>
                <a:cs typeface="Amaranth"/>
                <a:sym typeface="Amaranth"/>
                <a:rtl val="0"/>
              </a:rPr>
              <a:t>Feel better with a skin sweater!</a:t>
            </a:r>
          </a:p>
        </p:txBody>
      </p:sp>
      <p:pic>
        <p:nvPicPr>
          <p:cNvPr id="38" name="Shape 38"/>
          <p:cNvPicPr preferRelativeResize="0"/>
          <p:nvPr/>
        </p:nvPicPr>
        <p:blipFill rotWithShape="1">
          <a:blip r:embed="rId3">
            <a:alphaModFix/>
          </a:blip>
          <a:srcRect l="-6254" t="-4573" r="-6243" b="-4573"/>
          <a:stretch/>
        </p:blipFill>
        <p:spPr>
          <a:xfrm rot="-1894493">
            <a:off x="8176225" y="3316904"/>
            <a:ext cx="609792" cy="591496"/>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800" fill="hold"/>
                                        <p:tgtEl>
                                          <p:spTgt spid="38"/>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1000"/>
                                        <p:tgtEl>
                                          <p:spTgt spid="35"/>
                                        </p:tgtEl>
                                      </p:cBhvr>
                                    </p:animEffect>
                                  </p:childTnLst>
                                </p:cTn>
                              </p:par>
                              <p:par>
                                <p:cTn id="10" presetID="2" presetClass="entr" presetSubtype="8"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p:tgtEl>
                                          <p:spTgt spid="37"/>
                                        </p:tgtEl>
                                        <p:attrNameLst>
                                          <p:attrName>ppt_x</p:attrName>
                                        </p:attrNameLst>
                                      </p:cBhvr>
                                      <p:tavLst>
                                        <p:tav tm="0">
                                          <p:val>
                                            <p:strVal val="#ppt_x-1"/>
                                          </p:val>
                                        </p:tav>
                                        <p:tav tm="100000">
                                          <p:val>
                                            <p:strVal val="#ppt_x"/>
                                          </p:val>
                                        </p:tav>
                                      </p:tavLst>
                                    </p:anim>
                                  </p:childTnLst>
                                </p:cTn>
                              </p:par>
                              <p:par>
                                <p:cTn id="13" presetID="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000"/>
                                        <p:tgtEl>
                                          <p:spTgt spid="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2971800" y="762000"/>
            <a:ext cx="5901900" cy="829800"/>
          </a:xfrm>
          <a:prstGeom prst="rect">
            <a:avLst/>
          </a:prstGeom>
        </p:spPr>
        <p:txBody>
          <a:bodyPr lIns="91425" tIns="91425" rIns="91425" bIns="91425" anchor="b" anchorCtr="0">
            <a:noAutofit/>
          </a:bodyPr>
          <a:lstStyle/>
          <a:p>
            <a:r>
              <a:rPr lang="en">
                <a:latin typeface="Amaranth"/>
                <a:ea typeface="Amaranth"/>
                <a:cs typeface="Amaranth"/>
                <a:sym typeface="Amaranth"/>
              </a:rPr>
              <a:t>Product Development </a:t>
            </a:r>
          </a:p>
        </p:txBody>
      </p:sp>
      <p:sp>
        <p:nvSpPr>
          <p:cNvPr id="44" name="Shape 44"/>
          <p:cNvSpPr txBox="1">
            <a:spLocks noGrp="1"/>
          </p:cNvSpPr>
          <p:nvPr>
            <p:ph type="body" idx="1"/>
          </p:nvPr>
        </p:nvSpPr>
        <p:spPr>
          <a:xfrm>
            <a:off x="2338225" y="2535451"/>
            <a:ext cx="8229600" cy="3465299"/>
          </a:xfrm>
          <a:prstGeom prst="rect">
            <a:avLst/>
          </a:prstGeom>
        </p:spPr>
        <p:txBody>
          <a:bodyPr lIns="91425" tIns="91425" rIns="91425" bIns="91425" anchor="t" anchorCtr="0">
            <a:noAutofit/>
          </a:bodyPr>
          <a:lstStyle/>
          <a:p>
            <a:r>
              <a:rPr lang="en" sz="2400" dirty="0">
                <a:latin typeface="Amaranth"/>
                <a:ea typeface="Amaranth"/>
                <a:cs typeface="Amaranth"/>
                <a:sym typeface="Amaranth"/>
              </a:rPr>
              <a:t>Main goal: Give customers a more efficient way to use Band-Aids.</a:t>
            </a:r>
          </a:p>
          <a:p>
            <a:endParaRPr sz="2400" dirty="0">
              <a:latin typeface="Amaranth"/>
              <a:ea typeface="Amaranth"/>
              <a:cs typeface="Amaranth"/>
              <a:sym typeface="Amaranth"/>
            </a:endParaRPr>
          </a:p>
          <a:p>
            <a:r>
              <a:rPr lang="en" sz="2400" dirty="0">
                <a:latin typeface="Amaranth"/>
                <a:ea typeface="Amaranth"/>
                <a:cs typeface="Amaranth"/>
                <a:sym typeface="Amaranth"/>
              </a:rPr>
              <a:t>How?</a:t>
            </a:r>
          </a:p>
          <a:p>
            <a:r>
              <a:rPr lang="en" sz="2400" dirty="0">
                <a:latin typeface="Amaranth"/>
                <a:ea typeface="Amaranth"/>
                <a:cs typeface="Amaranth"/>
                <a:sym typeface="Amaranth"/>
              </a:rPr>
              <a:t>By decreasing the time of application while keeping the quality of the product in a portable size.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90A7-E01F-42BC-955C-C3C91342FCD4}"/>
              </a:ext>
            </a:extLst>
          </p:cNvPr>
          <p:cNvSpPr>
            <a:spLocks noGrp="1"/>
          </p:cNvSpPr>
          <p:nvPr>
            <p:ph type="title"/>
          </p:nvPr>
        </p:nvSpPr>
        <p:spPr>
          <a:xfrm>
            <a:off x="581192" y="702156"/>
            <a:ext cx="11029616" cy="1013800"/>
          </a:xfrm>
        </p:spPr>
        <p:txBody>
          <a:bodyPr>
            <a:normAutofit/>
          </a:bodyPr>
          <a:lstStyle/>
          <a:p>
            <a:r>
              <a:rPr lang="en-US" dirty="0">
                <a:solidFill>
                  <a:srgbClr val="FFFFFF"/>
                </a:solidFill>
              </a:rPr>
              <a:t>Collaboration Model</a:t>
            </a:r>
          </a:p>
        </p:txBody>
      </p:sp>
      <p:sp useBgFill="1">
        <p:nvSpPr>
          <p:cNvPr id="17" name="Rectangle 14">
            <a:extLst>
              <a:ext uri="{FF2B5EF4-FFF2-40B4-BE49-F238E27FC236}">
                <a16:creationId xmlns:a16="http://schemas.microsoft.com/office/drawing/2014/main" id="{90137588-E70B-486E-AFA8-21B0111C4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7" name="Graphic 6">
            <a:extLst>
              <a:ext uri="{FF2B5EF4-FFF2-40B4-BE49-F238E27FC236}">
                <a16:creationId xmlns:a16="http://schemas.microsoft.com/office/drawing/2014/main" id="{0437DB84-2F2A-4374-8C6F-EA2E73AAB9F2}"/>
              </a:ext>
            </a:extLst>
          </p:cNvPr>
          <p:cNvPicPr>
            <a:picLocks noChangeAspect="1"/>
          </p:cNvPicPr>
          <p:nvPr/>
        </p:nvPicPr>
        <p:blipFill rotWithShape="1">
          <a:blip r:embed="rId2">
            <a:extLst>
              <a:ext uri="{28A0092B-C50C-407E-A947-70E740481C1C}">
                <a14:useLocalDpi xmlns:a14="http://schemas.microsoft.com/office/drawing/2010/main" val="0"/>
              </a:ext>
            </a:extLst>
          </a:blip>
          <a:srcRect l="25937" t="-436" r="50144" b="54460"/>
          <a:stretch/>
        </p:blipFill>
        <p:spPr>
          <a:xfrm>
            <a:off x="645606" y="2472131"/>
            <a:ext cx="3305175" cy="3462412"/>
          </a:xfrm>
          <a:prstGeom prst="rect">
            <a:avLst/>
          </a:prstGeom>
        </p:spPr>
      </p:pic>
      <p:sp>
        <p:nvSpPr>
          <p:cNvPr id="3" name="Content Placeholder 2">
            <a:extLst>
              <a:ext uri="{FF2B5EF4-FFF2-40B4-BE49-F238E27FC236}">
                <a16:creationId xmlns:a16="http://schemas.microsoft.com/office/drawing/2014/main" id="{C943D65B-5711-46B9-A839-F1AC2B49103E}"/>
              </a:ext>
            </a:extLst>
          </p:cNvPr>
          <p:cNvSpPr>
            <a:spLocks noGrp="1"/>
          </p:cNvSpPr>
          <p:nvPr>
            <p:ph idx="1"/>
          </p:nvPr>
        </p:nvSpPr>
        <p:spPr>
          <a:xfrm>
            <a:off x="4360545" y="2180496"/>
            <a:ext cx="7384921" cy="4045683"/>
          </a:xfrm>
        </p:spPr>
        <p:txBody>
          <a:bodyPr>
            <a:normAutofit/>
          </a:bodyPr>
          <a:lstStyle/>
          <a:p>
            <a:pPr>
              <a:lnSpc>
                <a:spcPct val="90000"/>
              </a:lnSpc>
            </a:pPr>
            <a:r>
              <a:rPr lang="en-US" sz="1700" b="1" dirty="0"/>
              <a:t>Sub-Competency 1</a:t>
            </a:r>
            <a:r>
              <a:rPr lang="en-US" sz="1700" b="1"/>
              <a:t>: Strengthening </a:t>
            </a:r>
            <a:r>
              <a:rPr lang="en-US" sz="1700" b="1" dirty="0"/>
              <a:t>Relationships</a:t>
            </a:r>
          </a:p>
          <a:p>
            <a:pPr marL="0" indent="0">
              <a:lnSpc>
                <a:spcPct val="90000"/>
              </a:lnSpc>
              <a:buNone/>
            </a:pPr>
            <a:r>
              <a:rPr lang="en-US" sz="1700" dirty="0"/>
              <a:t>	Setting Expectations | Conflict Styles | Digital Badge Project Challenge</a:t>
            </a:r>
          </a:p>
          <a:p>
            <a:pPr>
              <a:lnSpc>
                <a:spcPct val="90000"/>
              </a:lnSpc>
            </a:pPr>
            <a:r>
              <a:rPr lang="en-US" sz="1700" b="1" dirty="0"/>
              <a:t>Sub-Competency 2: Incorporating Diverse Perspectives</a:t>
            </a:r>
          </a:p>
          <a:p>
            <a:pPr marL="0" indent="0">
              <a:lnSpc>
                <a:spcPct val="90000"/>
              </a:lnSpc>
              <a:buNone/>
            </a:pPr>
            <a:r>
              <a:rPr lang="en-US" sz="1700" dirty="0"/>
              <a:t>	Circles of Self | Visual Phone | Taking Responsibility for Communication</a:t>
            </a:r>
          </a:p>
          <a:p>
            <a:pPr>
              <a:lnSpc>
                <a:spcPct val="90000"/>
              </a:lnSpc>
            </a:pPr>
            <a:r>
              <a:rPr lang="en-US" sz="1700" b="1" dirty="0"/>
              <a:t>Sub-Competency 3: Active Listening</a:t>
            </a:r>
          </a:p>
          <a:p>
            <a:pPr marL="0" indent="0">
              <a:lnSpc>
                <a:spcPct val="90000"/>
              </a:lnSpc>
              <a:buNone/>
            </a:pPr>
            <a:r>
              <a:rPr lang="en-US" sz="1700" dirty="0"/>
              <a:t>	Walk &amp; Stop Exercise | Informational Interviews | Role Reflections</a:t>
            </a:r>
          </a:p>
          <a:p>
            <a:pPr>
              <a:lnSpc>
                <a:spcPct val="90000"/>
              </a:lnSpc>
            </a:pPr>
            <a:r>
              <a:rPr lang="en-US" sz="1700" b="1" dirty="0">
                <a:solidFill>
                  <a:srgbClr val="C00000"/>
                </a:solidFill>
              </a:rPr>
              <a:t>Sub-Competency 4: Focusing on Solutions</a:t>
            </a:r>
          </a:p>
          <a:p>
            <a:pPr marL="0" indent="0">
              <a:lnSpc>
                <a:spcPct val="90000"/>
              </a:lnSpc>
              <a:buNone/>
            </a:pPr>
            <a:r>
              <a:rPr lang="en-US" sz="1700" dirty="0"/>
              <a:t>	Biomimicry Challenge | New Generation Prototype </a:t>
            </a:r>
          </a:p>
        </p:txBody>
      </p:sp>
    </p:spTree>
    <p:extLst>
      <p:ext uri="{BB962C8B-B14F-4D97-AF65-F5344CB8AC3E}">
        <p14:creationId xmlns:p14="http://schemas.microsoft.com/office/powerpoint/2010/main" val="1208703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p:nvPr/>
        </p:nvSpPr>
        <p:spPr>
          <a:xfrm>
            <a:off x="1697400" y="2557377"/>
            <a:ext cx="5804100" cy="3108899"/>
          </a:xfrm>
          <a:prstGeom prst="rect">
            <a:avLst/>
          </a:prstGeom>
          <a:noFill/>
          <a:ln>
            <a:noFill/>
          </a:ln>
        </p:spPr>
        <p:txBody>
          <a:bodyPr lIns="91425" tIns="91425" rIns="91425" bIns="91425" anchor="t" anchorCtr="0">
            <a:noAutofit/>
          </a:bodyPr>
          <a:lstStyle/>
          <a:p>
            <a:pPr marL="457200" indent="-292100" algn="just">
              <a:buClr>
                <a:srgbClr val="000000"/>
              </a:buClr>
              <a:buSzPct val="92000"/>
              <a:buFont typeface="Wingdings" panose="05000000000000000000" pitchFamily="2" charset="2"/>
              <a:buChar char="§"/>
            </a:pPr>
            <a:r>
              <a:rPr lang="en" kern="0" dirty="0">
                <a:solidFill>
                  <a:srgbClr val="000000"/>
                </a:solidFill>
                <a:latin typeface="Amaranth"/>
                <a:ea typeface="Amaranth"/>
                <a:cs typeface="Amaranth"/>
                <a:sym typeface="Amaranth"/>
                <a:rtl val="0"/>
              </a:rPr>
              <a:t>Very similar to white out - glides onto skin. </a:t>
            </a:r>
          </a:p>
          <a:p>
            <a:pPr marL="457200" indent="-292100">
              <a:buClr>
                <a:srgbClr val="000000"/>
              </a:buClr>
              <a:buSzPct val="92000"/>
              <a:buFont typeface="Wingdings" panose="05000000000000000000" pitchFamily="2" charset="2"/>
              <a:buChar char="§"/>
            </a:pPr>
            <a:r>
              <a:rPr lang="en" kern="0" dirty="0">
                <a:solidFill>
                  <a:srgbClr val="000000"/>
                </a:solidFill>
                <a:latin typeface="Amaranth"/>
                <a:ea typeface="Amaranth"/>
                <a:cs typeface="Amaranth"/>
                <a:sym typeface="Amaranth"/>
                <a:rtl val="0"/>
              </a:rPr>
              <a:t>Saves time and effort </a:t>
            </a:r>
            <a:br>
              <a:rPr lang="en" kern="0" dirty="0">
                <a:solidFill>
                  <a:srgbClr val="000000"/>
                </a:solidFill>
                <a:latin typeface="Amaranth"/>
                <a:ea typeface="Amaranth"/>
                <a:cs typeface="Amaranth"/>
                <a:sym typeface="Amaranth"/>
                <a:rtl val="0"/>
              </a:rPr>
            </a:br>
            <a:r>
              <a:rPr lang="en" kern="0" dirty="0">
                <a:solidFill>
                  <a:srgbClr val="000000"/>
                </a:solidFill>
                <a:latin typeface="Amaranth"/>
                <a:ea typeface="Amaranth"/>
                <a:cs typeface="Amaranth"/>
                <a:sym typeface="Amaranth"/>
                <a:rtl val="0"/>
              </a:rPr>
              <a:t>Originally you’d pull it out of the bag, peel the covers off, and apply. Now peel one cover and apply.</a:t>
            </a:r>
          </a:p>
          <a:p>
            <a:pPr marL="457200" indent="-292100">
              <a:buClr>
                <a:srgbClr val="000000"/>
              </a:buClr>
              <a:buSzPct val="92000"/>
              <a:buFont typeface="Wingdings" panose="05000000000000000000" pitchFamily="2" charset="2"/>
              <a:buChar char="§"/>
            </a:pPr>
            <a:r>
              <a:rPr lang="en" kern="0" dirty="0">
                <a:solidFill>
                  <a:srgbClr val="000000"/>
                </a:solidFill>
                <a:latin typeface="Amaranth"/>
                <a:ea typeface="Amaranth"/>
                <a:cs typeface="Amaranth"/>
                <a:sym typeface="Amaranth"/>
                <a:rtl val="0"/>
              </a:rPr>
              <a:t>This new product does not take more time than a few seconds.</a:t>
            </a:r>
          </a:p>
          <a:p>
            <a:pPr marL="457200" indent="-292100">
              <a:buClr>
                <a:srgbClr val="000000"/>
              </a:buClr>
              <a:buSzPct val="92000"/>
              <a:buFont typeface="Wingdings" panose="05000000000000000000" pitchFamily="2" charset="2"/>
              <a:buChar char="§"/>
            </a:pPr>
            <a:r>
              <a:rPr lang="en" kern="0" dirty="0">
                <a:solidFill>
                  <a:srgbClr val="000000"/>
                </a:solidFill>
                <a:latin typeface="Amaranth"/>
                <a:ea typeface="Amaranth"/>
                <a:cs typeface="Amaranth"/>
                <a:sym typeface="Amaranth"/>
                <a:rtl val="0"/>
              </a:rPr>
              <a:t>Excellent for parents on the go with children prone to accidents.</a:t>
            </a:r>
            <a:r>
              <a:rPr lang="en" sz="1500" kern="0" dirty="0">
                <a:solidFill>
                  <a:srgbClr val="000000"/>
                </a:solidFill>
                <a:latin typeface="Amaranth"/>
                <a:ea typeface="Amaranth"/>
                <a:cs typeface="Amaranth"/>
                <a:sym typeface="Amaranth"/>
                <a:rtl val="0"/>
              </a:rPr>
              <a:t> </a:t>
            </a:r>
          </a:p>
        </p:txBody>
      </p:sp>
      <p:sp>
        <p:nvSpPr>
          <p:cNvPr id="50" name="Shape 50"/>
          <p:cNvSpPr txBox="1">
            <a:spLocks noGrp="1"/>
          </p:cNvSpPr>
          <p:nvPr>
            <p:ph type="title"/>
          </p:nvPr>
        </p:nvSpPr>
        <p:spPr>
          <a:xfrm>
            <a:off x="1878901" y="793775"/>
            <a:ext cx="8434199" cy="795900"/>
          </a:xfrm>
          <a:prstGeom prst="rect">
            <a:avLst/>
          </a:prstGeom>
        </p:spPr>
        <p:txBody>
          <a:bodyPr lIns="91425" tIns="91425" rIns="91425" bIns="91425" anchor="b" anchorCtr="0">
            <a:noAutofit/>
          </a:bodyPr>
          <a:lstStyle/>
          <a:p>
            <a:r>
              <a:rPr lang="en" sz="4500" dirty="0">
                <a:latin typeface="Amaranth"/>
                <a:ea typeface="Amaranth"/>
                <a:cs typeface="Amaranth"/>
                <a:sym typeface="Amaranth"/>
              </a:rPr>
              <a:t>Product Development Continued</a:t>
            </a:r>
          </a:p>
        </p:txBody>
      </p:sp>
      <p:pic>
        <p:nvPicPr>
          <p:cNvPr id="51" name="Shape 51"/>
          <p:cNvPicPr preferRelativeResize="0"/>
          <p:nvPr/>
        </p:nvPicPr>
        <p:blipFill>
          <a:blip r:embed="rId3">
            <a:alphaModFix/>
          </a:blip>
          <a:stretch>
            <a:fillRect/>
          </a:stretch>
        </p:blipFill>
        <p:spPr>
          <a:xfrm>
            <a:off x="7438052" y="2557377"/>
            <a:ext cx="2959901" cy="29599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p:tgtEl>
                                          <p:spTgt spid="50"/>
                                        </p:tgtEl>
                                        <p:attrNameLst>
                                          <p:attrName>ppt_w</p:attrName>
                                        </p:attrNameLst>
                                      </p:cBhvr>
                                      <p:tavLst>
                                        <p:tav tm="0">
                                          <p:val>
                                            <p:strVal val="0"/>
                                          </p:val>
                                        </p:tav>
                                        <p:tav tm="100000">
                                          <p:val>
                                            <p:strVal val="#ppt_w"/>
                                          </p:val>
                                        </p:tav>
                                      </p:tavLst>
                                    </p:anim>
                                    <p:anim calcmode="lin" valueType="num">
                                      <p:cBhvr additive="base">
                                        <p:cTn id="8" dur="1000"/>
                                        <p:tgtEl>
                                          <p:spTgt spid="5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p:tgtEl>
                                          <p:spTgt spid="49"/>
                                        </p:tgtEl>
                                        <p:attrNameLst>
                                          <p:attrName>ppt_w</p:attrName>
                                        </p:attrNameLst>
                                      </p:cBhvr>
                                      <p:tavLst>
                                        <p:tav tm="0">
                                          <p:val>
                                            <p:strVal val="0"/>
                                          </p:val>
                                        </p:tav>
                                        <p:tav tm="100000">
                                          <p:val>
                                            <p:strVal val="#ppt_w"/>
                                          </p:val>
                                        </p:tav>
                                      </p:tavLst>
                                    </p:anim>
                                    <p:anim calcmode="lin" valueType="num">
                                      <p:cBhvr additive="base">
                                        <p:cTn id="12" dur="1000"/>
                                        <p:tgtEl>
                                          <p:spTgt spid="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2057400" y="449929"/>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Packaging Engineer</a:t>
            </a:r>
          </a:p>
        </p:txBody>
      </p:sp>
      <p:sp>
        <p:nvSpPr>
          <p:cNvPr id="57" name="Shape 57"/>
          <p:cNvSpPr txBox="1">
            <a:spLocks noGrp="1"/>
          </p:cNvSpPr>
          <p:nvPr>
            <p:ph type="body" idx="1"/>
          </p:nvPr>
        </p:nvSpPr>
        <p:spPr>
          <a:xfrm>
            <a:off x="1592100" y="2332926"/>
            <a:ext cx="8229600" cy="3465299"/>
          </a:xfrm>
          <a:prstGeom prst="rect">
            <a:avLst/>
          </a:prstGeom>
        </p:spPr>
        <p:txBody>
          <a:bodyPr lIns="91425" tIns="91425" rIns="91425" bIns="91425" anchor="t" anchorCtr="0">
            <a:noAutofit/>
          </a:bodyPr>
          <a:lstStyle/>
          <a:p>
            <a:r>
              <a:rPr lang="en" sz="2400" dirty="0">
                <a:solidFill>
                  <a:schemeClr val="dk1"/>
                </a:solidFill>
                <a:latin typeface="Amaranth"/>
                <a:ea typeface="Amaranth"/>
                <a:cs typeface="Amaranth"/>
                <a:sym typeface="Amaranth"/>
              </a:rPr>
              <a:t>The goal of the Packaging Engineer is to create an easy, convenient way to use the product.</a:t>
            </a:r>
          </a:p>
          <a:p>
            <a:pPr marL="508000" indent="-342900">
              <a:buClr>
                <a:schemeClr val="dk1"/>
              </a:buClr>
              <a:buSzPct val="92000"/>
              <a:buFont typeface="Wingdings" panose="05000000000000000000" pitchFamily="2" charset="2"/>
              <a:buChar char="§"/>
            </a:pPr>
            <a:r>
              <a:rPr lang="en" sz="2400" dirty="0">
                <a:solidFill>
                  <a:schemeClr val="dk1"/>
                </a:solidFill>
                <a:latin typeface="Amaranth"/>
                <a:ea typeface="Amaranth"/>
                <a:cs typeface="Amaranth"/>
                <a:sym typeface="Amaranth"/>
              </a:rPr>
              <a:t>20 bandages per package.</a:t>
            </a:r>
          </a:p>
          <a:p>
            <a:pPr marL="508000" indent="-342900">
              <a:buClr>
                <a:schemeClr val="dk1"/>
              </a:buClr>
              <a:buSzPct val="92000"/>
              <a:buFont typeface="Wingdings" panose="05000000000000000000" pitchFamily="2" charset="2"/>
              <a:buChar char="§"/>
            </a:pPr>
            <a:r>
              <a:rPr lang="en" sz="2400" dirty="0">
                <a:solidFill>
                  <a:schemeClr val="dk1"/>
                </a:solidFill>
                <a:latin typeface="Amaranth"/>
                <a:ea typeface="Amaranth"/>
                <a:cs typeface="Amaranth"/>
                <a:sym typeface="Amaranth"/>
              </a:rPr>
              <a:t>Bandages will be encased in a dispenser similar to whiteout tape.</a:t>
            </a:r>
          </a:p>
          <a:p>
            <a:pPr marL="508000" indent="-342900">
              <a:buClr>
                <a:schemeClr val="dk1"/>
              </a:buClr>
              <a:buSzPct val="92000"/>
              <a:buFont typeface="Wingdings" panose="05000000000000000000" pitchFamily="2" charset="2"/>
              <a:buChar char="§"/>
            </a:pPr>
            <a:r>
              <a:rPr lang="en" sz="2400" dirty="0">
                <a:solidFill>
                  <a:schemeClr val="dk1"/>
                </a:solidFill>
                <a:latin typeface="Amaranth"/>
                <a:ea typeface="Amaranth"/>
                <a:cs typeface="Amaranth"/>
                <a:sym typeface="Amaranth"/>
              </a:rPr>
              <a:t>A dispenser will be designed into the shape of the shell of Gary (i.e. Sponge Bob) themed for kids.</a:t>
            </a:r>
          </a:p>
        </p:txBody>
      </p:sp>
      <p:pic>
        <p:nvPicPr>
          <p:cNvPr id="58" name="Shape 58"/>
          <p:cNvPicPr preferRelativeResize="0"/>
          <p:nvPr/>
        </p:nvPicPr>
        <p:blipFill>
          <a:blip r:embed="rId3">
            <a:alphaModFix/>
          </a:blip>
          <a:stretch>
            <a:fillRect/>
          </a:stretch>
        </p:blipFill>
        <p:spPr>
          <a:xfrm>
            <a:off x="9620822" y="4046969"/>
            <a:ext cx="1926560" cy="1282949"/>
          </a:xfrm>
          <a:prstGeom prst="rect">
            <a:avLst/>
          </a:prstGeom>
          <a:noFill/>
          <a:ln>
            <a:noFill/>
          </a:ln>
        </p:spPr>
      </p:pic>
      <p:pic>
        <p:nvPicPr>
          <p:cNvPr id="59" name="Shape 59"/>
          <p:cNvPicPr preferRelativeResize="0"/>
          <p:nvPr/>
        </p:nvPicPr>
        <p:blipFill rotWithShape="1">
          <a:blip r:embed="rId4">
            <a:alphaModFix/>
          </a:blip>
          <a:srcRect l="9892" t="16728" r="12582" b="8089"/>
          <a:stretch/>
        </p:blipFill>
        <p:spPr>
          <a:xfrm>
            <a:off x="9495273" y="5363683"/>
            <a:ext cx="2177675" cy="93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p:tgtEl>
                                          <p:spTgt spid="5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 calcmode="lin" valueType="num">
                                      <p:cBhvr additive="base">
                                        <p:cTn id="10" dur="1000"/>
                                        <p:tgtEl>
                                          <p:spTgt spid="5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1000"/>
                                        <p:tgtEl>
                                          <p:spTgt spid="5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 calcmode="lin" valueType="num">
                                      <p:cBhvr additive="base">
                                        <p:cTn id="16" dur="1000"/>
                                        <p:tgtEl>
                                          <p:spTgt spid="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2029000" y="381941"/>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Packaging (boxing) </a:t>
            </a:r>
          </a:p>
        </p:txBody>
      </p:sp>
      <p:sp>
        <p:nvSpPr>
          <p:cNvPr id="65" name="Shape 65"/>
          <p:cNvSpPr txBox="1">
            <a:spLocks noGrp="1"/>
          </p:cNvSpPr>
          <p:nvPr>
            <p:ph type="body" idx="1"/>
          </p:nvPr>
        </p:nvSpPr>
        <p:spPr>
          <a:xfrm>
            <a:off x="1643550" y="2268227"/>
            <a:ext cx="5888400" cy="3465299"/>
          </a:xfrm>
          <a:prstGeom prst="rect">
            <a:avLst/>
          </a:prstGeom>
        </p:spPr>
        <p:txBody>
          <a:bodyPr lIns="91425" tIns="91425" rIns="91425" bIns="91425" anchor="t" anchorCtr="0">
            <a:noAutofit/>
          </a:bodyPr>
          <a:lstStyle/>
          <a:p>
            <a:r>
              <a:rPr lang="en" sz="2400" b="1" dirty="0">
                <a:solidFill>
                  <a:schemeClr val="dk1"/>
                </a:solidFill>
                <a:latin typeface="Amaranth"/>
                <a:ea typeface="Amaranth"/>
                <a:cs typeface="Amaranth"/>
                <a:sym typeface="Amaranth"/>
              </a:rPr>
              <a:t>Reverse Tuck End (RTE)</a:t>
            </a:r>
          </a:p>
          <a:p>
            <a:pPr marL="508000" indent="-342900">
              <a:buClr>
                <a:schemeClr val="dk1"/>
              </a:buClr>
              <a:buSzPct val="92000"/>
              <a:buFont typeface="Wingdings" panose="05000000000000000000" pitchFamily="2" charset="2"/>
              <a:buChar char="§"/>
            </a:pPr>
            <a:r>
              <a:rPr lang="en" sz="2400" dirty="0">
                <a:solidFill>
                  <a:schemeClr val="dk1"/>
                </a:solidFill>
                <a:latin typeface="Amaranth"/>
                <a:ea typeface="Amaranth"/>
                <a:cs typeface="Amaranth"/>
                <a:sym typeface="Amaranth"/>
              </a:rPr>
              <a:t>Low cost.</a:t>
            </a:r>
          </a:p>
          <a:p>
            <a:pPr marL="508000" indent="-342900">
              <a:buClr>
                <a:schemeClr val="dk1"/>
              </a:buClr>
              <a:buSzPct val="92000"/>
              <a:buFont typeface="Wingdings" panose="05000000000000000000" pitchFamily="2" charset="2"/>
              <a:buChar char="§"/>
            </a:pPr>
            <a:r>
              <a:rPr lang="en" sz="2400" dirty="0">
                <a:solidFill>
                  <a:schemeClr val="dk1"/>
                </a:solidFill>
                <a:latin typeface="Amaranth"/>
                <a:ea typeface="Amaranth"/>
                <a:cs typeface="Amaranth"/>
                <a:sym typeface="Amaranth"/>
              </a:rPr>
              <a:t>Easy to assemble box.</a:t>
            </a:r>
          </a:p>
          <a:p>
            <a:pPr marL="508000" indent="-342900">
              <a:buClr>
                <a:schemeClr val="dk1"/>
              </a:buClr>
              <a:buSzPct val="92000"/>
              <a:buFont typeface="Wingdings" panose="05000000000000000000" pitchFamily="2" charset="2"/>
              <a:buChar char="§"/>
            </a:pPr>
            <a:r>
              <a:rPr lang="en" sz="2400" dirty="0">
                <a:solidFill>
                  <a:schemeClr val="dk1"/>
                </a:solidFill>
                <a:latin typeface="Amaranth"/>
                <a:ea typeface="Amaranth"/>
                <a:cs typeface="Amaranth"/>
                <a:sym typeface="Amaranth"/>
              </a:rPr>
              <a:t>Can be stored flat for excess packaging inventory.</a:t>
            </a:r>
          </a:p>
          <a:p>
            <a:pPr marL="508000" indent="-342900">
              <a:buClr>
                <a:schemeClr val="dk1"/>
              </a:buClr>
              <a:buSzPct val="92000"/>
              <a:buFont typeface="Wingdings" panose="05000000000000000000" pitchFamily="2" charset="2"/>
              <a:buChar char="§"/>
            </a:pPr>
            <a:r>
              <a:rPr lang="en" sz="2400" dirty="0">
                <a:solidFill>
                  <a:schemeClr val="dk1"/>
                </a:solidFill>
                <a:latin typeface="Amaranth"/>
                <a:ea typeface="Amaranth"/>
                <a:cs typeface="Amaranth"/>
                <a:sym typeface="Amaranth"/>
              </a:rPr>
              <a:t>Relatively quick to load product in the packaging.</a:t>
            </a:r>
          </a:p>
          <a:p>
            <a:pPr marL="508000" indent="-342900">
              <a:buClr>
                <a:schemeClr val="dk1"/>
              </a:buClr>
              <a:buSzPct val="92000"/>
              <a:buFont typeface="Wingdings" panose="05000000000000000000" pitchFamily="2" charset="2"/>
              <a:buChar char="§"/>
            </a:pPr>
            <a:r>
              <a:rPr lang="en" sz="2400" dirty="0">
                <a:solidFill>
                  <a:schemeClr val="dk1"/>
                </a:solidFill>
                <a:latin typeface="Amaranth"/>
                <a:ea typeface="Amaranth"/>
                <a:cs typeface="Amaranth"/>
                <a:sym typeface="Amaranth"/>
              </a:rPr>
              <a:t>Works well with our lightweight product.</a:t>
            </a:r>
          </a:p>
        </p:txBody>
      </p:sp>
      <p:pic>
        <p:nvPicPr>
          <p:cNvPr id="66" name="Shape 66"/>
          <p:cNvPicPr preferRelativeResize="0"/>
          <p:nvPr/>
        </p:nvPicPr>
        <p:blipFill>
          <a:blip r:embed="rId3">
            <a:alphaModFix/>
          </a:blip>
          <a:stretch>
            <a:fillRect/>
          </a:stretch>
        </p:blipFill>
        <p:spPr>
          <a:xfrm>
            <a:off x="7596000" y="2908987"/>
            <a:ext cx="2662600" cy="2425574"/>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par>
                                <p:cTn id="8" presetID="2" presetClass="entr" presetSubtype="8"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700"/>
                                        <p:tgtEl>
                                          <p:spTgt spid="65"/>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700"/>
                                        <p:tgtEl>
                                          <p:spTgt spid="66"/>
                                        </p:tgtEl>
                                        <p:attrNameLst>
                                          <p:attrName>ppt_w</p:attrName>
                                        </p:attrNameLst>
                                      </p:cBhvr>
                                      <p:tavLst>
                                        <p:tav tm="0">
                                          <p:val>
                                            <p:strVal val="0"/>
                                          </p:val>
                                        </p:tav>
                                        <p:tav tm="100000">
                                          <p:val>
                                            <p:strVal val="#ppt_w"/>
                                          </p:val>
                                        </p:tav>
                                      </p:tavLst>
                                    </p:anim>
                                    <p:anim calcmode="lin" valueType="num">
                                      <p:cBhvr additive="base">
                                        <p:cTn id="14" dur="700"/>
                                        <p:tgtEl>
                                          <p:spTgt spid="6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p:nvPr/>
        </p:nvSpPr>
        <p:spPr>
          <a:xfrm>
            <a:off x="7285027" y="2482452"/>
            <a:ext cx="2799299" cy="3098699"/>
          </a:xfrm>
          <a:prstGeom prst="rect">
            <a:avLst/>
          </a:prstGeom>
          <a:solidFill>
            <a:srgbClr val="FFFFFF"/>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72" name="Shape 72"/>
          <p:cNvSpPr/>
          <p:nvPr/>
        </p:nvSpPr>
        <p:spPr>
          <a:xfrm>
            <a:off x="2283027" y="2482452"/>
            <a:ext cx="2799299" cy="3098699"/>
          </a:xfrm>
          <a:prstGeom prst="rect">
            <a:avLst/>
          </a:prstGeom>
          <a:solidFill>
            <a:srgbClr val="FFFFFF"/>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73" name="Shape 73"/>
          <p:cNvSpPr/>
          <p:nvPr/>
        </p:nvSpPr>
        <p:spPr>
          <a:xfrm>
            <a:off x="2285427" y="3121725"/>
            <a:ext cx="2799299" cy="2459400"/>
          </a:xfrm>
          <a:prstGeom prst="rect">
            <a:avLst/>
          </a:prstGeom>
          <a:solidFill>
            <a:srgbClr val="0B005B"/>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74" name="Shape 74"/>
          <p:cNvSpPr txBox="1"/>
          <p:nvPr/>
        </p:nvSpPr>
        <p:spPr>
          <a:xfrm>
            <a:off x="2272325" y="4675664"/>
            <a:ext cx="1371300" cy="365699"/>
          </a:xfrm>
          <a:prstGeom prst="rect">
            <a:avLst/>
          </a:prstGeom>
          <a:noFill/>
          <a:ln>
            <a:noFill/>
          </a:ln>
        </p:spPr>
        <p:txBody>
          <a:bodyPr lIns="91425" tIns="91425" rIns="91425" bIns="91425" anchor="ctr" anchorCtr="0">
            <a:noAutofit/>
          </a:bodyPr>
          <a:lstStyle/>
          <a:p>
            <a:r>
              <a:rPr lang="en" sz="1100" kern="0">
                <a:solidFill>
                  <a:srgbClr val="FFFFFF"/>
                </a:solidFill>
                <a:latin typeface="Trebuchet MS"/>
                <a:ea typeface="Trebuchet MS"/>
                <a:cs typeface="Trebuchet MS"/>
                <a:sym typeface="Trebuchet MS"/>
                <a:rtl val="0"/>
              </a:rPr>
              <a:t>Feel better with a skin sweater!</a:t>
            </a:r>
          </a:p>
        </p:txBody>
      </p:sp>
      <p:pic>
        <p:nvPicPr>
          <p:cNvPr id="75" name="Shape 75"/>
          <p:cNvPicPr preferRelativeResize="0"/>
          <p:nvPr/>
        </p:nvPicPr>
        <p:blipFill>
          <a:blip r:embed="rId3">
            <a:alphaModFix/>
          </a:blip>
          <a:stretch>
            <a:fillRect/>
          </a:stretch>
        </p:blipFill>
        <p:spPr>
          <a:xfrm>
            <a:off x="3555649" y="5262902"/>
            <a:ext cx="1526774" cy="318249"/>
          </a:xfrm>
          <a:prstGeom prst="rect">
            <a:avLst/>
          </a:prstGeom>
          <a:noFill/>
          <a:ln>
            <a:noFill/>
          </a:ln>
        </p:spPr>
      </p:pic>
      <p:pic>
        <p:nvPicPr>
          <p:cNvPr id="76" name="Shape 76"/>
          <p:cNvPicPr preferRelativeResize="0"/>
          <p:nvPr/>
        </p:nvPicPr>
        <p:blipFill>
          <a:blip r:embed="rId4">
            <a:alphaModFix/>
          </a:blip>
          <a:stretch>
            <a:fillRect/>
          </a:stretch>
        </p:blipFill>
        <p:spPr>
          <a:xfrm>
            <a:off x="3070089" y="2558939"/>
            <a:ext cx="1214587" cy="365699"/>
          </a:xfrm>
          <a:prstGeom prst="rect">
            <a:avLst/>
          </a:prstGeom>
          <a:noFill/>
          <a:ln>
            <a:noFill/>
          </a:ln>
        </p:spPr>
      </p:pic>
      <p:pic>
        <p:nvPicPr>
          <p:cNvPr id="77" name="Shape 77"/>
          <p:cNvPicPr preferRelativeResize="0"/>
          <p:nvPr/>
        </p:nvPicPr>
        <p:blipFill rotWithShape="1">
          <a:blip r:embed="rId5">
            <a:alphaModFix/>
          </a:blip>
          <a:srcRect l="2159" t="23712" r="-2149" b="23416"/>
          <a:stretch/>
        </p:blipFill>
        <p:spPr>
          <a:xfrm rot="581">
            <a:off x="3000681" y="3658893"/>
            <a:ext cx="1371436" cy="725164"/>
          </a:xfrm>
          <a:prstGeom prst="rect">
            <a:avLst/>
          </a:prstGeom>
          <a:noFill/>
          <a:ln>
            <a:noFill/>
          </a:ln>
        </p:spPr>
      </p:pic>
      <p:pic>
        <p:nvPicPr>
          <p:cNvPr id="78" name="Shape 78"/>
          <p:cNvPicPr preferRelativeResize="0"/>
          <p:nvPr/>
        </p:nvPicPr>
        <p:blipFill>
          <a:blip r:embed="rId4">
            <a:alphaModFix/>
          </a:blip>
          <a:stretch>
            <a:fillRect/>
          </a:stretch>
        </p:blipFill>
        <p:spPr>
          <a:xfrm rot="190">
            <a:off x="3633288" y="3929456"/>
            <a:ext cx="611246" cy="184038"/>
          </a:xfrm>
          <a:prstGeom prst="rect">
            <a:avLst/>
          </a:prstGeom>
          <a:noFill/>
          <a:ln>
            <a:noFill/>
          </a:ln>
        </p:spPr>
      </p:pic>
      <p:sp>
        <p:nvSpPr>
          <p:cNvPr id="79" name="Shape 79"/>
          <p:cNvSpPr txBox="1"/>
          <p:nvPr/>
        </p:nvSpPr>
        <p:spPr>
          <a:xfrm>
            <a:off x="2308627" y="3205912"/>
            <a:ext cx="2747399" cy="318300"/>
          </a:xfrm>
          <a:prstGeom prst="rect">
            <a:avLst/>
          </a:prstGeom>
          <a:noFill/>
          <a:ln>
            <a:noFill/>
          </a:ln>
        </p:spPr>
        <p:txBody>
          <a:bodyPr lIns="91425" tIns="91425" rIns="91425" bIns="91425" anchor="t" anchorCtr="0">
            <a:noAutofit/>
          </a:bodyPr>
          <a:lstStyle/>
          <a:p>
            <a:pPr algn="ctr"/>
            <a:r>
              <a:rPr lang="en" sz="1100" i="1" kern="0">
                <a:solidFill>
                  <a:srgbClr val="FFFFFF"/>
                </a:solidFill>
                <a:latin typeface="Trebuchet MS"/>
                <a:ea typeface="Trebuchet MS"/>
                <a:cs typeface="Trebuchet MS"/>
                <a:sym typeface="Trebuchet MS"/>
                <a:rtl val="0"/>
              </a:rPr>
              <a:t>Safe, Works, and Practical!</a:t>
            </a:r>
          </a:p>
        </p:txBody>
      </p:sp>
      <p:sp>
        <p:nvSpPr>
          <p:cNvPr id="80" name="Shape 80"/>
          <p:cNvSpPr/>
          <p:nvPr/>
        </p:nvSpPr>
        <p:spPr>
          <a:xfrm>
            <a:off x="5164677" y="2482452"/>
            <a:ext cx="976199" cy="3098699"/>
          </a:xfrm>
          <a:prstGeom prst="rect">
            <a:avLst/>
          </a:prstGeom>
          <a:solidFill>
            <a:srgbClr val="FFFFFF"/>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81" name="Shape 81"/>
          <p:cNvSpPr/>
          <p:nvPr/>
        </p:nvSpPr>
        <p:spPr>
          <a:xfrm>
            <a:off x="7281577" y="3073450"/>
            <a:ext cx="2799299" cy="2507700"/>
          </a:xfrm>
          <a:prstGeom prst="rect">
            <a:avLst/>
          </a:prstGeom>
          <a:solidFill>
            <a:srgbClr val="0B005B"/>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82" name="Shape 82"/>
          <p:cNvSpPr txBox="1"/>
          <p:nvPr/>
        </p:nvSpPr>
        <p:spPr>
          <a:xfrm>
            <a:off x="2763827" y="2827537"/>
            <a:ext cx="2003099" cy="277500"/>
          </a:xfrm>
          <a:prstGeom prst="rect">
            <a:avLst/>
          </a:prstGeom>
          <a:noFill/>
          <a:ln>
            <a:noFill/>
          </a:ln>
        </p:spPr>
        <p:txBody>
          <a:bodyPr lIns="91425" tIns="91425" rIns="91425" bIns="91425" anchor="t" anchorCtr="0">
            <a:noAutofit/>
          </a:bodyPr>
          <a:lstStyle/>
          <a:p>
            <a:r>
              <a:rPr lang="en" sz="1400" kern="0">
                <a:solidFill>
                  <a:srgbClr val="FF0000"/>
                </a:solidFill>
                <a:latin typeface="Russo One"/>
                <a:ea typeface="Russo One"/>
                <a:cs typeface="Russo One"/>
                <a:sym typeface="Russo One"/>
                <a:rtl val="0"/>
              </a:rPr>
              <a:t>Ultimate-Defense</a:t>
            </a:r>
          </a:p>
        </p:txBody>
      </p:sp>
      <p:sp>
        <p:nvSpPr>
          <p:cNvPr id="83" name="Shape 83"/>
          <p:cNvSpPr txBox="1"/>
          <p:nvPr/>
        </p:nvSpPr>
        <p:spPr>
          <a:xfrm>
            <a:off x="4311200" y="3727875"/>
            <a:ext cx="899400" cy="513000"/>
          </a:xfrm>
          <a:prstGeom prst="rect">
            <a:avLst/>
          </a:prstGeom>
          <a:noFill/>
          <a:ln>
            <a:noFill/>
          </a:ln>
        </p:spPr>
        <p:txBody>
          <a:bodyPr lIns="91425" tIns="91425" rIns="91425" bIns="91425" anchor="t" anchorCtr="0">
            <a:noAutofit/>
          </a:bodyPr>
          <a:lstStyle/>
          <a:p>
            <a:r>
              <a:rPr lang="en" sz="1100" i="1" kern="0">
                <a:solidFill>
                  <a:srgbClr val="FFFFFF"/>
                </a:solidFill>
                <a:latin typeface="Trebuchet MS"/>
                <a:ea typeface="Trebuchet MS"/>
                <a:cs typeface="Trebuchet MS"/>
                <a:sym typeface="Trebuchet MS"/>
                <a:rtl val="0"/>
              </a:rPr>
              <a:t>20</a:t>
            </a:r>
          </a:p>
          <a:p>
            <a:r>
              <a:rPr lang="en" sz="1100" i="1" kern="0">
                <a:solidFill>
                  <a:srgbClr val="FFFFFF"/>
                </a:solidFill>
                <a:latin typeface="Trebuchet MS"/>
                <a:ea typeface="Trebuchet MS"/>
                <a:cs typeface="Trebuchet MS"/>
                <a:sym typeface="Trebuchet MS"/>
                <a:rtl val="0"/>
              </a:rPr>
              <a:t>regular size</a:t>
            </a:r>
          </a:p>
        </p:txBody>
      </p:sp>
      <p:sp>
        <p:nvSpPr>
          <p:cNvPr id="84" name="Shape 84"/>
          <p:cNvSpPr/>
          <p:nvPr/>
        </p:nvSpPr>
        <p:spPr>
          <a:xfrm>
            <a:off x="6223114" y="2482452"/>
            <a:ext cx="976199" cy="3098699"/>
          </a:xfrm>
          <a:prstGeom prst="rect">
            <a:avLst/>
          </a:prstGeom>
          <a:solidFill>
            <a:srgbClr val="FFFFFF"/>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85" name="Shape 85"/>
          <p:cNvSpPr/>
          <p:nvPr/>
        </p:nvSpPr>
        <p:spPr>
          <a:xfrm>
            <a:off x="5165827" y="3063450"/>
            <a:ext cx="976199" cy="2507700"/>
          </a:xfrm>
          <a:prstGeom prst="rect">
            <a:avLst/>
          </a:prstGeom>
          <a:solidFill>
            <a:srgbClr val="0B005B"/>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86" name="Shape 86"/>
          <p:cNvSpPr/>
          <p:nvPr/>
        </p:nvSpPr>
        <p:spPr>
          <a:xfrm>
            <a:off x="6225427" y="3063300"/>
            <a:ext cx="976199" cy="2507700"/>
          </a:xfrm>
          <a:prstGeom prst="rect">
            <a:avLst/>
          </a:prstGeom>
          <a:solidFill>
            <a:srgbClr val="0B005B"/>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87" name="Shape 87"/>
          <p:cNvSpPr txBox="1"/>
          <p:nvPr/>
        </p:nvSpPr>
        <p:spPr>
          <a:xfrm>
            <a:off x="5091550" y="2827550"/>
            <a:ext cx="1214700" cy="277500"/>
          </a:xfrm>
          <a:prstGeom prst="rect">
            <a:avLst/>
          </a:prstGeom>
          <a:noFill/>
          <a:ln>
            <a:noFill/>
          </a:ln>
        </p:spPr>
        <p:txBody>
          <a:bodyPr lIns="91425" tIns="91425" rIns="91425" bIns="91425" anchor="t" anchorCtr="0">
            <a:noAutofit/>
          </a:bodyPr>
          <a:lstStyle/>
          <a:p>
            <a:r>
              <a:rPr lang="en" sz="800" kern="0">
                <a:solidFill>
                  <a:srgbClr val="FF0000"/>
                </a:solidFill>
                <a:latin typeface="Russo One"/>
                <a:ea typeface="Russo One"/>
                <a:cs typeface="Russo One"/>
                <a:sym typeface="Russo One"/>
                <a:rtl val="0"/>
              </a:rPr>
              <a:t>Ultimate-Defense</a:t>
            </a:r>
          </a:p>
        </p:txBody>
      </p:sp>
      <p:sp>
        <p:nvSpPr>
          <p:cNvPr id="88" name="Shape 88"/>
          <p:cNvSpPr txBox="1"/>
          <p:nvPr/>
        </p:nvSpPr>
        <p:spPr>
          <a:xfrm>
            <a:off x="6142025" y="2827550"/>
            <a:ext cx="1214700" cy="277500"/>
          </a:xfrm>
          <a:prstGeom prst="rect">
            <a:avLst/>
          </a:prstGeom>
          <a:noFill/>
          <a:ln>
            <a:noFill/>
          </a:ln>
        </p:spPr>
        <p:txBody>
          <a:bodyPr lIns="91425" tIns="91425" rIns="91425" bIns="91425" anchor="t" anchorCtr="0">
            <a:noAutofit/>
          </a:bodyPr>
          <a:lstStyle/>
          <a:p>
            <a:r>
              <a:rPr lang="en" sz="800" kern="0">
                <a:solidFill>
                  <a:srgbClr val="FF0000"/>
                </a:solidFill>
                <a:latin typeface="Russo One"/>
                <a:ea typeface="Russo One"/>
                <a:cs typeface="Russo One"/>
                <a:sym typeface="Russo One"/>
                <a:rtl val="0"/>
              </a:rPr>
              <a:t>Ultimate-Defense</a:t>
            </a:r>
          </a:p>
        </p:txBody>
      </p:sp>
      <p:pic>
        <p:nvPicPr>
          <p:cNvPr id="89" name="Shape 89"/>
          <p:cNvPicPr preferRelativeResize="0"/>
          <p:nvPr/>
        </p:nvPicPr>
        <p:blipFill>
          <a:blip r:embed="rId4">
            <a:alphaModFix/>
          </a:blip>
          <a:stretch>
            <a:fillRect/>
          </a:stretch>
        </p:blipFill>
        <p:spPr>
          <a:xfrm>
            <a:off x="5203030" y="2601814"/>
            <a:ext cx="899399" cy="270797"/>
          </a:xfrm>
          <a:prstGeom prst="rect">
            <a:avLst/>
          </a:prstGeom>
          <a:noFill/>
          <a:ln>
            <a:noFill/>
          </a:ln>
        </p:spPr>
      </p:pic>
      <p:pic>
        <p:nvPicPr>
          <p:cNvPr id="90" name="Shape 90"/>
          <p:cNvPicPr preferRelativeResize="0"/>
          <p:nvPr/>
        </p:nvPicPr>
        <p:blipFill>
          <a:blip r:embed="rId4">
            <a:alphaModFix/>
          </a:blip>
          <a:stretch>
            <a:fillRect/>
          </a:stretch>
        </p:blipFill>
        <p:spPr>
          <a:xfrm>
            <a:off x="6263255" y="2601802"/>
            <a:ext cx="899399" cy="270797"/>
          </a:xfrm>
          <a:prstGeom prst="rect">
            <a:avLst/>
          </a:prstGeom>
          <a:noFill/>
          <a:ln>
            <a:noFill/>
          </a:ln>
        </p:spPr>
      </p:pic>
      <p:sp>
        <p:nvSpPr>
          <p:cNvPr id="91" name="Shape 91"/>
          <p:cNvSpPr txBox="1"/>
          <p:nvPr/>
        </p:nvSpPr>
        <p:spPr>
          <a:xfrm>
            <a:off x="5183002" y="3833000"/>
            <a:ext cx="559199" cy="270900"/>
          </a:xfrm>
          <a:prstGeom prst="rect">
            <a:avLst/>
          </a:prstGeom>
          <a:noFill/>
          <a:ln>
            <a:noFill/>
          </a:ln>
        </p:spPr>
        <p:txBody>
          <a:bodyPr lIns="91425" tIns="91425" rIns="91425" bIns="91425" anchor="t" anchorCtr="0">
            <a:noAutofit/>
          </a:bodyPr>
          <a:lstStyle/>
          <a:p>
            <a:r>
              <a:rPr lang="en" sz="600" b="1" kern="0">
                <a:solidFill>
                  <a:srgbClr val="FFFFFF"/>
                </a:solidFill>
                <a:latin typeface="Orbitron"/>
                <a:ea typeface="Orbitron"/>
                <a:cs typeface="Orbitron"/>
                <a:sym typeface="Orbitron"/>
                <a:rtl val="0"/>
              </a:rPr>
              <a:t>STERILE</a:t>
            </a:r>
          </a:p>
        </p:txBody>
      </p:sp>
      <p:sp>
        <p:nvSpPr>
          <p:cNvPr id="92" name="Shape 92"/>
          <p:cNvSpPr txBox="1"/>
          <p:nvPr/>
        </p:nvSpPr>
        <p:spPr>
          <a:xfrm>
            <a:off x="5121102" y="2986637"/>
            <a:ext cx="1155599" cy="732300"/>
          </a:xfrm>
          <a:prstGeom prst="rect">
            <a:avLst/>
          </a:prstGeom>
          <a:noFill/>
          <a:ln>
            <a:noFill/>
          </a:ln>
        </p:spPr>
        <p:txBody>
          <a:bodyPr lIns="91425" tIns="91425" rIns="91425" bIns="91425" anchor="t" anchorCtr="0">
            <a:noAutofit/>
          </a:bodyPr>
          <a:lstStyle/>
          <a:p>
            <a:r>
              <a:rPr lang="en" sz="600" i="1" kern="0">
                <a:solidFill>
                  <a:srgbClr val="FFFFFF"/>
                </a:solidFill>
                <a:latin typeface="Arial"/>
                <a:cs typeface="Arial"/>
                <a:sym typeface="Arial"/>
                <a:rtl val="0"/>
              </a:rPr>
              <a:t>For Medical Emergencies </a:t>
            </a:r>
          </a:p>
          <a:p>
            <a:r>
              <a:rPr lang="en" sz="600" i="1" kern="0">
                <a:solidFill>
                  <a:srgbClr val="FFFFFF"/>
                </a:solidFill>
                <a:latin typeface="Arial"/>
                <a:cs typeface="Arial"/>
                <a:sym typeface="Arial"/>
                <a:rtl val="0"/>
              </a:rPr>
              <a:t>seek professional help.</a:t>
            </a:r>
          </a:p>
          <a:p>
            <a:r>
              <a:rPr lang="en" sz="600" kern="0">
                <a:solidFill>
                  <a:srgbClr val="FFFFFF"/>
                </a:solidFill>
                <a:latin typeface="Arial"/>
                <a:cs typeface="Arial"/>
                <a:sym typeface="Arial"/>
                <a:rtl val="0"/>
              </a:rPr>
              <a:t>Caution: The packaging </a:t>
            </a:r>
          </a:p>
          <a:p>
            <a:r>
              <a:rPr lang="en" sz="600" kern="0">
                <a:solidFill>
                  <a:srgbClr val="FFFFFF"/>
                </a:solidFill>
                <a:latin typeface="Arial"/>
                <a:cs typeface="Arial"/>
                <a:sym typeface="Arial"/>
                <a:rtl val="0"/>
              </a:rPr>
              <a:t>of This Product Contains</a:t>
            </a:r>
          </a:p>
          <a:p>
            <a:r>
              <a:rPr lang="en" sz="600" kern="0">
                <a:solidFill>
                  <a:srgbClr val="FFFFFF"/>
                </a:solidFill>
                <a:latin typeface="Arial"/>
                <a:cs typeface="Arial"/>
                <a:sym typeface="Arial"/>
                <a:rtl val="0"/>
              </a:rPr>
              <a:t>Natural Rubber Latex,</a:t>
            </a:r>
          </a:p>
          <a:p>
            <a:r>
              <a:rPr lang="en" sz="600" kern="0">
                <a:solidFill>
                  <a:srgbClr val="FFFFFF"/>
                </a:solidFill>
                <a:latin typeface="Arial"/>
                <a:cs typeface="Arial"/>
                <a:sym typeface="Arial"/>
                <a:rtl val="0"/>
              </a:rPr>
              <a:t>Which May Cause Allergic </a:t>
            </a:r>
          </a:p>
          <a:p>
            <a:r>
              <a:rPr lang="en" sz="600" kern="0">
                <a:solidFill>
                  <a:srgbClr val="FFFFFF"/>
                </a:solidFill>
                <a:latin typeface="Arial"/>
                <a:cs typeface="Arial"/>
                <a:sym typeface="Arial"/>
                <a:rtl val="0"/>
              </a:rPr>
              <a:t>Reaction</a:t>
            </a:r>
          </a:p>
          <a:p>
            <a:endParaRPr sz="600" kern="0">
              <a:solidFill>
                <a:srgbClr val="FFFFFF"/>
              </a:solidFill>
              <a:latin typeface="Arial"/>
              <a:cs typeface="Arial"/>
              <a:sym typeface="Arial"/>
              <a:rtl val="0"/>
            </a:endParaRPr>
          </a:p>
        </p:txBody>
      </p:sp>
      <p:cxnSp>
        <p:nvCxnSpPr>
          <p:cNvPr id="93" name="Shape 93"/>
          <p:cNvCxnSpPr/>
          <p:nvPr/>
        </p:nvCxnSpPr>
        <p:spPr>
          <a:xfrm>
            <a:off x="5186677" y="3742052"/>
            <a:ext cx="932099" cy="599"/>
          </a:xfrm>
          <a:prstGeom prst="straightConnector1">
            <a:avLst/>
          </a:prstGeom>
          <a:noFill/>
          <a:ln w="19050" cap="flat" cmpd="sng">
            <a:solidFill>
              <a:srgbClr val="FFFFFF"/>
            </a:solidFill>
            <a:prstDash val="solid"/>
            <a:round/>
            <a:headEnd type="none" w="lg" len="lg"/>
            <a:tailEnd type="none" w="lg" len="lg"/>
          </a:ln>
        </p:spPr>
      </p:cxnSp>
      <p:sp>
        <p:nvSpPr>
          <p:cNvPr id="94" name="Shape 94"/>
          <p:cNvSpPr txBox="1"/>
          <p:nvPr/>
        </p:nvSpPr>
        <p:spPr>
          <a:xfrm>
            <a:off x="5107327" y="4418577"/>
            <a:ext cx="1093199" cy="1071599"/>
          </a:xfrm>
          <a:prstGeom prst="rect">
            <a:avLst/>
          </a:prstGeom>
          <a:noFill/>
          <a:ln>
            <a:noFill/>
          </a:ln>
        </p:spPr>
        <p:txBody>
          <a:bodyPr lIns="91425" tIns="91425" rIns="91425" bIns="91425" anchor="t" anchorCtr="0">
            <a:noAutofit/>
          </a:bodyPr>
          <a:lstStyle/>
          <a:p>
            <a:r>
              <a:rPr lang="en" sz="600" kern="0">
                <a:solidFill>
                  <a:srgbClr val="FFFFFF"/>
                </a:solidFill>
                <a:latin typeface="Arial"/>
                <a:cs typeface="Arial"/>
                <a:sym typeface="Arial"/>
                <a:rtl val="0"/>
              </a:rPr>
              <a:t>Distributed by: </a:t>
            </a:r>
          </a:p>
          <a:p>
            <a:r>
              <a:rPr lang="en" sz="600" kern="0">
                <a:solidFill>
                  <a:srgbClr val="FFFFFF"/>
                </a:solidFill>
                <a:latin typeface="Arial"/>
                <a:cs typeface="Arial"/>
                <a:sym typeface="Arial"/>
                <a:rtl val="0"/>
              </a:rPr>
              <a:t>JOHNSON &amp; JOHNSON </a:t>
            </a:r>
          </a:p>
          <a:p>
            <a:r>
              <a:rPr lang="en" sz="600" kern="0">
                <a:solidFill>
                  <a:srgbClr val="FFFFFF"/>
                </a:solidFill>
                <a:latin typeface="Arial"/>
                <a:cs typeface="Arial"/>
                <a:sym typeface="Arial"/>
                <a:rtl val="0"/>
              </a:rPr>
              <a:t>CONSUMER PRODUCTS COMPANY</a:t>
            </a:r>
          </a:p>
          <a:p>
            <a:r>
              <a:rPr lang="en" sz="600" kern="0">
                <a:solidFill>
                  <a:srgbClr val="FFFFFF"/>
                </a:solidFill>
                <a:latin typeface="Arial"/>
                <a:cs typeface="Arial"/>
                <a:sym typeface="Arial"/>
                <a:rtl val="0"/>
              </a:rPr>
              <a:t>Division of Johnson &amp; Johnson </a:t>
            </a:r>
          </a:p>
          <a:p>
            <a:r>
              <a:rPr lang="en" sz="600" kern="0">
                <a:solidFill>
                  <a:srgbClr val="FFFFFF"/>
                </a:solidFill>
                <a:latin typeface="Arial"/>
                <a:cs typeface="Arial"/>
                <a:sym typeface="Arial"/>
                <a:rtl val="0"/>
              </a:rPr>
              <a:t>Consumer Companies, Inc.</a:t>
            </a:r>
          </a:p>
          <a:p>
            <a:r>
              <a:rPr lang="en" sz="600" kern="0">
                <a:solidFill>
                  <a:srgbClr val="FFFFFF"/>
                </a:solidFill>
                <a:latin typeface="Arial"/>
                <a:cs typeface="Arial"/>
                <a:sym typeface="Arial"/>
                <a:rtl val="0"/>
              </a:rPr>
              <a:t>Skillman, NJ 08558-9418</a:t>
            </a:r>
          </a:p>
          <a:p>
            <a:r>
              <a:rPr lang="en" sz="600" kern="0">
                <a:solidFill>
                  <a:srgbClr val="FFFFFF"/>
                </a:solidFill>
                <a:latin typeface="Arial"/>
                <a:cs typeface="Arial"/>
                <a:sym typeface="Arial"/>
                <a:rtl val="0"/>
              </a:rPr>
              <a:t>Patents pending.</a:t>
            </a:r>
          </a:p>
          <a:p>
            <a:r>
              <a:rPr lang="en" sz="600" kern="0">
                <a:solidFill>
                  <a:srgbClr val="FFFFFF"/>
                </a:solidFill>
                <a:latin typeface="Arial"/>
                <a:cs typeface="Arial"/>
                <a:sym typeface="Arial"/>
                <a:rtl val="0"/>
              </a:rPr>
              <a:t>www.band-aid.com</a:t>
            </a:r>
          </a:p>
        </p:txBody>
      </p:sp>
      <p:cxnSp>
        <p:nvCxnSpPr>
          <p:cNvPr id="95" name="Shape 95"/>
          <p:cNvCxnSpPr/>
          <p:nvPr/>
        </p:nvCxnSpPr>
        <p:spPr>
          <a:xfrm rot="10800000" flipH="1">
            <a:off x="5217202" y="3832999"/>
            <a:ext cx="490799" cy="4500"/>
          </a:xfrm>
          <a:prstGeom prst="straightConnector1">
            <a:avLst/>
          </a:prstGeom>
          <a:noFill/>
          <a:ln w="19050" cap="flat" cmpd="sng">
            <a:solidFill>
              <a:srgbClr val="FFFFFF"/>
            </a:solidFill>
            <a:prstDash val="solid"/>
            <a:round/>
            <a:headEnd type="none" w="lg" len="lg"/>
            <a:tailEnd type="none" w="lg" len="lg"/>
          </a:ln>
        </p:spPr>
      </p:cxnSp>
      <p:pic>
        <p:nvPicPr>
          <p:cNvPr id="96" name="Shape 96"/>
          <p:cNvPicPr preferRelativeResize="0"/>
          <p:nvPr/>
        </p:nvPicPr>
        <p:blipFill>
          <a:blip r:embed="rId4">
            <a:alphaModFix/>
          </a:blip>
          <a:stretch>
            <a:fillRect/>
          </a:stretch>
        </p:blipFill>
        <p:spPr>
          <a:xfrm>
            <a:off x="8077389" y="2554352"/>
            <a:ext cx="1214587" cy="365699"/>
          </a:xfrm>
          <a:prstGeom prst="rect">
            <a:avLst/>
          </a:prstGeom>
          <a:noFill/>
          <a:ln>
            <a:noFill/>
          </a:ln>
        </p:spPr>
      </p:pic>
      <p:pic>
        <p:nvPicPr>
          <p:cNvPr id="97" name="Shape 97"/>
          <p:cNvPicPr preferRelativeResize="0"/>
          <p:nvPr/>
        </p:nvPicPr>
        <p:blipFill>
          <a:blip r:embed="rId6">
            <a:alphaModFix/>
          </a:blip>
          <a:stretch>
            <a:fillRect/>
          </a:stretch>
        </p:blipFill>
        <p:spPr>
          <a:xfrm>
            <a:off x="7421100" y="2937658"/>
            <a:ext cx="2789700" cy="1612582"/>
          </a:xfrm>
          <a:prstGeom prst="rect">
            <a:avLst/>
          </a:prstGeom>
          <a:noFill/>
          <a:ln>
            <a:noFill/>
          </a:ln>
        </p:spPr>
      </p:pic>
      <p:pic>
        <p:nvPicPr>
          <p:cNvPr id="98" name="Shape 98"/>
          <p:cNvPicPr preferRelativeResize="0"/>
          <p:nvPr/>
        </p:nvPicPr>
        <p:blipFill>
          <a:blip r:embed="rId7">
            <a:alphaModFix/>
          </a:blip>
          <a:stretch>
            <a:fillRect/>
          </a:stretch>
        </p:blipFill>
        <p:spPr>
          <a:xfrm>
            <a:off x="7356727" y="4296550"/>
            <a:ext cx="1371449" cy="963280"/>
          </a:xfrm>
          <a:prstGeom prst="rect">
            <a:avLst/>
          </a:prstGeom>
          <a:noFill/>
          <a:ln>
            <a:noFill/>
          </a:ln>
        </p:spPr>
      </p:pic>
      <p:sp>
        <p:nvSpPr>
          <p:cNvPr id="99" name="Shape 99"/>
          <p:cNvSpPr txBox="1"/>
          <p:nvPr/>
        </p:nvSpPr>
        <p:spPr>
          <a:xfrm>
            <a:off x="7679677" y="2785950"/>
            <a:ext cx="2003099" cy="277500"/>
          </a:xfrm>
          <a:prstGeom prst="rect">
            <a:avLst/>
          </a:prstGeom>
          <a:noFill/>
          <a:ln>
            <a:noFill/>
          </a:ln>
        </p:spPr>
        <p:txBody>
          <a:bodyPr lIns="91425" tIns="91425" rIns="91425" bIns="91425" anchor="t" anchorCtr="0">
            <a:noAutofit/>
          </a:bodyPr>
          <a:lstStyle/>
          <a:p>
            <a:r>
              <a:rPr lang="en" sz="1400" kern="0">
                <a:solidFill>
                  <a:srgbClr val="FF0000"/>
                </a:solidFill>
                <a:latin typeface="Russo One"/>
                <a:ea typeface="Russo One"/>
                <a:cs typeface="Russo One"/>
                <a:sym typeface="Russo One"/>
                <a:rtl val="0"/>
              </a:rPr>
              <a:t>Ultimate-Defense</a:t>
            </a:r>
          </a:p>
        </p:txBody>
      </p:sp>
      <p:sp>
        <p:nvSpPr>
          <p:cNvPr id="100" name="Shape 100"/>
          <p:cNvSpPr/>
          <p:nvPr/>
        </p:nvSpPr>
        <p:spPr>
          <a:xfrm>
            <a:off x="8728177" y="4567850"/>
            <a:ext cx="1093199" cy="565500"/>
          </a:xfrm>
          <a:prstGeom prst="rect">
            <a:avLst/>
          </a:prstGeom>
          <a:solidFill>
            <a:srgbClr val="F7FF19"/>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101" name="Shape 101"/>
          <p:cNvSpPr/>
          <p:nvPr/>
        </p:nvSpPr>
        <p:spPr>
          <a:xfrm>
            <a:off x="9783427" y="4567850"/>
            <a:ext cx="252899" cy="565500"/>
          </a:xfrm>
          <a:prstGeom prst="flowChartDelay">
            <a:avLst/>
          </a:prstGeom>
          <a:solidFill>
            <a:srgbClr val="F7FF19"/>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102" name="Shape 102"/>
          <p:cNvSpPr/>
          <p:nvPr/>
        </p:nvSpPr>
        <p:spPr>
          <a:xfrm rot="-5400000">
            <a:off x="2670677" y="3805762"/>
            <a:ext cx="490799" cy="169200"/>
          </a:xfrm>
          <a:prstGeom prst="round2SameRect">
            <a:avLst>
              <a:gd name="adj1" fmla="val 16667"/>
              <a:gd name="adj2" fmla="val 0"/>
            </a:avLst>
          </a:prstGeom>
          <a:solidFill>
            <a:srgbClr val="CC0000"/>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103" name="Shape 103"/>
          <p:cNvSpPr txBox="1"/>
          <p:nvPr/>
        </p:nvSpPr>
        <p:spPr>
          <a:xfrm rot="-5400000">
            <a:off x="2607377" y="3652389"/>
            <a:ext cx="617399" cy="365699"/>
          </a:xfrm>
          <a:prstGeom prst="rect">
            <a:avLst/>
          </a:prstGeom>
          <a:noFill/>
          <a:ln>
            <a:noFill/>
          </a:ln>
        </p:spPr>
        <p:txBody>
          <a:bodyPr lIns="91425" tIns="91425" rIns="91425" bIns="91425" anchor="t" anchorCtr="0">
            <a:noAutofit/>
          </a:bodyPr>
          <a:lstStyle/>
          <a:p>
            <a:r>
              <a:rPr lang="en" sz="1200" kern="0">
                <a:solidFill>
                  <a:srgbClr val="FFFFFF"/>
                </a:solidFill>
                <a:latin typeface="Trebuchet MS"/>
                <a:ea typeface="Trebuchet MS"/>
                <a:cs typeface="Trebuchet MS"/>
                <a:sym typeface="Trebuchet MS"/>
                <a:rtl val="0"/>
              </a:rPr>
              <a:t>NEW!</a:t>
            </a:r>
          </a:p>
        </p:txBody>
      </p:sp>
      <p:sp>
        <p:nvSpPr>
          <p:cNvPr id="104" name="Shape 104"/>
          <p:cNvSpPr/>
          <p:nvPr/>
        </p:nvSpPr>
        <p:spPr>
          <a:xfrm>
            <a:off x="9348935" y="4379685"/>
            <a:ext cx="490799" cy="168899"/>
          </a:xfrm>
          <a:prstGeom prst="round2SameRect">
            <a:avLst>
              <a:gd name="adj1" fmla="val 16667"/>
              <a:gd name="adj2" fmla="val 0"/>
            </a:avLst>
          </a:prstGeom>
          <a:solidFill>
            <a:srgbClr val="CC0000"/>
          </a:solidFill>
          <a:ln>
            <a:noFill/>
          </a:ln>
        </p:spPr>
        <p:txBody>
          <a:bodyPr lIns="91425" tIns="91425" rIns="91425" bIns="91425" anchor="ctr" anchorCtr="0">
            <a:noAutofit/>
          </a:bodyPr>
          <a:lstStyle/>
          <a:p>
            <a:endParaRPr sz="1400" kern="0">
              <a:solidFill>
                <a:srgbClr val="000000"/>
              </a:solidFill>
              <a:latin typeface="Arial"/>
              <a:cs typeface="Arial"/>
              <a:sym typeface="Arial"/>
              <a:rtl val="0"/>
            </a:endParaRPr>
          </a:p>
        </p:txBody>
      </p:sp>
      <p:sp>
        <p:nvSpPr>
          <p:cNvPr id="105" name="Shape 105"/>
          <p:cNvSpPr txBox="1"/>
          <p:nvPr/>
        </p:nvSpPr>
        <p:spPr>
          <a:xfrm rot="1823">
            <a:off x="9311578" y="4281278"/>
            <a:ext cx="565500" cy="365699"/>
          </a:xfrm>
          <a:prstGeom prst="rect">
            <a:avLst/>
          </a:prstGeom>
          <a:noFill/>
          <a:ln>
            <a:noFill/>
          </a:ln>
        </p:spPr>
        <p:txBody>
          <a:bodyPr lIns="91425" tIns="91425" rIns="91425" bIns="91425" anchor="t" anchorCtr="0">
            <a:noAutofit/>
          </a:bodyPr>
          <a:lstStyle/>
          <a:p>
            <a:r>
              <a:rPr lang="en" sz="1200" kern="0">
                <a:solidFill>
                  <a:srgbClr val="FFFFFF"/>
                </a:solidFill>
                <a:latin typeface="Trebuchet MS"/>
                <a:ea typeface="Trebuchet MS"/>
                <a:cs typeface="Trebuchet MS"/>
                <a:sym typeface="Trebuchet MS"/>
                <a:rtl val="0"/>
              </a:rPr>
              <a:t>NEW!</a:t>
            </a:r>
          </a:p>
        </p:txBody>
      </p:sp>
      <p:sp>
        <p:nvSpPr>
          <p:cNvPr id="106" name="Shape 106"/>
          <p:cNvSpPr txBox="1"/>
          <p:nvPr/>
        </p:nvSpPr>
        <p:spPr>
          <a:xfrm>
            <a:off x="8728177" y="4509675"/>
            <a:ext cx="1093199" cy="318300"/>
          </a:xfrm>
          <a:prstGeom prst="rect">
            <a:avLst/>
          </a:prstGeom>
          <a:noFill/>
          <a:ln>
            <a:noFill/>
          </a:ln>
        </p:spPr>
        <p:txBody>
          <a:bodyPr lIns="91425" tIns="91425" rIns="91425" bIns="91425" anchor="t" anchorCtr="0">
            <a:noAutofit/>
          </a:bodyPr>
          <a:lstStyle/>
          <a:p>
            <a:pPr algn="ctr"/>
            <a:r>
              <a:rPr lang="en" sz="900" kern="0">
                <a:solidFill>
                  <a:srgbClr val="0005A0"/>
                </a:solidFill>
                <a:latin typeface="Impact"/>
                <a:ea typeface="Impact"/>
                <a:cs typeface="Impact"/>
                <a:sym typeface="Impact"/>
                <a:rtl val="0"/>
              </a:rPr>
              <a:t>Tape Dispenser</a:t>
            </a:r>
          </a:p>
          <a:p>
            <a:pPr algn="ctr"/>
            <a:r>
              <a:rPr lang="en" sz="700" kern="0">
                <a:solidFill>
                  <a:srgbClr val="0005A0"/>
                </a:solidFill>
                <a:latin typeface="Impact"/>
                <a:ea typeface="Impact"/>
                <a:cs typeface="Impact"/>
                <a:sym typeface="Impact"/>
                <a:rtl val="0"/>
              </a:rPr>
              <a:t>Design </a:t>
            </a:r>
          </a:p>
        </p:txBody>
      </p:sp>
      <p:sp>
        <p:nvSpPr>
          <p:cNvPr id="107" name="Shape 107"/>
          <p:cNvSpPr txBox="1"/>
          <p:nvPr/>
        </p:nvSpPr>
        <p:spPr>
          <a:xfrm>
            <a:off x="8728175" y="4770475"/>
            <a:ext cx="1308300" cy="366000"/>
          </a:xfrm>
          <a:prstGeom prst="rect">
            <a:avLst/>
          </a:prstGeom>
          <a:noFill/>
          <a:ln>
            <a:noFill/>
          </a:ln>
        </p:spPr>
        <p:txBody>
          <a:bodyPr lIns="91425" tIns="91425" rIns="91425" bIns="91425" anchor="t" anchorCtr="0">
            <a:noAutofit/>
          </a:bodyPr>
          <a:lstStyle/>
          <a:p>
            <a:r>
              <a:rPr lang="en" sz="600" kern="0">
                <a:solidFill>
                  <a:srgbClr val="000000"/>
                </a:solidFill>
                <a:latin typeface="Arial"/>
                <a:cs typeface="Arial"/>
                <a:sym typeface="Arial"/>
                <a:rtl val="0"/>
              </a:rPr>
              <a:t>Built in dispenser for easy use and accessibility,</a:t>
            </a:r>
          </a:p>
        </p:txBody>
      </p:sp>
      <p:sp>
        <p:nvSpPr>
          <p:cNvPr id="108" name="Shape 108"/>
          <p:cNvSpPr txBox="1"/>
          <p:nvPr/>
        </p:nvSpPr>
        <p:spPr>
          <a:xfrm>
            <a:off x="6193875" y="3044089"/>
            <a:ext cx="1034700" cy="617399"/>
          </a:xfrm>
          <a:prstGeom prst="rect">
            <a:avLst/>
          </a:prstGeom>
          <a:noFill/>
          <a:ln>
            <a:noFill/>
          </a:ln>
        </p:spPr>
        <p:txBody>
          <a:bodyPr lIns="91425" tIns="91425" rIns="91425" bIns="91425" anchor="t" anchorCtr="0">
            <a:noAutofit/>
          </a:bodyPr>
          <a:lstStyle/>
          <a:p>
            <a:pPr>
              <a:buClr>
                <a:srgbClr val="000000"/>
              </a:buClr>
              <a:buSzPct val="183333"/>
            </a:pPr>
            <a:r>
              <a:rPr lang="en" sz="600" kern="0">
                <a:solidFill>
                  <a:srgbClr val="FFFFFF"/>
                </a:solidFill>
                <a:latin typeface="Arial"/>
                <a:cs typeface="Arial"/>
                <a:sym typeface="Arial"/>
                <a:rtl val="0"/>
              </a:rPr>
              <a:t>DIRECTIONS:</a:t>
            </a:r>
          </a:p>
          <a:p>
            <a:pPr>
              <a:buClr>
                <a:srgbClr val="000000"/>
              </a:buClr>
              <a:buSzPct val="183333"/>
            </a:pPr>
            <a:r>
              <a:rPr lang="en" sz="600" kern="0">
                <a:solidFill>
                  <a:srgbClr val="FFFFFF"/>
                </a:solidFill>
                <a:latin typeface="Arial"/>
                <a:cs typeface="Arial"/>
                <a:sym typeface="Arial"/>
                <a:rtl val="0"/>
              </a:rPr>
              <a:t>For use on minor cuts and scrapes. For best results, apply bandage to clean, dry skin. Change bandage daily if needed.</a:t>
            </a:r>
          </a:p>
        </p:txBody>
      </p:sp>
      <p:cxnSp>
        <p:nvCxnSpPr>
          <p:cNvPr id="109" name="Shape 109"/>
          <p:cNvCxnSpPr/>
          <p:nvPr/>
        </p:nvCxnSpPr>
        <p:spPr>
          <a:xfrm rot="10800000" flipH="1">
            <a:off x="5217202" y="4066512"/>
            <a:ext cx="490799" cy="4500"/>
          </a:xfrm>
          <a:prstGeom prst="straightConnector1">
            <a:avLst/>
          </a:prstGeom>
          <a:noFill/>
          <a:ln w="19050" cap="flat" cmpd="sng">
            <a:solidFill>
              <a:srgbClr val="FFFFFF"/>
            </a:solidFill>
            <a:prstDash val="solid"/>
            <a:round/>
            <a:headEnd type="none" w="lg" len="lg"/>
            <a:tailEnd type="none" w="lg" len="lg"/>
          </a:ln>
        </p:spPr>
      </p:cxnSp>
      <p:pic>
        <p:nvPicPr>
          <p:cNvPr id="110" name="Shape 110"/>
          <p:cNvPicPr preferRelativeResize="0"/>
          <p:nvPr/>
        </p:nvPicPr>
        <p:blipFill rotWithShape="1">
          <a:blip r:embed="rId8">
            <a:alphaModFix/>
          </a:blip>
          <a:srcRect l="16326" t="28373" r="-13916" b="26561"/>
          <a:stretch/>
        </p:blipFill>
        <p:spPr>
          <a:xfrm rot="-3376983">
            <a:off x="4256581" y="4698434"/>
            <a:ext cx="713286" cy="250209"/>
          </a:xfrm>
          <a:prstGeom prst="rect">
            <a:avLst/>
          </a:prstGeom>
          <a:noFill/>
          <a:ln>
            <a:noFill/>
          </a:ln>
        </p:spPr>
      </p:pic>
      <p:sp>
        <p:nvSpPr>
          <p:cNvPr id="111" name="Shape 111"/>
          <p:cNvSpPr txBox="1">
            <a:spLocks noGrp="1"/>
          </p:cNvSpPr>
          <p:nvPr>
            <p:ph type="title"/>
          </p:nvPr>
        </p:nvSpPr>
        <p:spPr>
          <a:xfrm>
            <a:off x="1851275" y="492284"/>
            <a:ext cx="8229600" cy="1141499"/>
          </a:xfrm>
          <a:prstGeom prst="rect">
            <a:avLst/>
          </a:prstGeom>
          <a:solidFill>
            <a:srgbClr val="000000"/>
          </a:solidFill>
        </p:spPr>
        <p:txBody>
          <a:bodyPr lIns="91425" tIns="91425" rIns="91425" bIns="91425" anchor="b" anchorCtr="0">
            <a:noAutofit/>
          </a:bodyPr>
          <a:lstStyle/>
          <a:p>
            <a:r>
              <a:rPr lang="en">
                <a:latin typeface="Amaranth"/>
                <a:ea typeface="Amaranth"/>
                <a:cs typeface="Amaranth"/>
                <a:sym typeface="Amaranth"/>
              </a:rPr>
              <a:t>Our Product</a:t>
            </a:r>
          </a:p>
        </p:txBody>
      </p:sp>
      <p:pic>
        <p:nvPicPr>
          <p:cNvPr id="112" name="Shape 112"/>
          <p:cNvPicPr preferRelativeResize="0"/>
          <p:nvPr/>
        </p:nvPicPr>
        <p:blipFill rotWithShape="1">
          <a:blip r:embed="rId9">
            <a:alphaModFix/>
          </a:blip>
          <a:srcRect l="24369" t="-5960" r="30727" b="5959"/>
          <a:stretch/>
        </p:blipFill>
        <p:spPr>
          <a:xfrm>
            <a:off x="6291350" y="4066500"/>
            <a:ext cx="899399" cy="101795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1000"/>
                                        <p:tgtEl>
                                          <p:spTgt spid="82"/>
                                        </p:tgtEl>
                                      </p:cBhvr>
                                    </p:animEffect>
                                  </p:childTnLst>
                                </p:cTn>
                              </p:par>
                              <p:par>
                                <p:cTn id="11" presetID="10"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1000"/>
                                        <p:tgtEl>
                                          <p:spTgt spid="76"/>
                                        </p:tgtEl>
                                      </p:cBhvr>
                                    </p:animEffect>
                                  </p:childTnLst>
                                </p:cTn>
                              </p:par>
                              <p:par>
                                <p:cTn id="14" presetID="10" presetClass="entr" presetSubtype="0"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1000"/>
                                        <p:tgtEl>
                                          <p:spTgt spid="78"/>
                                        </p:tgtEl>
                                      </p:cBhvr>
                                    </p:animEffect>
                                  </p:childTnLst>
                                </p:cTn>
                              </p:par>
                              <p:par>
                                <p:cTn id="17" presetID="10"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fade">
                                      <p:cBhvr>
                                        <p:cTn id="19" dur="1000"/>
                                        <p:tgtEl>
                                          <p:spTgt spid="103"/>
                                        </p:tgtEl>
                                      </p:cBhvr>
                                    </p:animEffect>
                                  </p:childTnLst>
                                </p:cTn>
                              </p:par>
                              <p:par>
                                <p:cTn id="20" presetID="10" presetClass="entr" presetSubtype="0" fill="hold"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1000"/>
                                        <p:tgtEl>
                                          <p:spTgt spid="110"/>
                                        </p:tgtEl>
                                      </p:cBhvr>
                                    </p:animEffect>
                                  </p:childTnLst>
                                </p:cTn>
                              </p:par>
                              <p:par>
                                <p:cTn id="23" presetID="10"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1000"/>
                                        <p:tgtEl>
                                          <p:spTgt spid="75"/>
                                        </p:tgtEl>
                                      </p:cBhvr>
                                    </p:animEffect>
                                  </p:childTnLst>
                                </p:cTn>
                              </p:par>
                              <p:par>
                                <p:cTn id="26" presetID="10" presetClass="entr" presetSubtype="0" fill="hold" nodeType="with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fade">
                                      <p:cBhvr>
                                        <p:cTn id="28" dur="1000"/>
                                        <p:tgtEl>
                                          <p:spTgt spid="103"/>
                                        </p:tgtEl>
                                      </p:cBhvr>
                                    </p:animEffect>
                                  </p:childTnLst>
                                </p:cTn>
                              </p:par>
                              <p:par>
                                <p:cTn id="29" presetID="10"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1000"/>
                                        <p:tgtEl>
                                          <p:spTgt spid="77"/>
                                        </p:tgtEl>
                                      </p:cBhvr>
                                    </p:animEffect>
                                  </p:childTnLst>
                                </p:cTn>
                              </p:par>
                              <p:par>
                                <p:cTn id="32" presetID="10" presetClass="entr" presetSubtype="0" fill="hold"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1000"/>
                                        <p:tgtEl>
                                          <p:spTgt spid="72"/>
                                        </p:tgtEl>
                                      </p:cBhvr>
                                    </p:animEffect>
                                  </p:childTnLst>
                                </p:cTn>
                              </p:par>
                              <p:par>
                                <p:cTn id="35" presetID="10"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1000"/>
                                        <p:tgtEl>
                                          <p:spTgt spid="103"/>
                                        </p:tgtEl>
                                      </p:cBhvr>
                                    </p:animEffect>
                                  </p:childTnLst>
                                </p:cTn>
                              </p:par>
                              <p:par>
                                <p:cTn id="38" presetID="10" presetClass="entr" presetSubtype="0"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1000"/>
                                        <p:tgtEl>
                                          <p:spTgt spid="79"/>
                                        </p:tgtEl>
                                      </p:cBhvr>
                                    </p:animEffect>
                                  </p:childTnLst>
                                </p:cTn>
                              </p:par>
                              <p:par>
                                <p:cTn id="41" presetID="10" presetClass="entr" presetSubtype="0"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1000"/>
                                        <p:tgtEl>
                                          <p:spTgt spid="83"/>
                                        </p:tgtEl>
                                      </p:cBhvr>
                                    </p:animEffect>
                                  </p:childTnLst>
                                </p:cTn>
                              </p:par>
                              <p:par>
                                <p:cTn id="44" presetID="10" presetClass="entr" presetSubtype="0"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1000"/>
                                        <p:tgtEl>
                                          <p:spTgt spid="74"/>
                                        </p:tgtEl>
                                      </p:cBhvr>
                                    </p:animEffect>
                                  </p:childTnLst>
                                </p:cTn>
                              </p:par>
                              <p:par>
                                <p:cTn id="47" presetID="10"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1000"/>
                                        <p:tgtEl>
                                          <p:spTgt spid="103"/>
                                        </p:tgtEl>
                                      </p:cBhvr>
                                    </p:animEffect>
                                  </p:childTnLst>
                                </p:cTn>
                              </p:par>
                              <p:par>
                                <p:cTn id="50" presetID="10" presetClass="entr" presetSubtype="0" fill="hold" nodeType="with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fade">
                                      <p:cBhvr>
                                        <p:cTn id="52"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2136451" y="533401"/>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Claims</a:t>
            </a:r>
          </a:p>
        </p:txBody>
      </p:sp>
      <p:sp>
        <p:nvSpPr>
          <p:cNvPr id="118" name="Shape 118"/>
          <p:cNvSpPr txBox="1">
            <a:spLocks noGrp="1"/>
          </p:cNvSpPr>
          <p:nvPr>
            <p:ph type="body" idx="1"/>
          </p:nvPr>
        </p:nvSpPr>
        <p:spPr>
          <a:xfrm>
            <a:off x="2136452" y="2787025"/>
            <a:ext cx="7919099" cy="2318100"/>
          </a:xfrm>
          <a:prstGeom prst="rect">
            <a:avLst/>
          </a:prstGeom>
        </p:spPr>
        <p:txBody>
          <a:bodyPr lIns="91425" tIns="91425" rIns="91425" bIns="91425" anchor="t" anchorCtr="0">
            <a:noAutofit/>
          </a:bodyPr>
          <a:lstStyle/>
          <a:p>
            <a:r>
              <a:rPr lang="en">
                <a:latin typeface="Amaranth"/>
                <a:ea typeface="Amaranth"/>
                <a:cs typeface="Amaranth"/>
                <a:sym typeface="Amaranth"/>
              </a:rPr>
              <a:t>The claims department’s goal is to prove our claims for each product inside the Band-Aid. In order to accomplish our goal, we will conduct clinical trials and a placebo study.</a:t>
            </a:r>
          </a:p>
          <a:p>
            <a:endParaRPr/>
          </a:p>
          <a:p>
            <a:endParaRPr/>
          </a:p>
          <a:p>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1997033" y="617230"/>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Claims</a:t>
            </a:r>
          </a:p>
        </p:txBody>
      </p:sp>
      <p:sp>
        <p:nvSpPr>
          <p:cNvPr id="124" name="Shape 124"/>
          <p:cNvSpPr txBox="1">
            <a:spLocks noGrp="1"/>
          </p:cNvSpPr>
          <p:nvPr>
            <p:ph type="body" idx="1"/>
          </p:nvPr>
        </p:nvSpPr>
        <p:spPr>
          <a:xfrm>
            <a:off x="1790844" y="2204723"/>
            <a:ext cx="8610300" cy="3465299"/>
          </a:xfrm>
          <a:prstGeom prst="rect">
            <a:avLst/>
          </a:prstGeom>
        </p:spPr>
        <p:txBody>
          <a:bodyPr lIns="91425" tIns="91425" rIns="91425" bIns="91425" anchor="t" anchorCtr="0">
            <a:noAutofit/>
          </a:bodyPr>
          <a:lstStyle/>
          <a:p>
            <a:r>
              <a:rPr lang="en" sz="2000" dirty="0">
                <a:latin typeface="Amaranth"/>
                <a:ea typeface="Amaranth"/>
                <a:cs typeface="Amaranth"/>
                <a:sym typeface="Amaranth"/>
              </a:rPr>
              <a:t>*Our product will consist of three products to satisfy our customers; Antibiotics, Moisturizer, and Scar Lotion. </a:t>
            </a:r>
          </a:p>
          <a:p>
            <a:r>
              <a:rPr lang="en" sz="2000" dirty="0">
                <a:latin typeface="Amaranth"/>
                <a:ea typeface="Amaranth"/>
                <a:cs typeface="Amaranth"/>
                <a:sym typeface="Amaranth"/>
              </a:rPr>
              <a:t>The claims we’re putting on the box for the three products are </a:t>
            </a:r>
          </a:p>
          <a:p>
            <a:pPr marL="508000" indent="-342900">
              <a:buSzPct val="92000"/>
              <a:buFont typeface="Wingdings" panose="05000000000000000000" pitchFamily="2" charset="2"/>
              <a:buChar char="§"/>
            </a:pPr>
            <a:r>
              <a:rPr lang="en" sz="2000" dirty="0">
                <a:latin typeface="Amaranth"/>
                <a:ea typeface="Amaranth"/>
                <a:cs typeface="Amaranth"/>
                <a:sym typeface="Amaranth"/>
              </a:rPr>
              <a:t>It's safe, it works, and it's practical (generic)</a:t>
            </a:r>
          </a:p>
          <a:p>
            <a:pPr marL="508000" indent="-342900">
              <a:buSzPct val="92000"/>
              <a:buFont typeface="Wingdings" panose="05000000000000000000" pitchFamily="2" charset="2"/>
              <a:buChar char="§"/>
            </a:pPr>
            <a:r>
              <a:rPr lang="en" sz="2000" dirty="0">
                <a:latin typeface="Amaranth"/>
                <a:ea typeface="Amaranth"/>
                <a:cs typeface="Amaranth"/>
                <a:sym typeface="Amaranth"/>
              </a:rPr>
              <a:t>Clinically proven to heal faster and prevent infection (antibiotics)</a:t>
            </a:r>
          </a:p>
          <a:p>
            <a:pPr marL="508000" indent="-342900">
              <a:buSzPct val="92000"/>
              <a:buFont typeface="Wingdings" panose="05000000000000000000" pitchFamily="2" charset="2"/>
              <a:buChar char="§"/>
            </a:pPr>
            <a:r>
              <a:rPr lang="en" sz="2000" dirty="0">
                <a:latin typeface="Amaranth"/>
                <a:ea typeface="Amaranth"/>
                <a:cs typeface="Amaranth"/>
                <a:sym typeface="Amaranth"/>
              </a:rPr>
              <a:t>Leaves skin looking healthy and smooth (moisturizer)</a:t>
            </a:r>
          </a:p>
          <a:p>
            <a:pPr marL="508000" indent="-342900">
              <a:buSzPct val="92000"/>
              <a:buFont typeface="Wingdings" panose="05000000000000000000" pitchFamily="2" charset="2"/>
              <a:buChar char="§"/>
            </a:pPr>
            <a:r>
              <a:rPr lang="en" sz="2000" dirty="0">
                <a:latin typeface="Amaranth"/>
                <a:ea typeface="Amaranth"/>
                <a:cs typeface="Amaranth"/>
                <a:sym typeface="Amaranth"/>
              </a:rPr>
              <a:t>Prevents scarring and minimizes redness (scar lotion)</a:t>
            </a:r>
          </a:p>
          <a:p>
            <a:endParaRPr dirty="0"/>
          </a:p>
        </p:txBody>
      </p:sp>
      <p:sp>
        <p:nvSpPr>
          <p:cNvPr id="125" name="Shape 125"/>
          <p:cNvSpPr txBox="1"/>
          <p:nvPr/>
        </p:nvSpPr>
        <p:spPr>
          <a:xfrm>
            <a:off x="1981199" y="5163252"/>
            <a:ext cx="8032500" cy="619799"/>
          </a:xfrm>
          <a:prstGeom prst="rect">
            <a:avLst/>
          </a:prstGeom>
          <a:noFill/>
          <a:ln>
            <a:noFill/>
          </a:ln>
        </p:spPr>
        <p:txBody>
          <a:bodyPr lIns="91425" tIns="91425" rIns="91425" bIns="91425" anchor="t" anchorCtr="0">
            <a:noAutofit/>
          </a:bodyPr>
          <a:lstStyle/>
          <a:p>
            <a:r>
              <a:rPr lang="en" sz="1400" kern="0">
                <a:solidFill>
                  <a:srgbClr val="000000"/>
                </a:solidFill>
                <a:latin typeface="Arial"/>
                <a:cs typeface="Arial"/>
                <a:sym typeface="Arial"/>
                <a:rtl val="0"/>
              </a:rPr>
              <a:t>*We will not have issues getting permission to use the shape of the corrector since the company is not a competitor.</a:t>
            </a: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1000"/>
                                        <p:tgtEl>
                                          <p:spTgt spid="123"/>
                                        </p:tgtEl>
                                        <p:attrNameLst>
                                          <p:attrName>ppt_w</p:attrName>
                                        </p:attrNameLst>
                                      </p:cBhvr>
                                      <p:tavLst>
                                        <p:tav tm="0">
                                          <p:val>
                                            <p:strVal val="0"/>
                                          </p:val>
                                        </p:tav>
                                        <p:tav tm="100000">
                                          <p:val>
                                            <p:strVal val="#ppt_w"/>
                                          </p:val>
                                        </p:tav>
                                      </p:tavLst>
                                    </p:anim>
                                    <p:anim calcmode="lin" valueType="num">
                                      <p:cBhvr additive="base">
                                        <p:cTn id="8" dur="1000"/>
                                        <p:tgtEl>
                                          <p:spTgt spid="12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anim calcmode="lin" valueType="num">
                                      <p:cBhvr additive="base">
                                        <p:cTn id="11" dur="1000"/>
                                        <p:tgtEl>
                                          <p:spTgt spid="124"/>
                                        </p:tgtEl>
                                        <p:attrNameLst>
                                          <p:attrName>ppt_w</p:attrName>
                                        </p:attrNameLst>
                                      </p:cBhvr>
                                      <p:tavLst>
                                        <p:tav tm="0">
                                          <p:val>
                                            <p:strVal val="0"/>
                                          </p:val>
                                        </p:tav>
                                        <p:tav tm="100000">
                                          <p:val>
                                            <p:strVal val="#ppt_w"/>
                                          </p:val>
                                        </p:tav>
                                      </p:tavLst>
                                    </p:anim>
                                    <p:anim calcmode="lin" valueType="num">
                                      <p:cBhvr additive="base">
                                        <p:cTn id="12" dur="1000"/>
                                        <p:tgtEl>
                                          <p:spTgt spid="1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1981200" y="457201"/>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Claims</a:t>
            </a:r>
          </a:p>
        </p:txBody>
      </p:sp>
      <p:sp>
        <p:nvSpPr>
          <p:cNvPr id="131" name="Shape 131"/>
          <p:cNvSpPr txBox="1">
            <a:spLocks noGrp="1"/>
          </p:cNvSpPr>
          <p:nvPr>
            <p:ph type="body" idx="1"/>
          </p:nvPr>
        </p:nvSpPr>
        <p:spPr>
          <a:xfrm>
            <a:off x="1856283" y="2260577"/>
            <a:ext cx="8229600" cy="3465299"/>
          </a:xfrm>
          <a:prstGeom prst="rect">
            <a:avLst/>
          </a:prstGeom>
        </p:spPr>
        <p:txBody>
          <a:bodyPr lIns="91425" tIns="91425" rIns="91425" bIns="91425" anchor="t" anchorCtr="0">
            <a:noAutofit/>
          </a:bodyPr>
          <a:lstStyle/>
          <a:p>
            <a:r>
              <a:rPr lang="en" sz="2400" b="1" dirty="0">
                <a:latin typeface="Amaranth"/>
                <a:ea typeface="Amaranth"/>
                <a:cs typeface="Amaranth"/>
                <a:sym typeface="Amaranth"/>
              </a:rPr>
              <a:t>Why we conduct clinical trials</a:t>
            </a:r>
          </a:p>
          <a:p>
            <a:r>
              <a:rPr lang="en" sz="2400" dirty="0">
                <a:latin typeface="Amaranth"/>
                <a:ea typeface="Amaranth"/>
                <a:cs typeface="Amaranth"/>
                <a:sym typeface="Amaranth"/>
              </a:rPr>
              <a:t>To prove our claims - by gathering a number of people to try out our product for a few days.</a:t>
            </a:r>
          </a:p>
          <a:p>
            <a:endParaRPr lang="en" sz="2400" i="1" dirty="0">
              <a:latin typeface="Amaranth"/>
              <a:ea typeface="Amaranth"/>
              <a:cs typeface="Amaranth"/>
              <a:sym typeface="Amaranth"/>
            </a:endParaRPr>
          </a:p>
          <a:p>
            <a:r>
              <a:rPr lang="en" sz="2400" b="1" dirty="0">
                <a:latin typeface="Amaranth"/>
                <a:ea typeface="Amaranth"/>
                <a:cs typeface="Amaranth"/>
                <a:sym typeface="Amaranth"/>
              </a:rPr>
              <a:t>What kind of clinical trial do we do?</a:t>
            </a:r>
          </a:p>
          <a:p>
            <a:r>
              <a:rPr lang="en" sz="2400" dirty="0">
                <a:latin typeface="Amaranth"/>
                <a:ea typeface="Amaranth"/>
                <a:cs typeface="Amaranth"/>
                <a:sym typeface="Amaranth"/>
              </a:rPr>
              <a:t>A placebo study will be held to receive feedback from people who used the real product and the product similar to our product (placebo product).</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1000"/>
                                        <p:tgtEl>
                                          <p:spTgt spid="13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1"/>
                                        </p:tgtEl>
                                        <p:attrNameLst>
                                          <p:attrName>style.visibility</p:attrName>
                                        </p:attrNameLst>
                                      </p:cBhvr>
                                      <p:to>
                                        <p:strVal val="visible"/>
                                      </p:to>
                                    </p:set>
                                    <p:anim calcmode="lin" valueType="num">
                                      <p:cBhvr additive="base">
                                        <p:cTn id="10" dur="1000"/>
                                        <p:tgtEl>
                                          <p:spTgt spid="13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1981200" y="504201"/>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Claims</a:t>
            </a:r>
          </a:p>
        </p:txBody>
      </p:sp>
      <p:sp>
        <p:nvSpPr>
          <p:cNvPr id="137" name="Shape 137"/>
          <p:cNvSpPr txBox="1">
            <a:spLocks noGrp="1"/>
          </p:cNvSpPr>
          <p:nvPr>
            <p:ph type="body" idx="1"/>
          </p:nvPr>
        </p:nvSpPr>
        <p:spPr>
          <a:xfrm>
            <a:off x="1981200" y="2317752"/>
            <a:ext cx="8229600" cy="3465299"/>
          </a:xfrm>
          <a:prstGeom prst="rect">
            <a:avLst/>
          </a:prstGeom>
        </p:spPr>
        <p:txBody>
          <a:bodyPr lIns="91425" tIns="91425" rIns="91425" bIns="91425" anchor="t" anchorCtr="0">
            <a:noAutofit/>
          </a:bodyPr>
          <a:lstStyle/>
          <a:p>
            <a:r>
              <a:rPr lang="en" sz="2400" dirty="0">
                <a:latin typeface="Amaranth"/>
                <a:ea typeface="Amaranth"/>
                <a:cs typeface="Amaranth"/>
                <a:sym typeface="Amaranth"/>
              </a:rPr>
              <a:t>In addition, we will conduct tests on our device to make sure:</a:t>
            </a:r>
          </a:p>
          <a:p>
            <a:pPr marL="508000" indent="-342900">
              <a:buSzPct val="92000"/>
              <a:buFont typeface="Wingdings" panose="05000000000000000000" pitchFamily="2" charset="2"/>
              <a:buChar char="§"/>
            </a:pPr>
            <a:r>
              <a:rPr lang="en-US" sz="2400" dirty="0">
                <a:latin typeface="Amaranth"/>
                <a:ea typeface="Amaranth"/>
                <a:cs typeface="Amaranth"/>
                <a:sym typeface="Amaranth"/>
              </a:rPr>
              <a:t>T</a:t>
            </a:r>
            <a:r>
              <a:rPr lang="en" sz="2400" dirty="0">
                <a:latin typeface="Amaranth"/>
                <a:ea typeface="Amaranth"/>
                <a:cs typeface="Amaranth"/>
                <a:sym typeface="Amaranth"/>
              </a:rPr>
              <a:t>he device is easy and safe to use for our consumers.</a:t>
            </a:r>
          </a:p>
          <a:p>
            <a:pPr marL="508000" indent="-342900">
              <a:buSzPct val="92000"/>
              <a:buFont typeface="Wingdings" panose="05000000000000000000" pitchFamily="2" charset="2"/>
              <a:buChar char="§"/>
            </a:pPr>
            <a:r>
              <a:rPr lang="en" sz="2400" dirty="0">
                <a:latin typeface="Amaranth"/>
                <a:ea typeface="Amaranth"/>
                <a:cs typeface="Amaranth"/>
                <a:sym typeface="Amaranth"/>
              </a:rPr>
              <a:t>Device works every time it’s used.</a:t>
            </a:r>
          </a:p>
          <a:p>
            <a:pPr marL="508000" indent="-342900">
              <a:buSzPct val="92000"/>
              <a:buFont typeface="Wingdings" panose="05000000000000000000" pitchFamily="2" charset="2"/>
              <a:buChar char="§"/>
            </a:pPr>
            <a:r>
              <a:rPr lang="en" sz="2400" dirty="0">
                <a:latin typeface="Amaranth"/>
                <a:ea typeface="Amaranth"/>
                <a:cs typeface="Amaranth"/>
                <a:sym typeface="Amaranth"/>
              </a:rPr>
              <a:t>Band-aid will stick to the person.</a:t>
            </a:r>
          </a:p>
          <a:p>
            <a:pPr marL="508000" indent="-342900">
              <a:buSzPct val="92000"/>
              <a:buFont typeface="Wingdings" panose="05000000000000000000" pitchFamily="2" charset="2"/>
              <a:buChar char="§"/>
            </a:pPr>
            <a:r>
              <a:rPr lang="en" sz="2400" dirty="0">
                <a:latin typeface="Amaranth"/>
                <a:ea typeface="Amaranth"/>
                <a:cs typeface="Amaranth"/>
                <a:sym typeface="Amaranth"/>
              </a:rPr>
              <a:t>The length of the band-aid is long enough to cover cuts.</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825605" y="503777"/>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Marketing </a:t>
            </a:r>
          </a:p>
        </p:txBody>
      </p:sp>
      <p:pic>
        <p:nvPicPr>
          <p:cNvPr id="143" name="Shape 143"/>
          <p:cNvPicPr preferRelativeResize="0"/>
          <p:nvPr/>
        </p:nvPicPr>
        <p:blipFill>
          <a:blip r:embed="rId3">
            <a:alphaModFix/>
          </a:blip>
          <a:stretch>
            <a:fillRect/>
          </a:stretch>
        </p:blipFill>
        <p:spPr>
          <a:xfrm>
            <a:off x="7162913" y="2847927"/>
            <a:ext cx="2841500" cy="2364799"/>
          </a:xfrm>
          <a:prstGeom prst="rect">
            <a:avLst/>
          </a:prstGeom>
          <a:noFill/>
          <a:ln>
            <a:noFill/>
          </a:ln>
        </p:spPr>
      </p:pic>
      <p:sp>
        <p:nvSpPr>
          <p:cNvPr id="144" name="Shape 144"/>
          <p:cNvSpPr txBox="1">
            <a:spLocks noGrp="1"/>
          </p:cNvSpPr>
          <p:nvPr>
            <p:ph type="body" idx="1"/>
          </p:nvPr>
        </p:nvSpPr>
        <p:spPr>
          <a:xfrm>
            <a:off x="1817689" y="2444737"/>
            <a:ext cx="7924799" cy="3830100"/>
          </a:xfrm>
          <a:prstGeom prst="rect">
            <a:avLst/>
          </a:prstGeom>
        </p:spPr>
        <p:txBody>
          <a:bodyPr lIns="91425" tIns="91425" rIns="91425" bIns="91425" anchor="t" anchorCtr="0">
            <a:noAutofit/>
          </a:bodyPr>
          <a:lstStyle/>
          <a:p>
            <a:pPr>
              <a:lnSpc>
                <a:spcPct val="115000"/>
              </a:lnSpc>
            </a:pPr>
            <a:r>
              <a:rPr lang="en" sz="2200" b="1" dirty="0">
                <a:latin typeface="Amaranth"/>
                <a:ea typeface="Amaranth"/>
                <a:cs typeface="Amaranth"/>
                <a:sym typeface="Amaranth"/>
              </a:rPr>
              <a:t>What does Marketing do?</a:t>
            </a:r>
          </a:p>
          <a:p>
            <a:pPr marL="457200" indent="-368300">
              <a:lnSpc>
                <a:spcPct val="115000"/>
              </a:lnSpc>
              <a:buSzPct val="92000"/>
              <a:buFont typeface="Wingdings" panose="05000000000000000000" pitchFamily="2" charset="2"/>
              <a:buChar char="§"/>
            </a:pPr>
            <a:r>
              <a:rPr lang="en" sz="2200" dirty="0">
                <a:latin typeface="Amaranth"/>
                <a:ea typeface="Amaranth"/>
                <a:cs typeface="Amaranth"/>
                <a:sym typeface="Amaranth"/>
              </a:rPr>
              <a:t>Identifies audience + stores</a:t>
            </a:r>
          </a:p>
          <a:p>
            <a:pPr marL="457200" indent="-368300">
              <a:lnSpc>
                <a:spcPct val="115000"/>
              </a:lnSpc>
              <a:buSzPct val="92000"/>
              <a:buFont typeface="Wingdings" panose="05000000000000000000" pitchFamily="2" charset="2"/>
              <a:buChar char="§"/>
            </a:pPr>
            <a:r>
              <a:rPr lang="en" sz="2200" dirty="0">
                <a:latin typeface="Amaranth"/>
                <a:ea typeface="Amaranth"/>
                <a:cs typeface="Amaranth"/>
                <a:sym typeface="Amaranth"/>
              </a:rPr>
              <a:t>Base design + slogan on audience</a:t>
            </a:r>
          </a:p>
          <a:p>
            <a:pPr marL="457200" indent="-368300">
              <a:lnSpc>
                <a:spcPct val="115000"/>
              </a:lnSpc>
              <a:buSzPct val="92000"/>
              <a:buFont typeface="Wingdings" panose="05000000000000000000" pitchFamily="2" charset="2"/>
              <a:buChar char="§"/>
            </a:pPr>
            <a:r>
              <a:rPr lang="en" sz="2200" b="1" dirty="0">
                <a:latin typeface="Amaranth"/>
                <a:ea typeface="Amaranth"/>
                <a:cs typeface="Amaranth"/>
                <a:sym typeface="Amaranth"/>
              </a:rPr>
              <a:t>Creates gameplan</a:t>
            </a:r>
          </a:p>
          <a:p>
            <a:pPr marL="457200" indent="-368300">
              <a:lnSpc>
                <a:spcPct val="115000"/>
              </a:lnSpc>
              <a:buSzPct val="92000"/>
              <a:buFont typeface="Wingdings" panose="05000000000000000000" pitchFamily="2" charset="2"/>
              <a:buChar char="§"/>
            </a:pPr>
            <a:r>
              <a:rPr lang="en" sz="2200" dirty="0">
                <a:latin typeface="Amaranth"/>
                <a:ea typeface="Amaranth"/>
                <a:cs typeface="Amaranth"/>
                <a:sym typeface="Amaranth"/>
              </a:rPr>
              <a:t>Price</a:t>
            </a:r>
          </a:p>
          <a:p>
            <a:pPr marL="457200" indent="-368300">
              <a:lnSpc>
                <a:spcPct val="115000"/>
              </a:lnSpc>
              <a:buSzPct val="92000"/>
              <a:buFont typeface="Wingdings" panose="05000000000000000000" pitchFamily="2" charset="2"/>
              <a:buChar char="§"/>
            </a:pPr>
            <a:r>
              <a:rPr lang="en" sz="2200" dirty="0">
                <a:latin typeface="Amaranth"/>
                <a:ea typeface="Amaranth"/>
                <a:cs typeface="Amaranth"/>
                <a:sym typeface="Amaranth"/>
              </a:rPr>
              <a:t>Promotion</a:t>
            </a:r>
          </a:p>
          <a:p>
            <a:pPr>
              <a:lnSpc>
                <a:spcPct val="115000"/>
              </a:lnSpc>
            </a:pPr>
            <a:endParaRPr sz="2200" dirty="0"/>
          </a:p>
          <a:p>
            <a:pPr indent="457200" algn="just">
              <a:lnSpc>
                <a:spcPct val="115000"/>
              </a:lnSpc>
              <a:spcAft>
                <a:spcPts val="1000"/>
              </a:spcAft>
              <a:buClr>
                <a:schemeClr val="dk1"/>
              </a:buClr>
            </a:pPr>
            <a:endParaRPr sz="2200" dirty="0">
              <a:solidFill>
                <a:schemeClr val="dk1"/>
              </a:solidFill>
              <a:latin typeface="Times New Roman"/>
              <a:ea typeface="Times New Roman"/>
              <a:cs typeface="Times New Roman"/>
              <a:sym typeface="Times New Roman"/>
            </a:endParaRPr>
          </a:p>
          <a:p>
            <a:pPr>
              <a:lnSpc>
                <a:spcPct val="115000"/>
              </a:lnSpc>
            </a:pPr>
            <a:r>
              <a:rPr lang="en" sz="2200" dirty="0">
                <a:solidFill>
                  <a:schemeClr val="dk1"/>
                </a:solidFill>
                <a:latin typeface="Times New Roman"/>
                <a:ea typeface="Times New Roman"/>
                <a:cs typeface="Times New Roman"/>
                <a:sym typeface="Times New Roman"/>
              </a:rPr>
              <a:t>  </a:t>
            </a:r>
          </a:p>
          <a:p>
            <a:pPr>
              <a:lnSpc>
                <a:spcPct val="115000"/>
              </a:lnSpc>
            </a:pPr>
            <a:endParaRPr sz="2200" dirty="0"/>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1000"/>
                                        <p:tgtEl>
                                          <p:spTgt spid="14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 calcmode="lin" valueType="num">
                                      <p:cBhvr additive="base">
                                        <p:cTn id="10" dur="800"/>
                                        <p:tgtEl>
                                          <p:spTgt spid="144"/>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43"/>
                                        </p:tgtEl>
                                        <p:attrNameLst>
                                          <p:attrName>style.visibility</p:attrName>
                                        </p:attrNameLst>
                                      </p:cBhvr>
                                      <p:to>
                                        <p:strVal val="visible"/>
                                      </p:to>
                                    </p:set>
                                    <p:animEffect transition="in" filter="fade">
                                      <p:cBhvr>
                                        <p:cTn id="13" dur="1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1905000" y="457201"/>
            <a:ext cx="8229600" cy="1141499"/>
          </a:xfrm>
          <a:prstGeom prst="rect">
            <a:avLst/>
          </a:prstGeom>
        </p:spPr>
        <p:txBody>
          <a:bodyPr lIns="91425" tIns="91425" rIns="91425" bIns="91425" anchor="b" anchorCtr="0">
            <a:noAutofit/>
          </a:bodyPr>
          <a:lstStyle/>
          <a:p>
            <a:r>
              <a:rPr lang="en" sz="4400" dirty="0">
                <a:latin typeface="Amaranth"/>
                <a:ea typeface="Amaranth"/>
                <a:cs typeface="Amaranth"/>
                <a:sym typeface="Amaranth"/>
              </a:rPr>
              <a:t>Marketing: Audience + Stores</a:t>
            </a:r>
          </a:p>
        </p:txBody>
      </p:sp>
      <p:sp>
        <p:nvSpPr>
          <p:cNvPr id="150" name="Shape 150"/>
          <p:cNvSpPr txBox="1">
            <a:spLocks noGrp="1"/>
          </p:cNvSpPr>
          <p:nvPr>
            <p:ph type="body" idx="1"/>
          </p:nvPr>
        </p:nvSpPr>
        <p:spPr>
          <a:xfrm>
            <a:off x="1981200" y="2051370"/>
            <a:ext cx="8229600" cy="4687500"/>
          </a:xfrm>
          <a:prstGeom prst="rect">
            <a:avLst/>
          </a:prstGeom>
        </p:spPr>
        <p:txBody>
          <a:bodyPr lIns="91425" tIns="91425" rIns="91425" bIns="91425" anchor="t" anchorCtr="0">
            <a:noAutofit/>
          </a:bodyPr>
          <a:lstStyle/>
          <a:p>
            <a:r>
              <a:rPr lang="en" sz="2500" dirty="0">
                <a:latin typeface="Amaranth"/>
                <a:ea typeface="Amaranth"/>
                <a:cs typeface="Amaranth"/>
                <a:sym typeface="Amaranth"/>
              </a:rPr>
              <a:t>Who?</a:t>
            </a:r>
          </a:p>
          <a:p>
            <a:pPr marL="457200" indent="-387350">
              <a:buSzPct val="92000"/>
              <a:buFont typeface="Wingdings" panose="05000000000000000000" pitchFamily="2" charset="2"/>
              <a:buChar char="§"/>
            </a:pPr>
            <a:r>
              <a:rPr lang="en" sz="2500" dirty="0">
                <a:latin typeface="Amaranth"/>
                <a:ea typeface="Amaranth"/>
                <a:cs typeface="Amaranth"/>
                <a:sym typeface="Amaranth"/>
              </a:rPr>
              <a:t>Everyone in the </a:t>
            </a:r>
            <a:r>
              <a:rPr lang="en-US" sz="2500" dirty="0">
                <a:latin typeface="Amaranth"/>
                <a:ea typeface="Amaranth"/>
                <a:cs typeface="Amaranth"/>
                <a:sym typeface="Amaranth"/>
              </a:rPr>
              <a:t>U.S.</a:t>
            </a:r>
            <a:endParaRPr lang="en" sz="2500" dirty="0">
              <a:latin typeface="Amaranth"/>
              <a:ea typeface="Amaranth"/>
              <a:cs typeface="Amaranth"/>
              <a:sym typeface="Amaranth"/>
            </a:endParaRPr>
          </a:p>
          <a:p>
            <a:endParaRPr lang="en" sz="2500" dirty="0">
              <a:latin typeface="Amaranth"/>
              <a:ea typeface="Amaranth"/>
              <a:cs typeface="Amaranth"/>
              <a:sym typeface="Amaranth"/>
            </a:endParaRPr>
          </a:p>
          <a:p>
            <a:r>
              <a:rPr lang="en" sz="2500" dirty="0">
                <a:latin typeface="Amaranth"/>
                <a:ea typeface="Amaranth"/>
                <a:cs typeface="Amaranth"/>
                <a:sym typeface="Amaranth"/>
              </a:rPr>
              <a:t>Who especially?</a:t>
            </a:r>
          </a:p>
          <a:p>
            <a:pPr marL="457200" indent="-387350">
              <a:buFont typeface="Wingdings" panose="05000000000000000000" pitchFamily="2" charset="2"/>
              <a:buChar char="§"/>
            </a:pPr>
            <a:r>
              <a:rPr lang="en" sz="2500" dirty="0">
                <a:latin typeface="Amaranth"/>
                <a:ea typeface="Amaranth"/>
                <a:cs typeface="Amaranth"/>
                <a:sym typeface="Amaranth"/>
              </a:rPr>
              <a:t>Parents - </a:t>
            </a:r>
            <a:r>
              <a:rPr lang="en-US" sz="2500" dirty="0">
                <a:latin typeface="Amaranth"/>
                <a:ea typeface="Amaranth"/>
                <a:cs typeface="Amaranth"/>
                <a:sym typeface="Amaranth"/>
              </a:rPr>
              <a:t>c</a:t>
            </a:r>
            <a:r>
              <a:rPr lang="en" sz="2500" dirty="0">
                <a:latin typeface="Amaranth"/>
                <a:ea typeface="Amaranth"/>
                <a:cs typeface="Amaranth"/>
                <a:sym typeface="Amaranth"/>
              </a:rPr>
              <a:t>hildren’s </a:t>
            </a:r>
            <a:r>
              <a:rPr lang="en-US" sz="2500" dirty="0">
                <a:latin typeface="Amaranth"/>
                <a:ea typeface="Amaranth"/>
                <a:cs typeface="Amaranth"/>
                <a:sym typeface="Amaranth"/>
              </a:rPr>
              <a:t>p</a:t>
            </a:r>
            <a:r>
              <a:rPr lang="en" sz="2500" dirty="0">
                <a:latin typeface="Amaranth"/>
                <a:ea typeface="Amaranth"/>
                <a:cs typeface="Amaranth"/>
                <a:sym typeface="Amaranth"/>
              </a:rPr>
              <a:t>roducts</a:t>
            </a:r>
          </a:p>
          <a:p>
            <a:endParaRPr lang="en" sz="2500" dirty="0">
              <a:latin typeface="Amaranth"/>
              <a:ea typeface="Amaranth"/>
              <a:cs typeface="Amaranth"/>
              <a:sym typeface="Amaranth"/>
            </a:endParaRPr>
          </a:p>
          <a:p>
            <a:r>
              <a:rPr lang="en" sz="2500" dirty="0">
                <a:latin typeface="Amaranth"/>
                <a:ea typeface="Amaranth"/>
                <a:cs typeface="Amaranth"/>
                <a:sym typeface="Amaranth"/>
              </a:rPr>
              <a:t>Where?</a:t>
            </a:r>
          </a:p>
          <a:p>
            <a:pPr marL="457200" indent="-387350">
              <a:buFont typeface="Wingdings" panose="05000000000000000000" pitchFamily="2" charset="2"/>
              <a:buChar char="§"/>
            </a:pPr>
            <a:r>
              <a:rPr lang="en" sz="2500" dirty="0">
                <a:latin typeface="Amaranth"/>
                <a:ea typeface="Amaranth"/>
                <a:cs typeface="Amaranth"/>
                <a:sym typeface="Amaranth"/>
              </a:rPr>
              <a:t>Major </a:t>
            </a:r>
            <a:r>
              <a:rPr lang="en-US" sz="2500" dirty="0">
                <a:latin typeface="Amaranth"/>
                <a:ea typeface="Amaranth"/>
                <a:cs typeface="Amaranth"/>
                <a:sym typeface="Amaranth"/>
              </a:rPr>
              <a:t>p</a:t>
            </a:r>
            <a:r>
              <a:rPr lang="en" sz="2500" dirty="0">
                <a:latin typeface="Amaranth"/>
                <a:ea typeface="Amaranth"/>
                <a:cs typeface="Amaranth"/>
                <a:sym typeface="Amaranth"/>
              </a:rPr>
              <a:t>harmacies and </a:t>
            </a:r>
            <a:r>
              <a:rPr lang="en-US" sz="2500" dirty="0">
                <a:latin typeface="Amaranth"/>
                <a:ea typeface="Amaranth"/>
                <a:cs typeface="Amaranth"/>
                <a:sym typeface="Amaranth"/>
              </a:rPr>
              <a:t>d</a:t>
            </a:r>
            <a:r>
              <a:rPr lang="en" sz="2500" dirty="0">
                <a:latin typeface="Amaranth"/>
                <a:ea typeface="Amaranth"/>
                <a:cs typeface="Amaranth"/>
                <a:sym typeface="Amaranth"/>
              </a:rPr>
              <a:t>epartment </a:t>
            </a:r>
            <a:r>
              <a:rPr lang="en-US" sz="2500" dirty="0">
                <a:latin typeface="Amaranth"/>
                <a:ea typeface="Amaranth"/>
                <a:cs typeface="Amaranth"/>
                <a:sym typeface="Amaranth"/>
              </a:rPr>
              <a:t>s</a:t>
            </a:r>
            <a:r>
              <a:rPr lang="en" sz="2500" dirty="0">
                <a:latin typeface="Amaranth"/>
                <a:ea typeface="Amaranth"/>
                <a:cs typeface="Amaranth"/>
                <a:sym typeface="Amaranth"/>
              </a:rPr>
              <a:t>tores</a:t>
            </a:r>
          </a:p>
          <a:p>
            <a:endParaRPr lang="en" sz="2500" dirty="0">
              <a:latin typeface="Amaranth"/>
              <a:ea typeface="Amaranth"/>
              <a:cs typeface="Amaranth"/>
              <a:sym typeface="Amaranth"/>
            </a:endParaRPr>
          </a:p>
          <a:p>
            <a:r>
              <a:rPr lang="en" sz="2500" dirty="0">
                <a:latin typeface="Amaranth"/>
                <a:ea typeface="Amaranth"/>
                <a:cs typeface="Amaranth"/>
                <a:sym typeface="Amaranth"/>
              </a:rPr>
              <a:t>Why?</a:t>
            </a:r>
          </a:p>
          <a:p>
            <a:pPr marL="457200" indent="-387350">
              <a:buFont typeface="Wingdings" panose="05000000000000000000" pitchFamily="2" charset="2"/>
              <a:buChar char="§"/>
            </a:pPr>
            <a:r>
              <a:rPr lang="en" sz="2500" dirty="0">
                <a:latin typeface="Amaranth"/>
                <a:ea typeface="Amaranth"/>
                <a:cs typeface="Amaranth"/>
                <a:sym typeface="Amaranth"/>
              </a:rPr>
              <a:t>Extensive </a:t>
            </a:r>
            <a:r>
              <a:rPr lang="en-US" sz="2500" dirty="0">
                <a:latin typeface="Amaranth"/>
                <a:ea typeface="Amaranth"/>
                <a:cs typeface="Amaranth"/>
                <a:sym typeface="Amaranth"/>
              </a:rPr>
              <a:t>r</a:t>
            </a:r>
            <a:r>
              <a:rPr lang="en" sz="2500" dirty="0">
                <a:latin typeface="Amaranth"/>
                <a:ea typeface="Amaranth"/>
                <a:cs typeface="Amaranth"/>
                <a:sym typeface="Amaranth"/>
              </a:rPr>
              <a:t>each of the U.S.</a:t>
            </a:r>
          </a:p>
          <a:p>
            <a:endParaRPr dirty="0"/>
          </a:p>
        </p:txBody>
      </p:sp>
      <p:pic>
        <p:nvPicPr>
          <p:cNvPr id="151" name="Shape 151"/>
          <p:cNvPicPr preferRelativeResize="0"/>
          <p:nvPr/>
        </p:nvPicPr>
        <p:blipFill>
          <a:blip r:embed="rId3">
            <a:alphaModFix/>
          </a:blip>
          <a:stretch>
            <a:fillRect/>
          </a:stretch>
        </p:blipFill>
        <p:spPr>
          <a:xfrm>
            <a:off x="7820652" y="3186500"/>
            <a:ext cx="2390149" cy="1195074"/>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605501"/>
            <a:ext cx="6858000" cy="1790700"/>
          </a:xfrm>
        </p:spPr>
        <p:txBody>
          <a:bodyPr anchor="t">
            <a:normAutofit/>
          </a:bodyPr>
          <a:lstStyle/>
          <a:p>
            <a:pPr algn="l"/>
            <a:r>
              <a:rPr lang="en-US" sz="5025" b="1" dirty="0">
                <a:solidFill>
                  <a:srgbClr val="FDF050"/>
                </a:solidFill>
              </a:rPr>
              <a:t>Biomimicry in Design and Engineering</a:t>
            </a:r>
            <a:br>
              <a:rPr lang="en-US" dirty="0">
                <a:solidFill>
                  <a:srgbClr val="FDF050"/>
                </a:solidFill>
                <a:latin typeface="Arial Rounded MT Bold" charset="0"/>
                <a:ea typeface="Arial Rounded MT Bold" charset="0"/>
                <a:cs typeface="Arial Rounded MT Bold" charset="0"/>
              </a:rPr>
            </a:br>
            <a:r>
              <a:rPr lang="en-US" sz="2025" dirty="0">
                <a:solidFill>
                  <a:schemeClr val="bg1"/>
                </a:solidFill>
              </a:rPr>
              <a:t>Stem</a:t>
            </a:r>
            <a:r>
              <a:rPr lang="en-US" sz="2025" baseline="30000" dirty="0">
                <a:solidFill>
                  <a:schemeClr val="bg1"/>
                </a:solidFill>
              </a:rPr>
              <a:t>2</a:t>
            </a:r>
            <a:r>
              <a:rPr lang="en-US" sz="2025" dirty="0">
                <a:solidFill>
                  <a:schemeClr val="bg1"/>
                </a:solidFill>
              </a:rPr>
              <a:t>D Topics: Design and Engineering</a:t>
            </a:r>
            <a:endParaRPr lang="en-US" sz="5025"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461" y="3680037"/>
            <a:ext cx="2270357" cy="2903357"/>
          </a:xfrm>
          <a:prstGeom prst="rect">
            <a:avLst/>
          </a:prstGeom>
        </p:spPr>
      </p:pic>
    </p:spTree>
    <p:extLst>
      <p:ext uri="{BB962C8B-B14F-4D97-AF65-F5344CB8AC3E}">
        <p14:creationId xmlns:p14="http://schemas.microsoft.com/office/powerpoint/2010/main" val="30544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p:nvPr/>
        </p:nvSpPr>
        <p:spPr>
          <a:xfrm>
            <a:off x="4902227" y="5063952"/>
            <a:ext cx="4234199" cy="403799"/>
          </a:xfrm>
          <a:prstGeom prst="rect">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endParaRPr sz="1400" kern="0">
              <a:solidFill>
                <a:srgbClr val="FFFFFF"/>
              </a:solidFill>
              <a:latin typeface="Arial"/>
              <a:cs typeface="Arial"/>
              <a:sym typeface="Arial"/>
              <a:rtl val="0"/>
            </a:endParaRPr>
          </a:p>
        </p:txBody>
      </p:sp>
      <p:sp>
        <p:nvSpPr>
          <p:cNvPr id="157" name="Shape 157"/>
          <p:cNvSpPr txBox="1">
            <a:spLocks noGrp="1"/>
          </p:cNvSpPr>
          <p:nvPr>
            <p:ph type="title"/>
          </p:nvPr>
        </p:nvSpPr>
        <p:spPr>
          <a:xfrm>
            <a:off x="1987978" y="439564"/>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Marketing: Design + Slogan</a:t>
            </a:r>
          </a:p>
        </p:txBody>
      </p:sp>
      <p:sp>
        <p:nvSpPr>
          <p:cNvPr id="158" name="Shape 158"/>
          <p:cNvSpPr txBox="1">
            <a:spLocks noGrp="1"/>
          </p:cNvSpPr>
          <p:nvPr>
            <p:ph type="body" idx="1"/>
          </p:nvPr>
        </p:nvSpPr>
        <p:spPr>
          <a:xfrm>
            <a:off x="1981200" y="2317754"/>
            <a:ext cx="8229600" cy="3627930"/>
          </a:xfrm>
          <a:prstGeom prst="rect">
            <a:avLst/>
          </a:prstGeom>
          <a:ln w="9525" cap="flat" cmpd="sng">
            <a:solidFill>
              <a:srgbClr val="000000"/>
            </a:solidFill>
            <a:prstDash val="solid"/>
            <a:round/>
            <a:headEnd type="none" w="med" len="med"/>
            <a:tailEnd type="none" w="med" len="med"/>
          </a:ln>
        </p:spPr>
        <p:txBody>
          <a:bodyPr lIns="91425" tIns="91425" rIns="91425" bIns="91425" anchor="t" anchorCtr="0">
            <a:noAutofit/>
          </a:bodyPr>
          <a:lstStyle/>
          <a:p>
            <a:r>
              <a:rPr lang="en" sz="2400" dirty="0">
                <a:latin typeface="Amaranth"/>
                <a:ea typeface="Amaranth"/>
                <a:cs typeface="Amaranth"/>
                <a:sym typeface="Amaranth"/>
              </a:rPr>
              <a:t>The design of the product was based on</a:t>
            </a:r>
          </a:p>
          <a:p>
            <a:pPr marL="508000" indent="-342900">
              <a:buSzPct val="92000"/>
              <a:buFont typeface="Wingdings" panose="05000000000000000000" pitchFamily="2" charset="2"/>
              <a:buChar char="§"/>
            </a:pPr>
            <a:r>
              <a:rPr lang="en" sz="2400" dirty="0">
                <a:latin typeface="Amaranth"/>
                <a:ea typeface="Amaranth"/>
                <a:cs typeface="Amaranth"/>
                <a:sym typeface="Amaranth"/>
              </a:rPr>
              <a:t>Consumer needs</a:t>
            </a:r>
          </a:p>
          <a:p>
            <a:pPr marL="508000" indent="-342900">
              <a:buSzPct val="92000"/>
              <a:buFont typeface="Wingdings" panose="05000000000000000000" pitchFamily="2" charset="2"/>
              <a:buChar char="§"/>
            </a:pPr>
            <a:r>
              <a:rPr lang="en" sz="2400" dirty="0">
                <a:latin typeface="Amaranth"/>
                <a:ea typeface="Amaranth"/>
                <a:cs typeface="Amaranth"/>
                <a:sym typeface="Amaranth"/>
              </a:rPr>
              <a:t>Technological trends</a:t>
            </a:r>
          </a:p>
          <a:p>
            <a:pPr marL="508000" indent="-342900">
              <a:buSzPct val="92000"/>
              <a:buFont typeface="Wingdings" panose="05000000000000000000" pitchFamily="2" charset="2"/>
              <a:buChar char="§"/>
            </a:pPr>
            <a:r>
              <a:rPr lang="en" sz="2400" dirty="0">
                <a:latin typeface="Amaranth"/>
                <a:ea typeface="Amaranth"/>
                <a:cs typeface="Amaranth"/>
                <a:sym typeface="Amaranth"/>
              </a:rPr>
              <a:t>Cultural issues</a:t>
            </a:r>
          </a:p>
          <a:p>
            <a:endParaRPr lang="en" sz="2400" dirty="0">
              <a:latin typeface="Amaranth"/>
              <a:ea typeface="Amaranth"/>
              <a:cs typeface="Amaranth"/>
              <a:sym typeface="Amaranth"/>
            </a:endParaRPr>
          </a:p>
          <a:p>
            <a:endParaRPr lang="en" sz="2400" dirty="0">
              <a:latin typeface="Amaranth"/>
              <a:ea typeface="Amaranth"/>
              <a:cs typeface="Amaranth"/>
              <a:sym typeface="Amaranth"/>
            </a:endParaRPr>
          </a:p>
          <a:p>
            <a:r>
              <a:rPr lang="en" sz="2400" dirty="0">
                <a:latin typeface="Amaranth"/>
                <a:ea typeface="Amaranth"/>
                <a:cs typeface="Amaranth"/>
                <a:sym typeface="Amaranth"/>
              </a:rPr>
              <a:t>The slogan of the product was aimed to be</a:t>
            </a:r>
          </a:p>
          <a:p>
            <a:pPr marL="508000" indent="-342900">
              <a:spcBef>
                <a:spcPts val="1000"/>
              </a:spcBef>
              <a:buSzPct val="92000"/>
              <a:buFont typeface="Wingdings" panose="05000000000000000000" pitchFamily="2" charset="2"/>
              <a:buChar char="§"/>
            </a:pPr>
            <a:r>
              <a:rPr lang="en" sz="2400" dirty="0">
                <a:latin typeface="Amaranth"/>
                <a:ea typeface="Amaranth"/>
                <a:cs typeface="Amaranth"/>
                <a:sym typeface="Amaranth"/>
              </a:rPr>
              <a:t>Friendly</a:t>
            </a:r>
          </a:p>
          <a:p>
            <a:pPr marL="508000" indent="-342900">
              <a:buSzPct val="92000"/>
              <a:buFont typeface="Wingdings" panose="05000000000000000000" pitchFamily="2" charset="2"/>
              <a:buChar char="§"/>
            </a:pPr>
            <a:r>
              <a:rPr lang="en" sz="2400" dirty="0">
                <a:latin typeface="Amaranth"/>
                <a:ea typeface="Amaranth"/>
                <a:cs typeface="Amaranth"/>
                <a:sym typeface="Amaranth"/>
              </a:rPr>
              <a:t>Catchy</a:t>
            </a:r>
          </a:p>
        </p:txBody>
      </p:sp>
      <p:cxnSp>
        <p:nvCxnSpPr>
          <p:cNvPr id="159" name="Shape 159"/>
          <p:cNvCxnSpPr/>
          <p:nvPr/>
        </p:nvCxnSpPr>
        <p:spPr>
          <a:xfrm>
            <a:off x="1981052" y="4410364"/>
            <a:ext cx="8229899" cy="19799"/>
          </a:xfrm>
          <a:prstGeom prst="straightConnector1">
            <a:avLst/>
          </a:prstGeom>
          <a:noFill/>
          <a:ln w="19050" cap="flat" cmpd="sng">
            <a:solidFill>
              <a:srgbClr val="000000"/>
            </a:solidFill>
            <a:prstDash val="solid"/>
            <a:round/>
            <a:headEnd type="none" w="lg" len="lg"/>
            <a:tailEnd type="none" w="lg" len="lg"/>
          </a:ln>
        </p:spPr>
      </p:cxnSp>
      <p:pic>
        <p:nvPicPr>
          <p:cNvPr id="160" name="Shape 160"/>
          <p:cNvPicPr preferRelativeResize="0"/>
          <p:nvPr/>
        </p:nvPicPr>
        <p:blipFill>
          <a:blip r:embed="rId3">
            <a:alphaModFix/>
          </a:blip>
          <a:stretch>
            <a:fillRect/>
          </a:stretch>
        </p:blipFill>
        <p:spPr>
          <a:xfrm>
            <a:off x="7409473" y="2392975"/>
            <a:ext cx="2629251" cy="1593324"/>
          </a:xfrm>
          <a:prstGeom prst="rect">
            <a:avLst/>
          </a:prstGeom>
          <a:noFill/>
          <a:ln>
            <a:noFill/>
          </a:ln>
        </p:spPr>
      </p:pic>
      <p:pic>
        <p:nvPicPr>
          <p:cNvPr id="161" name="Shape 161"/>
          <p:cNvPicPr preferRelativeResize="0"/>
          <p:nvPr/>
        </p:nvPicPr>
        <p:blipFill rotWithShape="1">
          <a:blip r:embed="rId4">
            <a:alphaModFix/>
          </a:blip>
          <a:srcRect t="32914" b="34670"/>
          <a:stretch/>
        </p:blipFill>
        <p:spPr>
          <a:xfrm rot="1295589">
            <a:off x="8767250" y="2574082"/>
            <a:ext cx="1076120" cy="481841"/>
          </a:xfrm>
          <a:prstGeom prst="rect">
            <a:avLst/>
          </a:prstGeom>
          <a:noFill/>
          <a:ln>
            <a:noFill/>
          </a:ln>
        </p:spPr>
      </p:pic>
      <p:pic>
        <p:nvPicPr>
          <p:cNvPr id="162" name="Shape 162"/>
          <p:cNvPicPr preferRelativeResize="0"/>
          <p:nvPr/>
        </p:nvPicPr>
        <p:blipFill rotWithShape="1">
          <a:blip r:embed="rId5">
            <a:alphaModFix/>
          </a:blip>
          <a:srcRect l="-6254" t="-4573" r="-6243" b="-4573"/>
          <a:stretch/>
        </p:blipFill>
        <p:spPr>
          <a:xfrm rot="-1894493">
            <a:off x="9246126" y="4970104"/>
            <a:ext cx="609792" cy="591496"/>
          </a:xfrm>
          <a:prstGeom prst="rect">
            <a:avLst/>
          </a:prstGeom>
          <a:noFill/>
          <a:ln>
            <a:noFill/>
          </a:ln>
        </p:spPr>
      </p:pic>
      <p:sp>
        <p:nvSpPr>
          <p:cNvPr id="163" name="Shape 163"/>
          <p:cNvSpPr txBox="1"/>
          <p:nvPr/>
        </p:nvSpPr>
        <p:spPr>
          <a:xfrm>
            <a:off x="4665977" y="5041000"/>
            <a:ext cx="4706699" cy="449700"/>
          </a:xfrm>
          <a:prstGeom prst="rect">
            <a:avLst/>
          </a:prstGeom>
          <a:noFill/>
          <a:ln>
            <a:noFill/>
          </a:ln>
        </p:spPr>
        <p:txBody>
          <a:bodyPr lIns="91425" tIns="91425" rIns="91425" bIns="91425" anchor="ctr" anchorCtr="0">
            <a:noAutofit/>
          </a:bodyPr>
          <a:lstStyle/>
          <a:p>
            <a:pPr algn="ctr"/>
            <a:r>
              <a:rPr lang="en" sz="2400" kern="0" dirty="0">
                <a:solidFill>
                  <a:srgbClr val="000000"/>
                </a:solidFill>
                <a:latin typeface="Amaranth"/>
                <a:ea typeface="Amaranth"/>
                <a:cs typeface="Amaranth"/>
                <a:sym typeface="Amaranth"/>
                <a:rtl val="0"/>
              </a:rPr>
              <a:t>Feel better with a skin sweater!</a:t>
            </a: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1000"/>
                                        <p:tgtEl>
                                          <p:spTgt spid="157"/>
                                        </p:tgtEl>
                                        <p:attrNameLst>
                                          <p:attrName>ppt_w</p:attrName>
                                        </p:attrNameLst>
                                      </p:cBhvr>
                                      <p:tavLst>
                                        <p:tav tm="0">
                                          <p:val>
                                            <p:strVal val="0"/>
                                          </p:val>
                                        </p:tav>
                                        <p:tav tm="100000">
                                          <p:val>
                                            <p:strVal val="#ppt_w"/>
                                          </p:val>
                                        </p:tav>
                                      </p:tavLst>
                                    </p:anim>
                                    <p:anim calcmode="lin" valueType="num">
                                      <p:cBhvr additive="base">
                                        <p:cTn id="8" dur="1000"/>
                                        <p:tgtEl>
                                          <p:spTgt spid="15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58"/>
                                        </p:tgtEl>
                                        <p:attrNameLst>
                                          <p:attrName>style.visibility</p:attrName>
                                        </p:attrNameLst>
                                      </p:cBhvr>
                                      <p:to>
                                        <p:strVal val="visible"/>
                                      </p:to>
                                    </p:set>
                                    <p:anim calcmode="lin" valueType="num">
                                      <p:cBhvr additive="base">
                                        <p:cTn id="11" dur="1000"/>
                                        <p:tgtEl>
                                          <p:spTgt spid="158"/>
                                        </p:tgtEl>
                                        <p:attrNameLst>
                                          <p:attrName>ppt_w</p:attrName>
                                        </p:attrNameLst>
                                      </p:cBhvr>
                                      <p:tavLst>
                                        <p:tav tm="0">
                                          <p:val>
                                            <p:strVal val="0"/>
                                          </p:val>
                                        </p:tav>
                                        <p:tav tm="100000">
                                          <p:val>
                                            <p:strVal val="#ppt_w"/>
                                          </p:val>
                                        </p:tav>
                                      </p:tavLst>
                                    </p:anim>
                                    <p:anim calcmode="lin" valueType="num">
                                      <p:cBhvr additive="base">
                                        <p:cTn id="12" dur="1000"/>
                                        <p:tgtEl>
                                          <p:spTgt spid="15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3"/>
                                        </p:tgtEl>
                                        <p:attrNameLst>
                                          <p:attrName>style.visibility</p:attrName>
                                        </p:attrNameLst>
                                      </p:cBhvr>
                                      <p:to>
                                        <p:strVal val="visible"/>
                                      </p:to>
                                    </p:set>
                                    <p:anim calcmode="lin" valueType="num">
                                      <p:cBhvr additive="base">
                                        <p:cTn id="15" dur="1000"/>
                                        <p:tgtEl>
                                          <p:spTgt spid="163"/>
                                        </p:tgtEl>
                                        <p:attrNameLst>
                                          <p:attrName>ppt_w</p:attrName>
                                        </p:attrNameLst>
                                      </p:cBhvr>
                                      <p:tavLst>
                                        <p:tav tm="0">
                                          <p:val>
                                            <p:strVal val="0"/>
                                          </p:val>
                                        </p:tav>
                                        <p:tav tm="100000">
                                          <p:val>
                                            <p:strVal val="#ppt_w"/>
                                          </p:val>
                                        </p:tav>
                                      </p:tavLst>
                                    </p:anim>
                                    <p:anim calcmode="lin" valueType="num">
                                      <p:cBhvr additive="base">
                                        <p:cTn id="16" dur="1000"/>
                                        <p:tgtEl>
                                          <p:spTgt spid="163"/>
                                        </p:tgtEl>
                                        <p:attrNameLst>
                                          <p:attrName>ppt_h</p:attrName>
                                        </p:attrNameLst>
                                      </p:cBhvr>
                                      <p:tavLst>
                                        <p:tav tm="0">
                                          <p:val>
                                            <p:strVal val="0"/>
                                          </p:val>
                                        </p:tav>
                                        <p:tav tm="100000">
                                          <p:val>
                                            <p:strVal val="#ppt_h"/>
                                          </p:val>
                                        </p:tav>
                                      </p:tavLst>
                                    </p:anim>
                                  </p:childTnLst>
                                </p:cTn>
                              </p:par>
                              <p:par>
                                <p:cTn id="17" presetID="8" presetClass="emph" presetSubtype="0" fill="hold" nodeType="withEffect">
                                  <p:stCondLst>
                                    <p:cond delay="0"/>
                                  </p:stCondLst>
                                  <p:childTnLst>
                                    <p:animRot by="-21600000">
                                      <p:cBhvr>
                                        <p:cTn id="18" dur="1000" fill="hold"/>
                                        <p:tgtEl>
                                          <p:spTgt spid="162"/>
                                        </p:tgtEl>
                                        <p:attrNameLst>
                                          <p:attrName>r</p:attrName>
                                        </p:attrNameLst>
                                      </p:cBhvr>
                                    </p:animRot>
                                  </p:childTnLst>
                                </p:cTn>
                              </p:par>
                              <p:par>
                                <p:cTn id="19" presetID="10" presetClass="entr" presetSubtype="0" fill="hold" nodeType="with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fade">
                                      <p:cBhvr>
                                        <p:cTn id="21"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981200" y="453762"/>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Marketing: Gameplan</a:t>
            </a:r>
          </a:p>
        </p:txBody>
      </p:sp>
      <p:sp>
        <p:nvSpPr>
          <p:cNvPr id="169" name="Shape 169"/>
          <p:cNvSpPr txBox="1">
            <a:spLocks noGrp="1"/>
          </p:cNvSpPr>
          <p:nvPr>
            <p:ph type="body" idx="1"/>
          </p:nvPr>
        </p:nvSpPr>
        <p:spPr>
          <a:xfrm>
            <a:off x="1981200" y="2511226"/>
            <a:ext cx="8229600" cy="630599"/>
          </a:xfrm>
          <a:prstGeom prst="rect">
            <a:avLst/>
          </a:prstGeom>
        </p:spPr>
        <p:txBody>
          <a:bodyPr lIns="91425" tIns="91425" rIns="91425" bIns="91425" anchor="t" anchorCtr="0">
            <a:noAutofit/>
          </a:bodyPr>
          <a:lstStyle/>
          <a:p>
            <a:pPr indent="457200" algn="ctr">
              <a:lnSpc>
                <a:spcPct val="200000"/>
              </a:lnSpc>
              <a:spcAft>
                <a:spcPts val="1000"/>
              </a:spcAft>
              <a:buClr>
                <a:schemeClr val="dk1"/>
              </a:buClr>
              <a:buSzPct val="36666"/>
            </a:pPr>
            <a:r>
              <a:rPr lang="en" b="1">
                <a:latin typeface="Amaranth"/>
                <a:ea typeface="Amaranth"/>
                <a:cs typeface="Amaranth"/>
                <a:sym typeface="Amaranth"/>
              </a:rPr>
              <a:t>Gameplan: 4 releases</a:t>
            </a:r>
          </a:p>
          <a:p>
            <a:pPr indent="457200" algn="just">
              <a:lnSpc>
                <a:spcPct val="200000"/>
              </a:lnSpc>
              <a:spcAft>
                <a:spcPts val="1000"/>
              </a:spcAft>
              <a:buClr>
                <a:schemeClr val="dk1"/>
              </a:buClr>
            </a:pPr>
            <a:endParaRPr b="1"/>
          </a:p>
        </p:txBody>
      </p:sp>
      <p:cxnSp>
        <p:nvCxnSpPr>
          <p:cNvPr id="170" name="Shape 170"/>
          <p:cNvCxnSpPr/>
          <p:nvPr/>
        </p:nvCxnSpPr>
        <p:spPr>
          <a:xfrm rot="10800000" flipH="1">
            <a:off x="1886075" y="5162852"/>
            <a:ext cx="1788000" cy="479999"/>
          </a:xfrm>
          <a:prstGeom prst="straightConnector1">
            <a:avLst/>
          </a:prstGeom>
          <a:noFill/>
          <a:ln w="76200" cap="flat" cmpd="sng">
            <a:solidFill>
              <a:srgbClr val="FF0000"/>
            </a:solidFill>
            <a:prstDash val="solid"/>
            <a:round/>
            <a:headEnd type="none" w="lg" len="lg"/>
            <a:tailEnd type="none" w="lg" len="lg"/>
          </a:ln>
        </p:spPr>
      </p:cxnSp>
      <p:cxnSp>
        <p:nvCxnSpPr>
          <p:cNvPr id="171" name="Shape 171"/>
          <p:cNvCxnSpPr/>
          <p:nvPr/>
        </p:nvCxnSpPr>
        <p:spPr>
          <a:xfrm>
            <a:off x="3674077" y="5161052"/>
            <a:ext cx="533399" cy="235799"/>
          </a:xfrm>
          <a:prstGeom prst="straightConnector1">
            <a:avLst/>
          </a:prstGeom>
          <a:noFill/>
          <a:ln w="76200" cap="flat" cmpd="sng">
            <a:solidFill>
              <a:srgbClr val="FF0000"/>
            </a:solidFill>
            <a:prstDash val="solid"/>
            <a:round/>
            <a:headEnd type="none" w="lg" len="lg"/>
            <a:tailEnd type="none" w="lg" len="lg"/>
          </a:ln>
        </p:spPr>
      </p:cxnSp>
      <p:cxnSp>
        <p:nvCxnSpPr>
          <p:cNvPr id="172" name="Shape 172"/>
          <p:cNvCxnSpPr/>
          <p:nvPr/>
        </p:nvCxnSpPr>
        <p:spPr>
          <a:xfrm rot="10800000" flipH="1">
            <a:off x="4207475" y="4849202"/>
            <a:ext cx="1722300" cy="564899"/>
          </a:xfrm>
          <a:prstGeom prst="straightConnector1">
            <a:avLst/>
          </a:prstGeom>
          <a:noFill/>
          <a:ln w="76200" cap="flat" cmpd="sng">
            <a:solidFill>
              <a:srgbClr val="FF0000"/>
            </a:solidFill>
            <a:prstDash val="solid"/>
            <a:round/>
            <a:headEnd type="none" w="lg" len="lg"/>
            <a:tailEnd type="none" w="lg" len="lg"/>
          </a:ln>
        </p:spPr>
      </p:cxnSp>
      <p:cxnSp>
        <p:nvCxnSpPr>
          <p:cNvPr id="173" name="Shape 173"/>
          <p:cNvCxnSpPr/>
          <p:nvPr/>
        </p:nvCxnSpPr>
        <p:spPr>
          <a:xfrm>
            <a:off x="5929775" y="4849202"/>
            <a:ext cx="291000" cy="319499"/>
          </a:xfrm>
          <a:prstGeom prst="straightConnector1">
            <a:avLst/>
          </a:prstGeom>
          <a:noFill/>
          <a:ln w="76200" cap="flat" cmpd="sng">
            <a:solidFill>
              <a:srgbClr val="FF0000"/>
            </a:solidFill>
            <a:prstDash val="solid"/>
            <a:round/>
            <a:headEnd type="none" w="lg" len="lg"/>
            <a:tailEnd type="none" w="lg" len="lg"/>
          </a:ln>
        </p:spPr>
      </p:cxnSp>
      <p:cxnSp>
        <p:nvCxnSpPr>
          <p:cNvPr id="174" name="Shape 174"/>
          <p:cNvCxnSpPr/>
          <p:nvPr/>
        </p:nvCxnSpPr>
        <p:spPr>
          <a:xfrm>
            <a:off x="7943077" y="4696800"/>
            <a:ext cx="254399" cy="289800"/>
          </a:xfrm>
          <a:prstGeom prst="straightConnector1">
            <a:avLst/>
          </a:prstGeom>
          <a:noFill/>
          <a:ln w="76200" cap="flat" cmpd="sng">
            <a:solidFill>
              <a:srgbClr val="FF0000"/>
            </a:solidFill>
            <a:prstDash val="solid"/>
            <a:round/>
            <a:headEnd type="none" w="lg" len="lg"/>
            <a:tailEnd type="none" w="lg" len="lg"/>
          </a:ln>
        </p:spPr>
      </p:cxnSp>
      <p:cxnSp>
        <p:nvCxnSpPr>
          <p:cNvPr id="175" name="Shape 175"/>
          <p:cNvCxnSpPr/>
          <p:nvPr/>
        </p:nvCxnSpPr>
        <p:spPr>
          <a:xfrm rot="10800000" flipH="1">
            <a:off x="6232852" y="4683374"/>
            <a:ext cx="1709999" cy="473100"/>
          </a:xfrm>
          <a:prstGeom prst="straightConnector1">
            <a:avLst/>
          </a:prstGeom>
          <a:noFill/>
          <a:ln w="76200" cap="flat" cmpd="sng">
            <a:solidFill>
              <a:srgbClr val="FF0000"/>
            </a:solidFill>
            <a:prstDash val="solid"/>
            <a:round/>
            <a:headEnd type="none" w="lg" len="lg"/>
            <a:tailEnd type="none" w="lg" len="lg"/>
          </a:ln>
        </p:spPr>
      </p:cxnSp>
      <p:sp>
        <p:nvSpPr>
          <p:cNvPr id="176" name="Shape 176"/>
          <p:cNvSpPr txBox="1"/>
          <p:nvPr/>
        </p:nvSpPr>
        <p:spPr>
          <a:xfrm rot="-876305">
            <a:off x="1726631" y="4175694"/>
            <a:ext cx="1648983" cy="879501"/>
          </a:xfrm>
          <a:prstGeom prst="rect">
            <a:avLst/>
          </a:prstGeom>
          <a:noFill/>
          <a:ln>
            <a:noFill/>
          </a:ln>
        </p:spPr>
        <p:txBody>
          <a:bodyPr lIns="91425" tIns="91425" rIns="91425" bIns="91425" anchor="t" anchorCtr="0">
            <a:noAutofit/>
          </a:bodyPr>
          <a:lstStyle/>
          <a:p>
            <a:r>
              <a:rPr lang="en" sz="1400" b="1" kern="0" dirty="0">
                <a:solidFill>
                  <a:srgbClr val="000000"/>
                </a:solidFill>
                <a:latin typeface="Amaranth"/>
                <a:ea typeface="Amaranth"/>
                <a:cs typeface="Amaranth"/>
                <a:sym typeface="Amaranth"/>
                <a:rtl val="0"/>
              </a:rPr>
              <a:t>Initial Release (2015-2016) </a:t>
            </a:r>
            <a:br>
              <a:rPr lang="en" sz="1400" b="1" kern="0" dirty="0">
                <a:solidFill>
                  <a:srgbClr val="000000"/>
                </a:solidFill>
                <a:latin typeface="Amaranth"/>
                <a:ea typeface="Amaranth"/>
                <a:cs typeface="Amaranth"/>
                <a:sym typeface="Amaranth"/>
                <a:rtl val="0"/>
              </a:rPr>
            </a:br>
            <a:r>
              <a:rPr lang="en" sz="1400" kern="0" dirty="0">
                <a:solidFill>
                  <a:srgbClr val="000000"/>
                </a:solidFill>
                <a:latin typeface="Amaranth"/>
                <a:ea typeface="Amaranth"/>
                <a:cs typeface="Amaranth"/>
                <a:sym typeface="Amaranth"/>
                <a:rtl val="0"/>
              </a:rPr>
              <a:t>Band-Aid: Ultimate Defense + Children’s Version</a:t>
            </a:r>
          </a:p>
        </p:txBody>
      </p:sp>
      <p:sp>
        <p:nvSpPr>
          <p:cNvPr id="177" name="Shape 177"/>
          <p:cNvSpPr txBox="1"/>
          <p:nvPr/>
        </p:nvSpPr>
        <p:spPr>
          <a:xfrm rot="-1095195">
            <a:off x="3952875" y="3880781"/>
            <a:ext cx="1794917" cy="1141557"/>
          </a:xfrm>
          <a:prstGeom prst="rect">
            <a:avLst/>
          </a:prstGeom>
          <a:noFill/>
          <a:ln>
            <a:noFill/>
          </a:ln>
        </p:spPr>
        <p:txBody>
          <a:bodyPr lIns="91425" tIns="91425" rIns="91425" bIns="91425" anchor="t" anchorCtr="0">
            <a:noAutofit/>
          </a:bodyPr>
          <a:lstStyle/>
          <a:p>
            <a:r>
              <a:rPr lang="en" sz="1400" b="1" kern="0" dirty="0">
                <a:solidFill>
                  <a:srgbClr val="000000"/>
                </a:solidFill>
                <a:latin typeface="Amaranth"/>
                <a:ea typeface="Amaranth"/>
                <a:cs typeface="Amaranth"/>
                <a:sym typeface="Amaranth"/>
                <a:rtl val="0"/>
              </a:rPr>
              <a:t>Second Release (2016-2017)</a:t>
            </a:r>
            <a:br>
              <a:rPr lang="en" sz="1400" b="1" kern="0" dirty="0">
                <a:solidFill>
                  <a:srgbClr val="000000"/>
                </a:solidFill>
                <a:latin typeface="Amaranth"/>
                <a:ea typeface="Amaranth"/>
                <a:cs typeface="Amaranth"/>
                <a:sym typeface="Amaranth"/>
                <a:rtl val="0"/>
              </a:rPr>
            </a:br>
            <a:r>
              <a:rPr lang="en" sz="1400" kern="0" dirty="0">
                <a:solidFill>
                  <a:srgbClr val="000000"/>
                </a:solidFill>
                <a:latin typeface="Amaranth"/>
                <a:ea typeface="Amaranth"/>
                <a:cs typeface="Amaranth"/>
                <a:sym typeface="Amaranth"/>
                <a:rtl val="0"/>
              </a:rPr>
              <a:t>Band-Aid: Ultimate Defense - Antibiotic Version</a:t>
            </a:r>
          </a:p>
        </p:txBody>
      </p:sp>
      <p:sp>
        <p:nvSpPr>
          <p:cNvPr id="178" name="Shape 178"/>
          <p:cNvSpPr txBox="1"/>
          <p:nvPr/>
        </p:nvSpPr>
        <p:spPr>
          <a:xfrm rot="-979857">
            <a:off x="6012896" y="3675650"/>
            <a:ext cx="1788145" cy="1192345"/>
          </a:xfrm>
          <a:prstGeom prst="rect">
            <a:avLst/>
          </a:prstGeom>
          <a:noFill/>
          <a:ln>
            <a:noFill/>
          </a:ln>
        </p:spPr>
        <p:txBody>
          <a:bodyPr lIns="91425" tIns="91425" rIns="91425" bIns="91425" anchor="t" anchorCtr="0">
            <a:noAutofit/>
          </a:bodyPr>
          <a:lstStyle/>
          <a:p>
            <a:r>
              <a:rPr lang="en" sz="1400" b="1" kern="0" dirty="0">
                <a:solidFill>
                  <a:srgbClr val="000000"/>
                </a:solidFill>
                <a:latin typeface="Amaranth"/>
                <a:ea typeface="Amaranth"/>
                <a:cs typeface="Amaranth"/>
                <a:sym typeface="Amaranth"/>
                <a:rtl val="0"/>
              </a:rPr>
              <a:t>Third Release</a:t>
            </a:r>
          </a:p>
          <a:p>
            <a:r>
              <a:rPr lang="en" sz="1400" b="1" kern="0" dirty="0">
                <a:solidFill>
                  <a:srgbClr val="000000"/>
                </a:solidFill>
                <a:latin typeface="Amaranth"/>
                <a:ea typeface="Amaranth"/>
                <a:cs typeface="Amaranth"/>
                <a:sym typeface="Amaranth"/>
                <a:rtl val="0"/>
              </a:rPr>
              <a:t>(2017-2018) </a:t>
            </a:r>
          </a:p>
          <a:p>
            <a:r>
              <a:rPr lang="en" sz="1400" kern="0" dirty="0">
                <a:solidFill>
                  <a:srgbClr val="000000"/>
                </a:solidFill>
                <a:latin typeface="Amaranth"/>
                <a:ea typeface="Amaranth"/>
                <a:cs typeface="Amaranth"/>
                <a:sym typeface="Amaranth"/>
                <a:rtl val="0"/>
              </a:rPr>
              <a:t>Band-Aid: Ultimate Defense - Moisturizer Version</a:t>
            </a:r>
          </a:p>
        </p:txBody>
      </p:sp>
      <p:sp>
        <p:nvSpPr>
          <p:cNvPr id="179" name="Shape 179"/>
          <p:cNvSpPr txBox="1"/>
          <p:nvPr/>
        </p:nvSpPr>
        <p:spPr>
          <a:xfrm rot="-1117158">
            <a:off x="8076942" y="3361667"/>
            <a:ext cx="1710105" cy="1164324"/>
          </a:xfrm>
          <a:prstGeom prst="rect">
            <a:avLst/>
          </a:prstGeom>
          <a:noFill/>
          <a:ln>
            <a:noFill/>
          </a:ln>
        </p:spPr>
        <p:txBody>
          <a:bodyPr lIns="91425" tIns="91425" rIns="91425" bIns="91425" anchor="t" anchorCtr="0">
            <a:noAutofit/>
          </a:bodyPr>
          <a:lstStyle/>
          <a:p>
            <a:r>
              <a:rPr lang="en" sz="1400" b="1" kern="0" dirty="0">
                <a:solidFill>
                  <a:srgbClr val="000000"/>
                </a:solidFill>
                <a:latin typeface="Amaranth"/>
                <a:ea typeface="Amaranth"/>
                <a:cs typeface="Amaranth"/>
                <a:sym typeface="Amaranth"/>
                <a:rtl val="0"/>
              </a:rPr>
              <a:t>Fourth Release (2018-2019)</a:t>
            </a:r>
          </a:p>
          <a:p>
            <a:r>
              <a:rPr lang="en" sz="1400" kern="0" dirty="0">
                <a:solidFill>
                  <a:srgbClr val="000000"/>
                </a:solidFill>
                <a:latin typeface="Amaranth"/>
                <a:ea typeface="Amaranth"/>
                <a:cs typeface="Amaranth"/>
                <a:sym typeface="Amaranth"/>
                <a:rtl val="0"/>
              </a:rPr>
              <a:t>Band-Aid: Ultimate Defense- Anti-Scar Version</a:t>
            </a:r>
          </a:p>
        </p:txBody>
      </p:sp>
      <p:cxnSp>
        <p:nvCxnSpPr>
          <p:cNvPr id="180" name="Shape 180"/>
          <p:cNvCxnSpPr/>
          <p:nvPr/>
        </p:nvCxnSpPr>
        <p:spPr>
          <a:xfrm rot="10800000" flipH="1">
            <a:off x="8197477" y="4127899"/>
            <a:ext cx="2135399" cy="820800"/>
          </a:xfrm>
          <a:prstGeom prst="straightConnector1">
            <a:avLst/>
          </a:prstGeom>
          <a:noFill/>
          <a:ln w="76200" cap="flat" cmpd="sng">
            <a:solidFill>
              <a:srgbClr val="FF0000"/>
            </a:solidFill>
            <a:prstDash val="solid"/>
            <a:round/>
            <a:headEnd type="none" w="lg" len="lg"/>
            <a:tailEnd type="triangle" w="lg" len="lg"/>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par>
                                <p:cTn id="8" presetID="10" presetClass="entr" presetSubtype="0" fill="hold" nodeType="withEffect">
                                  <p:stCondLst>
                                    <p:cond delay="0"/>
                                  </p:stCondLst>
                                  <p:childTnLst>
                                    <p:set>
                                      <p:cBhvr>
                                        <p:cTn id="9" dur="1" fill="hold">
                                          <p:stCondLst>
                                            <p:cond delay="0"/>
                                          </p:stCondLst>
                                        </p:cTn>
                                        <p:tgtEl>
                                          <p:spTgt spid="169"/>
                                        </p:tgtEl>
                                        <p:attrNameLst>
                                          <p:attrName>style.visibility</p:attrName>
                                        </p:attrNameLst>
                                      </p:cBhvr>
                                      <p:to>
                                        <p:strVal val="visible"/>
                                      </p:to>
                                    </p:set>
                                    <p:animEffect transition="in" filter="fade">
                                      <p:cBhvr>
                                        <p:cTn id="10" dur="1000"/>
                                        <p:tgtEl>
                                          <p:spTgt spid="169"/>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76"/>
                                        </p:tgtEl>
                                        <p:attrNameLst>
                                          <p:attrName>style.visibility</p:attrName>
                                        </p:attrNameLst>
                                      </p:cBhvr>
                                      <p:to>
                                        <p:strVal val="visible"/>
                                      </p:to>
                                    </p:set>
                                    <p:anim calcmode="lin" valueType="num">
                                      <p:cBhvr additive="base">
                                        <p:cTn id="14" dur="1000"/>
                                        <p:tgtEl>
                                          <p:spTgt spid="176"/>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1000"/>
                                        <p:tgtEl>
                                          <p:spTgt spid="170"/>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171"/>
                                        </p:tgtEl>
                                        <p:attrNameLst>
                                          <p:attrName>style.visibility</p:attrName>
                                        </p:attrNameLst>
                                      </p:cBhvr>
                                      <p:to>
                                        <p:strVal val="visible"/>
                                      </p:to>
                                    </p:set>
                                    <p:anim calcmode="lin" valueType="num">
                                      <p:cBhvr additive="base">
                                        <p:cTn id="20" dur="1000"/>
                                        <p:tgtEl>
                                          <p:spTgt spid="171"/>
                                        </p:tgtEl>
                                        <p:attrNameLst>
                                          <p:attrName>ppt_x</p:attrName>
                                        </p:attrNameLst>
                                      </p:cBhvr>
                                      <p:tavLst>
                                        <p:tav tm="0">
                                          <p:val>
                                            <p:strVal val="#ppt_x-1"/>
                                          </p:val>
                                        </p:tav>
                                        <p:tav tm="100000">
                                          <p:val>
                                            <p:strVal val="#ppt_x"/>
                                          </p:val>
                                        </p:tav>
                                      </p:tavLst>
                                    </p:anim>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177"/>
                                        </p:tgtEl>
                                        <p:attrNameLst>
                                          <p:attrName>style.visibility</p:attrName>
                                        </p:attrNameLst>
                                      </p:cBhvr>
                                      <p:to>
                                        <p:strVal val="visible"/>
                                      </p:to>
                                    </p:set>
                                    <p:anim calcmode="lin" valueType="num">
                                      <p:cBhvr additive="base">
                                        <p:cTn id="24" dur="1000"/>
                                        <p:tgtEl>
                                          <p:spTgt spid="177"/>
                                        </p:tgtEl>
                                        <p:attrNameLst>
                                          <p:attrName>ppt_x</p:attrName>
                                        </p:attrNameLst>
                                      </p:cBhvr>
                                      <p:tavLst>
                                        <p:tav tm="0">
                                          <p:val>
                                            <p:strVal val="#ppt_x-1"/>
                                          </p:val>
                                        </p:tav>
                                        <p:tav tm="100000">
                                          <p:val>
                                            <p:strVal val="#ppt_x"/>
                                          </p:val>
                                        </p:tav>
                                      </p:tavLst>
                                    </p:anim>
                                  </p:childTnLst>
                                </p:cTn>
                              </p:par>
                              <p:par>
                                <p:cTn id="25" presetID="2" presetClass="entr" presetSubtype="8"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additive="base">
                                        <p:cTn id="27" dur="1000"/>
                                        <p:tgtEl>
                                          <p:spTgt spid="172"/>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173"/>
                                        </p:tgtEl>
                                        <p:attrNameLst>
                                          <p:attrName>style.visibility</p:attrName>
                                        </p:attrNameLst>
                                      </p:cBhvr>
                                      <p:to>
                                        <p:strVal val="visible"/>
                                      </p:to>
                                    </p:set>
                                    <p:anim calcmode="lin" valueType="num">
                                      <p:cBhvr additive="base">
                                        <p:cTn id="30" dur="1000"/>
                                        <p:tgtEl>
                                          <p:spTgt spid="173"/>
                                        </p:tgtEl>
                                        <p:attrNameLst>
                                          <p:attrName>ppt_x</p:attrName>
                                        </p:attrNameLst>
                                      </p:cBhvr>
                                      <p:tavLst>
                                        <p:tav tm="0">
                                          <p:val>
                                            <p:strVal val="#ppt_x-1"/>
                                          </p:val>
                                        </p:tav>
                                        <p:tav tm="100000">
                                          <p:val>
                                            <p:strVal val="#ppt_x"/>
                                          </p:val>
                                        </p:tav>
                                      </p:tavLst>
                                    </p:anim>
                                  </p:childTnLst>
                                </p:cTn>
                              </p:par>
                            </p:childTnLst>
                          </p:cTn>
                        </p:par>
                        <p:par>
                          <p:cTn id="31" fill="hold">
                            <p:stCondLst>
                              <p:cond delay="3000"/>
                            </p:stCondLst>
                            <p:childTnLst>
                              <p:par>
                                <p:cTn id="32" presetID="2" presetClass="entr" presetSubtype="8" fill="hold" nodeType="afterEffect">
                                  <p:stCondLst>
                                    <p:cond delay="0"/>
                                  </p:stCondLst>
                                  <p:childTnLst>
                                    <p:set>
                                      <p:cBhvr>
                                        <p:cTn id="33" dur="1" fill="hold">
                                          <p:stCondLst>
                                            <p:cond delay="0"/>
                                          </p:stCondLst>
                                        </p:cTn>
                                        <p:tgtEl>
                                          <p:spTgt spid="178"/>
                                        </p:tgtEl>
                                        <p:attrNameLst>
                                          <p:attrName>style.visibility</p:attrName>
                                        </p:attrNameLst>
                                      </p:cBhvr>
                                      <p:to>
                                        <p:strVal val="visible"/>
                                      </p:to>
                                    </p:set>
                                    <p:anim calcmode="lin" valueType="num">
                                      <p:cBhvr additive="base">
                                        <p:cTn id="34" dur="1000"/>
                                        <p:tgtEl>
                                          <p:spTgt spid="178"/>
                                        </p:tgtEl>
                                        <p:attrNameLst>
                                          <p:attrName>ppt_x</p:attrName>
                                        </p:attrNameLst>
                                      </p:cBhvr>
                                      <p:tavLst>
                                        <p:tav tm="0">
                                          <p:val>
                                            <p:strVal val="#ppt_x-1"/>
                                          </p:val>
                                        </p:tav>
                                        <p:tav tm="100000">
                                          <p:val>
                                            <p:strVal val="#ppt_x"/>
                                          </p:val>
                                        </p:tav>
                                      </p:tavLst>
                                    </p:anim>
                                  </p:childTnLst>
                                </p:cTn>
                              </p:par>
                              <p:par>
                                <p:cTn id="35" presetID="2" presetClass="entr" presetSubtype="8" fill="hold" nodeType="withEffect">
                                  <p:stCondLst>
                                    <p:cond delay="0"/>
                                  </p:stCondLst>
                                  <p:childTnLst>
                                    <p:set>
                                      <p:cBhvr>
                                        <p:cTn id="36" dur="1" fill="hold">
                                          <p:stCondLst>
                                            <p:cond delay="0"/>
                                          </p:stCondLst>
                                        </p:cTn>
                                        <p:tgtEl>
                                          <p:spTgt spid="175"/>
                                        </p:tgtEl>
                                        <p:attrNameLst>
                                          <p:attrName>style.visibility</p:attrName>
                                        </p:attrNameLst>
                                      </p:cBhvr>
                                      <p:to>
                                        <p:strVal val="visible"/>
                                      </p:to>
                                    </p:set>
                                    <p:anim calcmode="lin" valueType="num">
                                      <p:cBhvr additive="base">
                                        <p:cTn id="37" dur="1000"/>
                                        <p:tgtEl>
                                          <p:spTgt spid="175"/>
                                        </p:tgtEl>
                                        <p:attrNameLst>
                                          <p:attrName>ppt_x</p:attrName>
                                        </p:attrNameLst>
                                      </p:cBhvr>
                                      <p:tavLst>
                                        <p:tav tm="0">
                                          <p:val>
                                            <p:strVal val="#ppt_x-1"/>
                                          </p:val>
                                        </p:tav>
                                        <p:tav tm="100000">
                                          <p:val>
                                            <p:strVal val="#ppt_x"/>
                                          </p:val>
                                        </p:tav>
                                      </p:tavLst>
                                    </p:anim>
                                  </p:childTnLst>
                                </p:cTn>
                              </p:par>
                              <p:par>
                                <p:cTn id="38" presetID="2" presetClass="entr" presetSubtype="8" fill="hold" nodeType="withEffect">
                                  <p:stCondLst>
                                    <p:cond delay="0"/>
                                  </p:stCondLst>
                                  <p:childTnLst>
                                    <p:set>
                                      <p:cBhvr>
                                        <p:cTn id="39" dur="1" fill="hold">
                                          <p:stCondLst>
                                            <p:cond delay="0"/>
                                          </p:stCondLst>
                                        </p:cTn>
                                        <p:tgtEl>
                                          <p:spTgt spid="174"/>
                                        </p:tgtEl>
                                        <p:attrNameLst>
                                          <p:attrName>style.visibility</p:attrName>
                                        </p:attrNameLst>
                                      </p:cBhvr>
                                      <p:to>
                                        <p:strVal val="visible"/>
                                      </p:to>
                                    </p:set>
                                    <p:anim calcmode="lin" valueType="num">
                                      <p:cBhvr additive="base">
                                        <p:cTn id="40" dur="1000"/>
                                        <p:tgtEl>
                                          <p:spTgt spid="174"/>
                                        </p:tgtEl>
                                        <p:attrNameLst>
                                          <p:attrName>ppt_x</p:attrName>
                                        </p:attrNameLst>
                                      </p:cBhvr>
                                      <p:tavLst>
                                        <p:tav tm="0">
                                          <p:val>
                                            <p:strVal val="#ppt_x-1"/>
                                          </p:val>
                                        </p:tav>
                                        <p:tav tm="100000">
                                          <p:val>
                                            <p:strVal val="#ppt_x"/>
                                          </p:val>
                                        </p:tav>
                                      </p:tavLst>
                                    </p:anim>
                                  </p:childTnLst>
                                </p:cTn>
                              </p:par>
                            </p:childTnLst>
                          </p:cTn>
                        </p:par>
                        <p:par>
                          <p:cTn id="41" fill="hold">
                            <p:stCondLst>
                              <p:cond delay="4000"/>
                            </p:stCondLst>
                            <p:childTnLst>
                              <p:par>
                                <p:cTn id="42" presetID="2" presetClass="entr" presetSubtype="8" fill="hold" nodeType="afterEffect">
                                  <p:stCondLst>
                                    <p:cond delay="0"/>
                                  </p:stCondLst>
                                  <p:childTnLst>
                                    <p:set>
                                      <p:cBhvr>
                                        <p:cTn id="43" dur="1" fill="hold">
                                          <p:stCondLst>
                                            <p:cond delay="0"/>
                                          </p:stCondLst>
                                        </p:cTn>
                                        <p:tgtEl>
                                          <p:spTgt spid="179"/>
                                        </p:tgtEl>
                                        <p:attrNameLst>
                                          <p:attrName>style.visibility</p:attrName>
                                        </p:attrNameLst>
                                      </p:cBhvr>
                                      <p:to>
                                        <p:strVal val="visible"/>
                                      </p:to>
                                    </p:set>
                                    <p:anim calcmode="lin" valueType="num">
                                      <p:cBhvr additive="base">
                                        <p:cTn id="44" dur="1000"/>
                                        <p:tgtEl>
                                          <p:spTgt spid="179"/>
                                        </p:tgtEl>
                                        <p:attrNameLst>
                                          <p:attrName>ppt_x</p:attrName>
                                        </p:attrNameLst>
                                      </p:cBhvr>
                                      <p:tavLst>
                                        <p:tav tm="0">
                                          <p:val>
                                            <p:strVal val="#ppt_x-1"/>
                                          </p:val>
                                        </p:tav>
                                        <p:tav tm="100000">
                                          <p:val>
                                            <p:strVal val="#ppt_x"/>
                                          </p:val>
                                        </p:tav>
                                      </p:tavLst>
                                    </p:anim>
                                  </p:childTnLst>
                                </p:cTn>
                              </p:par>
                              <p:par>
                                <p:cTn id="45" presetID="2" presetClass="entr" presetSubtype="8" fill="hold" nodeType="withEffect">
                                  <p:stCondLst>
                                    <p:cond delay="0"/>
                                  </p:stCondLst>
                                  <p:childTnLst>
                                    <p:set>
                                      <p:cBhvr>
                                        <p:cTn id="46" dur="1" fill="hold">
                                          <p:stCondLst>
                                            <p:cond delay="0"/>
                                          </p:stCondLst>
                                        </p:cTn>
                                        <p:tgtEl>
                                          <p:spTgt spid="180"/>
                                        </p:tgtEl>
                                        <p:attrNameLst>
                                          <p:attrName>style.visibility</p:attrName>
                                        </p:attrNameLst>
                                      </p:cBhvr>
                                      <p:to>
                                        <p:strVal val="visible"/>
                                      </p:to>
                                    </p:set>
                                    <p:anim calcmode="lin" valueType="num">
                                      <p:cBhvr additive="base">
                                        <p:cTn id="47" dur="1000"/>
                                        <p:tgtEl>
                                          <p:spTgt spid="18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997034" y="424999"/>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Marketing: Pricing</a:t>
            </a:r>
          </a:p>
        </p:txBody>
      </p:sp>
      <p:sp>
        <p:nvSpPr>
          <p:cNvPr id="186" name="Shape 186"/>
          <p:cNvSpPr txBox="1">
            <a:spLocks noGrp="1"/>
          </p:cNvSpPr>
          <p:nvPr>
            <p:ph type="body" idx="1"/>
          </p:nvPr>
        </p:nvSpPr>
        <p:spPr>
          <a:xfrm>
            <a:off x="1981200" y="2317752"/>
            <a:ext cx="3533400" cy="3465299"/>
          </a:xfrm>
          <a:prstGeom prst="rect">
            <a:avLst/>
          </a:prstGeom>
        </p:spPr>
        <p:txBody>
          <a:bodyPr lIns="91425" tIns="91425" rIns="91425" bIns="91425" anchor="t" anchorCtr="0">
            <a:noAutofit/>
          </a:bodyPr>
          <a:lstStyle/>
          <a:p>
            <a:r>
              <a:rPr lang="en" b="1" dirty="0">
                <a:solidFill>
                  <a:srgbClr val="000000"/>
                </a:solidFill>
                <a:latin typeface="Amaranth"/>
                <a:ea typeface="Amaranth"/>
                <a:cs typeface="Amaranth"/>
                <a:sym typeface="Amaranth"/>
              </a:rPr>
              <a:t>How It Will Be Sold</a:t>
            </a:r>
          </a:p>
          <a:p>
            <a:r>
              <a:rPr lang="en" dirty="0">
                <a:solidFill>
                  <a:srgbClr val="000000"/>
                </a:solidFill>
                <a:latin typeface="Amaranth"/>
                <a:ea typeface="Amaranth"/>
                <a:cs typeface="Amaranth"/>
                <a:sym typeface="Amaranth"/>
              </a:rPr>
              <a:t>1 box includes: </a:t>
            </a:r>
            <a:r>
              <a:rPr lang="en" sz="2000" dirty="0">
                <a:solidFill>
                  <a:srgbClr val="000000"/>
                </a:solidFill>
                <a:latin typeface="Amaranth"/>
                <a:ea typeface="Amaranth"/>
                <a:cs typeface="Amaranth"/>
                <a:sym typeface="Amaranth"/>
              </a:rPr>
              <a:t>Dispenser + 1 roll of Band-Aid tape($5-7) </a:t>
            </a:r>
            <a:endParaRPr lang="en" dirty="0">
              <a:solidFill>
                <a:srgbClr val="000000"/>
              </a:solidFill>
              <a:latin typeface="Amaranth"/>
              <a:ea typeface="Amaranth"/>
              <a:cs typeface="Amaranth"/>
              <a:sym typeface="Amaranth"/>
            </a:endParaRPr>
          </a:p>
          <a:p>
            <a:br>
              <a:rPr lang="en" b="1" u="sng" dirty="0">
                <a:solidFill>
                  <a:srgbClr val="000000"/>
                </a:solidFill>
                <a:latin typeface="Amaranth"/>
                <a:ea typeface="Amaranth"/>
                <a:cs typeface="Amaranth"/>
                <a:sym typeface="Amaranth"/>
              </a:rPr>
            </a:br>
            <a:r>
              <a:rPr lang="en" dirty="0">
                <a:solidFill>
                  <a:srgbClr val="000000"/>
                </a:solidFill>
                <a:latin typeface="Amaranth"/>
                <a:ea typeface="Amaranth"/>
                <a:cs typeface="Amaranth"/>
                <a:sym typeface="Amaranth"/>
              </a:rPr>
              <a:t>Refill Includes: </a:t>
            </a:r>
          </a:p>
          <a:p>
            <a:r>
              <a:rPr lang="en" sz="2000" dirty="0">
                <a:solidFill>
                  <a:srgbClr val="000000"/>
                </a:solidFill>
                <a:latin typeface="Amaranth"/>
                <a:ea typeface="Amaranth"/>
                <a:cs typeface="Amaranth"/>
                <a:sym typeface="Amaranth"/>
              </a:rPr>
              <a:t>1 roll of Band-Aid tape($2-3)</a:t>
            </a:r>
          </a:p>
        </p:txBody>
      </p:sp>
      <p:sp>
        <p:nvSpPr>
          <p:cNvPr id="187" name="Shape 187"/>
          <p:cNvSpPr txBox="1"/>
          <p:nvPr/>
        </p:nvSpPr>
        <p:spPr>
          <a:xfrm>
            <a:off x="5892852" y="2317750"/>
            <a:ext cx="4378499" cy="3039300"/>
          </a:xfrm>
          <a:prstGeom prst="rect">
            <a:avLst/>
          </a:prstGeom>
          <a:noFill/>
          <a:ln>
            <a:noFill/>
          </a:ln>
        </p:spPr>
        <p:txBody>
          <a:bodyPr lIns="91425" tIns="91425" rIns="91425" bIns="91425" anchor="t" anchorCtr="0">
            <a:noAutofit/>
          </a:bodyPr>
          <a:lstStyle/>
          <a:p>
            <a:r>
              <a:rPr lang="en" sz="3000" b="1" kern="0" dirty="0">
                <a:solidFill>
                  <a:srgbClr val="000000"/>
                </a:solidFill>
                <a:latin typeface="Amaranth"/>
                <a:ea typeface="Amaranth"/>
                <a:cs typeface="Amaranth"/>
                <a:sym typeface="Amaranth"/>
                <a:rtl val="0"/>
              </a:rPr>
              <a:t>Premium Product</a:t>
            </a:r>
          </a:p>
          <a:p>
            <a:r>
              <a:rPr lang="en" sz="3000" kern="0" dirty="0">
                <a:solidFill>
                  <a:srgbClr val="000000"/>
                </a:solidFill>
                <a:latin typeface="Amaranth"/>
                <a:ea typeface="Amaranth"/>
                <a:cs typeface="Amaranth"/>
                <a:sym typeface="Amaranth"/>
                <a:rtl val="0"/>
              </a:rPr>
              <a:t>Public likes premium and revolutionary things</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10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1981200" y="504202"/>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Marketing: Promotion</a:t>
            </a:r>
          </a:p>
        </p:txBody>
      </p:sp>
      <p:sp>
        <p:nvSpPr>
          <p:cNvPr id="193" name="Shape 193"/>
          <p:cNvSpPr txBox="1">
            <a:spLocks noGrp="1"/>
          </p:cNvSpPr>
          <p:nvPr>
            <p:ph type="body" idx="1"/>
          </p:nvPr>
        </p:nvSpPr>
        <p:spPr>
          <a:xfrm>
            <a:off x="1981200" y="2317751"/>
            <a:ext cx="8229600" cy="3465299"/>
          </a:xfrm>
          <a:prstGeom prst="rect">
            <a:avLst/>
          </a:prstGeom>
        </p:spPr>
        <p:txBody>
          <a:bodyPr lIns="91425" tIns="91425" rIns="91425" bIns="91425" anchor="t" anchorCtr="0">
            <a:noAutofit/>
          </a:bodyPr>
          <a:lstStyle/>
          <a:p>
            <a:pPr algn="ctr">
              <a:buClr>
                <a:schemeClr val="dk1"/>
              </a:buClr>
              <a:buSzPct val="37931"/>
            </a:pPr>
            <a:r>
              <a:rPr lang="en" sz="2900" b="1" dirty="0">
                <a:latin typeface="Amaranth"/>
                <a:ea typeface="Amaranth"/>
                <a:cs typeface="Amaranth"/>
                <a:sym typeface="Amaranth"/>
              </a:rPr>
              <a:t>Commercial</a:t>
            </a:r>
          </a:p>
          <a:p>
            <a:pPr marL="622300" indent="-457200">
              <a:buSzPct val="92000"/>
              <a:buFont typeface="Wingdings" panose="05000000000000000000" pitchFamily="2" charset="2"/>
              <a:buChar char="§"/>
            </a:pPr>
            <a:r>
              <a:rPr lang="en" sz="2800" dirty="0">
                <a:latin typeface="Amaranth"/>
                <a:ea typeface="Amaranth"/>
                <a:cs typeface="Amaranth"/>
                <a:sym typeface="Amaranth"/>
              </a:rPr>
              <a:t>1-2 minutes long featured on kids channel to grab their attention.</a:t>
            </a:r>
          </a:p>
          <a:p>
            <a:pPr marL="622300" indent="-457200">
              <a:buSzPct val="92000"/>
              <a:buFont typeface="Wingdings" panose="05000000000000000000" pitchFamily="2" charset="2"/>
              <a:buChar char="§"/>
            </a:pPr>
            <a:r>
              <a:rPr lang="en" sz="2800" dirty="0">
                <a:latin typeface="Amaranth"/>
                <a:ea typeface="Amaranth"/>
                <a:cs typeface="Amaranth"/>
                <a:sym typeface="Amaranth"/>
              </a:rPr>
              <a:t>Will use amateur actors instead of celebrities.</a:t>
            </a:r>
          </a:p>
        </p:txBody>
      </p:sp>
    </p:spTree>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1950514" y="457201"/>
            <a:ext cx="8229600" cy="1141499"/>
          </a:xfrm>
          <a:prstGeom prst="rect">
            <a:avLst/>
          </a:prstGeom>
        </p:spPr>
        <p:txBody>
          <a:bodyPr lIns="91425" tIns="91425" rIns="91425" bIns="91425" anchor="b" anchorCtr="0">
            <a:noAutofit/>
          </a:bodyPr>
          <a:lstStyle/>
          <a:p>
            <a:pPr algn="ctr"/>
            <a:r>
              <a:rPr lang="en" dirty="0">
                <a:latin typeface="Amaranth"/>
                <a:ea typeface="Amaranth"/>
                <a:cs typeface="Amaranth"/>
                <a:sym typeface="Amaranth"/>
              </a:rPr>
              <a:t>Public Relations</a:t>
            </a:r>
          </a:p>
        </p:txBody>
      </p:sp>
      <p:sp>
        <p:nvSpPr>
          <p:cNvPr id="199" name="Shape 199"/>
          <p:cNvSpPr txBox="1">
            <a:spLocks noGrp="1"/>
          </p:cNvSpPr>
          <p:nvPr>
            <p:ph type="body" idx="1"/>
          </p:nvPr>
        </p:nvSpPr>
        <p:spPr>
          <a:xfrm>
            <a:off x="1981192" y="2535451"/>
            <a:ext cx="8229600" cy="3465299"/>
          </a:xfrm>
          <a:prstGeom prst="rect">
            <a:avLst/>
          </a:prstGeom>
        </p:spPr>
        <p:txBody>
          <a:bodyPr lIns="91425" tIns="91425" rIns="91425" bIns="91425" anchor="t" anchorCtr="0">
            <a:noAutofit/>
          </a:bodyPr>
          <a:lstStyle/>
          <a:p>
            <a:r>
              <a:rPr lang="en" dirty="0">
                <a:solidFill>
                  <a:srgbClr val="000000"/>
                </a:solidFill>
                <a:latin typeface="Amaranth"/>
                <a:ea typeface="Amaranth"/>
                <a:cs typeface="Amaranth"/>
                <a:sym typeface="Amaranth"/>
              </a:rPr>
              <a:t>Our main goal is to persuade customers into buying our product through earned publicity.</a:t>
            </a:r>
          </a:p>
          <a:p>
            <a:endParaRPr lang="en" dirty="0">
              <a:solidFill>
                <a:srgbClr val="000000"/>
              </a:solidFill>
              <a:latin typeface="Amaranth"/>
              <a:ea typeface="Amaranth"/>
              <a:cs typeface="Amaranth"/>
              <a:sym typeface="Amaranth"/>
            </a:endParaRPr>
          </a:p>
          <a:p>
            <a:r>
              <a:rPr lang="en" dirty="0">
                <a:solidFill>
                  <a:srgbClr val="000000"/>
                </a:solidFill>
                <a:latin typeface="Amaranth"/>
                <a:ea typeface="Amaranth"/>
                <a:cs typeface="Amaranth"/>
                <a:sym typeface="Amaranth"/>
              </a:rPr>
              <a:t>To promote the new product we will be giving products to the New Jersey boy scouts and four magazine companies: Healthcare, Sports Illustrated, Parenting, and Parents.</a:t>
            </a:r>
          </a:p>
          <a:p>
            <a:endParaRPr sz="3200" dirty="0"/>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1000"/>
                                        <p:tgtEl>
                                          <p:spTgt spid="19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anim calcmode="lin" valueType="num">
                                      <p:cBhvr additive="base">
                                        <p:cTn id="10" dur="1000"/>
                                        <p:tgtEl>
                                          <p:spTgt spid="19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1981267" y="502793"/>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Public Relations (continued)</a:t>
            </a:r>
          </a:p>
        </p:txBody>
      </p:sp>
      <p:sp>
        <p:nvSpPr>
          <p:cNvPr id="205" name="Shape 205"/>
          <p:cNvSpPr txBox="1">
            <a:spLocks noGrp="1"/>
          </p:cNvSpPr>
          <p:nvPr>
            <p:ph type="body" idx="1"/>
          </p:nvPr>
        </p:nvSpPr>
        <p:spPr>
          <a:xfrm>
            <a:off x="1981200" y="2423246"/>
            <a:ext cx="4030200" cy="3465299"/>
          </a:xfrm>
          <a:prstGeom prst="rect">
            <a:avLst/>
          </a:prstGeom>
        </p:spPr>
        <p:txBody>
          <a:bodyPr lIns="91425" tIns="91425" rIns="91425" bIns="91425" anchor="t" anchorCtr="0">
            <a:noAutofit/>
          </a:bodyPr>
          <a:lstStyle/>
          <a:p>
            <a:pPr algn="ctr"/>
            <a:r>
              <a:rPr lang="en" sz="2900" b="1" dirty="0">
                <a:latin typeface="Amaranth"/>
                <a:ea typeface="Amaranth"/>
                <a:cs typeface="Amaranth"/>
                <a:sym typeface="Amaranth"/>
              </a:rPr>
              <a:t>Boy Scouts</a:t>
            </a:r>
          </a:p>
          <a:p>
            <a:endParaRPr lang="en" sz="2000" dirty="0">
              <a:latin typeface="Amaranth"/>
              <a:ea typeface="Amaranth"/>
              <a:cs typeface="Amaranth"/>
              <a:sym typeface="Amaranth"/>
            </a:endParaRPr>
          </a:p>
          <a:p>
            <a:r>
              <a:rPr lang="en" sz="2000" dirty="0">
                <a:latin typeface="Amaranth"/>
                <a:ea typeface="Amaranth"/>
                <a:cs typeface="Amaranth"/>
                <a:sym typeface="Amaranth"/>
              </a:rPr>
              <a:t>Public Relations will go on a trip with the boy scouts and commence a photo opportunity as well as media coverage on our “new leaf.”</a:t>
            </a:r>
          </a:p>
        </p:txBody>
      </p:sp>
      <p:sp>
        <p:nvSpPr>
          <p:cNvPr id="206" name="Shape 206"/>
          <p:cNvSpPr txBox="1">
            <a:spLocks noGrp="1"/>
          </p:cNvSpPr>
          <p:nvPr>
            <p:ph type="body" idx="2"/>
          </p:nvPr>
        </p:nvSpPr>
        <p:spPr>
          <a:xfrm>
            <a:off x="6180666" y="2423246"/>
            <a:ext cx="4182533" cy="3465299"/>
          </a:xfrm>
          <a:prstGeom prst="rect">
            <a:avLst/>
          </a:prstGeom>
        </p:spPr>
        <p:txBody>
          <a:bodyPr lIns="91425" tIns="91425" rIns="91425" bIns="91425" anchor="t" anchorCtr="0">
            <a:noAutofit/>
          </a:bodyPr>
          <a:lstStyle/>
          <a:p>
            <a:pPr algn="ctr"/>
            <a:r>
              <a:rPr lang="en" b="1" dirty="0">
                <a:latin typeface="Amaranth"/>
                <a:ea typeface="Amaranth"/>
                <a:cs typeface="Amaranth"/>
                <a:sym typeface="Amaranth"/>
              </a:rPr>
              <a:t>Magazines</a:t>
            </a:r>
          </a:p>
          <a:p>
            <a:br>
              <a:rPr lang="en" sz="2000" dirty="0">
                <a:latin typeface="Amaranth"/>
                <a:ea typeface="Amaranth"/>
                <a:cs typeface="Amaranth"/>
                <a:sym typeface="Amaranth"/>
              </a:rPr>
            </a:br>
            <a:r>
              <a:rPr lang="en" sz="2000" dirty="0">
                <a:latin typeface="Amaranth"/>
                <a:ea typeface="Amaranth"/>
                <a:cs typeface="Amaranth"/>
                <a:sym typeface="Amaranth"/>
              </a:rPr>
              <a:t>We hope at least 1/4 endorse and write an article in their magazine(s) about how this is a new “must-buy”product.</a:t>
            </a: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1000"/>
                                        <p:tgtEl>
                                          <p:spTgt spid="204"/>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05"/>
                                        </p:tgtEl>
                                        <p:attrNameLst>
                                          <p:attrName>style.visibility</p:attrName>
                                        </p:attrNameLst>
                                      </p:cBhvr>
                                      <p:to>
                                        <p:strVal val="visible"/>
                                      </p:to>
                                    </p:set>
                                    <p:anim calcmode="lin" valueType="num">
                                      <p:cBhvr additive="base">
                                        <p:cTn id="10" dur="1000"/>
                                        <p:tgtEl>
                                          <p:spTgt spid="205"/>
                                        </p:tgtEl>
                                        <p:attrNameLst>
                                          <p:attrName>ppt_w</p:attrName>
                                        </p:attrNameLst>
                                      </p:cBhvr>
                                      <p:tavLst>
                                        <p:tav tm="0">
                                          <p:val>
                                            <p:strVal val="0"/>
                                          </p:val>
                                        </p:tav>
                                        <p:tav tm="100000">
                                          <p:val>
                                            <p:strVal val="#ppt_w"/>
                                          </p:val>
                                        </p:tav>
                                      </p:tavLst>
                                    </p:anim>
                                    <p:anim calcmode="lin" valueType="num">
                                      <p:cBhvr additive="base">
                                        <p:cTn id="11" dur="1000"/>
                                        <p:tgtEl>
                                          <p:spTgt spid="205"/>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06"/>
                                        </p:tgtEl>
                                        <p:attrNameLst>
                                          <p:attrName>style.visibility</p:attrName>
                                        </p:attrNameLst>
                                      </p:cBhvr>
                                      <p:to>
                                        <p:strVal val="visible"/>
                                      </p:to>
                                    </p:set>
                                    <p:anim calcmode="lin" valueType="num">
                                      <p:cBhvr additive="base">
                                        <p:cTn id="14" dur="1000"/>
                                        <p:tgtEl>
                                          <p:spTgt spid="206"/>
                                        </p:tgtEl>
                                        <p:attrNameLst>
                                          <p:attrName>ppt_w</p:attrName>
                                        </p:attrNameLst>
                                      </p:cBhvr>
                                      <p:tavLst>
                                        <p:tav tm="0">
                                          <p:val>
                                            <p:strVal val="0"/>
                                          </p:val>
                                        </p:tav>
                                        <p:tav tm="100000">
                                          <p:val>
                                            <p:strVal val="#ppt_w"/>
                                          </p:val>
                                        </p:tav>
                                      </p:tavLst>
                                    </p:anim>
                                    <p:anim calcmode="lin" valueType="num">
                                      <p:cBhvr additive="base">
                                        <p:cTn id="15" dur="1000"/>
                                        <p:tgtEl>
                                          <p:spTgt spid="20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981200" y="533401"/>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Sales</a:t>
            </a:r>
          </a:p>
        </p:txBody>
      </p:sp>
      <p:sp>
        <p:nvSpPr>
          <p:cNvPr id="212" name="Shape 212"/>
          <p:cNvSpPr txBox="1"/>
          <p:nvPr/>
        </p:nvSpPr>
        <p:spPr>
          <a:xfrm>
            <a:off x="2473650" y="2548552"/>
            <a:ext cx="7244700" cy="2892899"/>
          </a:xfrm>
          <a:prstGeom prst="rect">
            <a:avLst/>
          </a:prstGeom>
          <a:noFill/>
          <a:ln>
            <a:noFill/>
          </a:ln>
        </p:spPr>
        <p:txBody>
          <a:bodyPr lIns="91425" tIns="91425" rIns="91425" bIns="91425" anchor="t" anchorCtr="0">
            <a:noAutofit/>
          </a:bodyPr>
          <a:lstStyle/>
          <a:p>
            <a:r>
              <a:rPr lang="en" sz="3000" kern="0" dirty="0">
                <a:solidFill>
                  <a:srgbClr val="000000"/>
                </a:solidFill>
                <a:latin typeface="Amaranth"/>
                <a:ea typeface="Amaranth"/>
                <a:cs typeface="Amaranth"/>
                <a:sym typeface="Amaranth"/>
                <a:rtl val="0"/>
              </a:rPr>
              <a:t>The sales department is in charge of choosing stores and racks to put the products on. </a:t>
            </a:r>
          </a:p>
          <a:p>
            <a:endParaRPr lang="en" sz="3000" kern="0" dirty="0">
              <a:solidFill>
                <a:srgbClr val="000000"/>
              </a:solidFill>
              <a:latin typeface="Amaranth"/>
              <a:ea typeface="Amaranth"/>
              <a:cs typeface="Amaranth"/>
              <a:sym typeface="Amaranth"/>
              <a:rtl val="0"/>
            </a:endParaRPr>
          </a:p>
          <a:p>
            <a:r>
              <a:rPr lang="en" sz="3000" kern="0" dirty="0">
                <a:solidFill>
                  <a:srgbClr val="000000"/>
                </a:solidFill>
                <a:latin typeface="Amaranth"/>
                <a:ea typeface="Amaranth"/>
                <a:cs typeface="Amaranth"/>
                <a:sym typeface="Amaranth"/>
                <a:rtl val="0"/>
              </a:rPr>
              <a:t>They plan on working with some important pharmacies like: RITEAID, Walgreens, CVS, and Duane Reade. </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1981200" y="457201"/>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Sales Continued</a:t>
            </a:r>
          </a:p>
        </p:txBody>
      </p:sp>
      <p:pic>
        <p:nvPicPr>
          <p:cNvPr id="218" name="Shape 218"/>
          <p:cNvPicPr preferRelativeResize="0"/>
          <p:nvPr/>
        </p:nvPicPr>
        <p:blipFill>
          <a:blip r:embed="rId3">
            <a:alphaModFix/>
          </a:blip>
          <a:stretch>
            <a:fillRect/>
          </a:stretch>
        </p:blipFill>
        <p:spPr>
          <a:xfrm>
            <a:off x="1981202" y="2542675"/>
            <a:ext cx="4238149" cy="3178600"/>
          </a:xfrm>
          <a:prstGeom prst="rect">
            <a:avLst/>
          </a:prstGeom>
          <a:noFill/>
          <a:ln>
            <a:noFill/>
          </a:ln>
        </p:spPr>
      </p:pic>
      <p:sp>
        <p:nvSpPr>
          <p:cNvPr id="219" name="Shape 219"/>
          <p:cNvSpPr txBox="1"/>
          <p:nvPr/>
        </p:nvSpPr>
        <p:spPr>
          <a:xfrm>
            <a:off x="6517352" y="2681027"/>
            <a:ext cx="3693299" cy="2930699"/>
          </a:xfrm>
          <a:prstGeom prst="rect">
            <a:avLst/>
          </a:prstGeom>
          <a:noFill/>
          <a:ln>
            <a:noFill/>
          </a:ln>
        </p:spPr>
        <p:txBody>
          <a:bodyPr lIns="91425" tIns="91425" rIns="91425" bIns="91425" anchor="t" anchorCtr="0">
            <a:noAutofit/>
          </a:bodyPr>
          <a:lstStyle/>
          <a:p>
            <a:r>
              <a:rPr lang="en" sz="3000" kern="0">
                <a:solidFill>
                  <a:srgbClr val="000000"/>
                </a:solidFill>
                <a:latin typeface="Amaranth"/>
                <a:ea typeface="Amaranth"/>
                <a:cs typeface="Amaranth"/>
                <a:sym typeface="Amaranth"/>
                <a:rtl val="0"/>
              </a:rPr>
              <a:t>We also plan on using an End Cap display which will need 75% of the sales budget to be able to get some shelves. </a:t>
            </a:r>
          </a:p>
        </p:txBody>
      </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1981200" y="381001"/>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Finance Department Role</a:t>
            </a:r>
          </a:p>
        </p:txBody>
      </p:sp>
      <p:sp>
        <p:nvSpPr>
          <p:cNvPr id="225" name="Shape 225"/>
          <p:cNvSpPr txBox="1"/>
          <p:nvPr/>
        </p:nvSpPr>
        <p:spPr>
          <a:xfrm>
            <a:off x="2030475" y="2522975"/>
            <a:ext cx="3000000" cy="3000000"/>
          </a:xfrm>
          <a:prstGeom prst="rect">
            <a:avLst/>
          </a:prstGeom>
          <a:noFill/>
          <a:ln>
            <a:noFill/>
          </a:ln>
        </p:spPr>
        <p:txBody>
          <a:bodyPr lIns="91425" tIns="91425" rIns="91425" bIns="91425" anchor="ctr" anchorCtr="0">
            <a:noAutofit/>
          </a:bodyPr>
          <a:lstStyle/>
          <a:p>
            <a:r>
              <a:rPr lang="en" sz="2400" kern="0">
                <a:solidFill>
                  <a:srgbClr val="000000"/>
                </a:solidFill>
                <a:latin typeface="Amaranth"/>
                <a:ea typeface="Amaranth"/>
                <a:cs typeface="Amaranth"/>
                <a:sym typeface="Amaranth"/>
                <a:rtl val="0"/>
              </a:rPr>
              <a:t>The Finance Department focuses on the distribution of money among all the departments to ensure the success of the new product.</a:t>
            </a:r>
          </a:p>
        </p:txBody>
      </p:sp>
      <p:sp>
        <p:nvSpPr>
          <p:cNvPr id="226" name="Shape 226"/>
          <p:cNvSpPr txBox="1"/>
          <p:nvPr/>
        </p:nvSpPr>
        <p:spPr>
          <a:xfrm>
            <a:off x="5924675" y="3206975"/>
            <a:ext cx="4466100" cy="1632000"/>
          </a:xfrm>
          <a:prstGeom prst="rect">
            <a:avLst/>
          </a:prstGeom>
          <a:noFill/>
          <a:ln>
            <a:noFill/>
          </a:ln>
        </p:spPr>
        <p:txBody>
          <a:bodyPr lIns="91425" tIns="91425" rIns="91425" bIns="91425" anchor="t" anchorCtr="0">
            <a:noAutofit/>
          </a:bodyPr>
          <a:lstStyle/>
          <a:p>
            <a:r>
              <a:rPr lang="en" sz="2400" kern="0" dirty="0">
                <a:solidFill>
                  <a:srgbClr val="000000"/>
                </a:solidFill>
                <a:latin typeface="Amaranth"/>
                <a:ea typeface="Amaranth"/>
                <a:cs typeface="Amaranth"/>
                <a:sym typeface="Amaranth"/>
                <a:rtl val="0"/>
              </a:rPr>
              <a:t>Our </a:t>
            </a:r>
            <a:r>
              <a:rPr lang="en" sz="2400" i="1" kern="0" dirty="0">
                <a:solidFill>
                  <a:srgbClr val="000000"/>
                </a:solidFill>
                <a:latin typeface="Amaranth"/>
                <a:ea typeface="Amaranth"/>
                <a:cs typeface="Amaranth"/>
                <a:sym typeface="Amaranth"/>
                <a:rtl val="0"/>
              </a:rPr>
              <a:t>Band-Aid: Ultimate Defense</a:t>
            </a:r>
            <a:r>
              <a:rPr lang="en" sz="2400" kern="0" dirty="0">
                <a:solidFill>
                  <a:srgbClr val="000000"/>
                </a:solidFill>
                <a:latin typeface="Amaranth"/>
                <a:ea typeface="Amaranth"/>
                <a:cs typeface="Amaranth"/>
                <a:sym typeface="Amaranth"/>
                <a:rtl val="0"/>
              </a:rPr>
              <a:t> innovation has one million dollars to develop, prepare, advertise, and launch.</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1981200" y="457200"/>
            <a:ext cx="8229600" cy="1054500"/>
          </a:xfrm>
          <a:prstGeom prst="rect">
            <a:avLst/>
          </a:prstGeom>
        </p:spPr>
        <p:txBody>
          <a:bodyPr lIns="91425" tIns="91425" rIns="91425" bIns="91425" anchor="b" anchorCtr="0">
            <a:noAutofit/>
          </a:bodyPr>
          <a:lstStyle/>
          <a:p>
            <a:r>
              <a:rPr lang="en" dirty="0">
                <a:latin typeface="Amaranth"/>
                <a:ea typeface="Amaranth"/>
                <a:cs typeface="Amaranth"/>
                <a:sym typeface="Amaranth"/>
              </a:rPr>
              <a:t>Finance</a:t>
            </a:r>
          </a:p>
        </p:txBody>
      </p:sp>
      <p:sp>
        <p:nvSpPr>
          <p:cNvPr id="232" name="Shape 232"/>
          <p:cNvSpPr txBox="1"/>
          <p:nvPr/>
        </p:nvSpPr>
        <p:spPr>
          <a:xfrm>
            <a:off x="7601650" y="2207850"/>
            <a:ext cx="2689800" cy="2442300"/>
          </a:xfrm>
          <a:prstGeom prst="rect">
            <a:avLst/>
          </a:prstGeom>
          <a:noFill/>
          <a:ln>
            <a:noFill/>
          </a:ln>
        </p:spPr>
        <p:txBody>
          <a:bodyPr lIns="91425" tIns="91425" rIns="91425" bIns="91425" anchor="t" anchorCtr="0">
            <a:noAutofit/>
          </a:bodyPr>
          <a:lstStyle/>
          <a:p>
            <a:r>
              <a:rPr lang="en" kern="0" dirty="0">
                <a:solidFill>
                  <a:srgbClr val="000000"/>
                </a:solidFill>
                <a:latin typeface="Amaranth"/>
                <a:ea typeface="Amaranth"/>
                <a:cs typeface="Amaranth"/>
                <a:sym typeface="Amaranth"/>
                <a:rtl val="0"/>
              </a:rPr>
              <a:t>To the left is the agreed distribution of the million dollar budget.</a:t>
            </a:r>
          </a:p>
          <a:p>
            <a:endParaRPr kern="0" dirty="0">
              <a:solidFill>
                <a:srgbClr val="000000"/>
              </a:solidFill>
              <a:latin typeface="Amaranth"/>
              <a:ea typeface="Amaranth"/>
              <a:cs typeface="Amaranth"/>
              <a:sym typeface="Amaranth"/>
              <a:rtl val="0"/>
            </a:endParaRPr>
          </a:p>
          <a:p>
            <a:r>
              <a:rPr lang="en" kern="0" dirty="0">
                <a:solidFill>
                  <a:srgbClr val="000000"/>
                </a:solidFill>
                <a:latin typeface="Amaranth"/>
                <a:ea typeface="Amaranth"/>
                <a:cs typeface="Amaranth"/>
                <a:sym typeface="Amaranth"/>
                <a:rtl val="0"/>
              </a:rPr>
              <a:t>It has been split </a:t>
            </a:r>
          </a:p>
          <a:p>
            <a:r>
              <a:rPr lang="en" kern="0" dirty="0">
                <a:solidFill>
                  <a:srgbClr val="000000"/>
                </a:solidFill>
                <a:latin typeface="Amaranth"/>
                <a:ea typeface="Amaranth"/>
                <a:cs typeface="Amaranth"/>
                <a:sym typeface="Amaranth"/>
                <a:rtl val="0"/>
              </a:rPr>
              <a:t>prioritizing the Packaging Department.</a:t>
            </a:r>
          </a:p>
          <a:p>
            <a:endParaRPr kern="0" dirty="0">
              <a:solidFill>
                <a:srgbClr val="000000"/>
              </a:solidFill>
              <a:latin typeface="Amaranth"/>
              <a:ea typeface="Amaranth"/>
              <a:cs typeface="Amaranth"/>
              <a:sym typeface="Amaranth"/>
              <a:rtl val="0"/>
            </a:endParaRPr>
          </a:p>
          <a:p>
            <a:r>
              <a:rPr lang="en" kern="0" dirty="0">
                <a:solidFill>
                  <a:srgbClr val="000000"/>
                </a:solidFill>
                <a:latin typeface="Amaranth"/>
                <a:ea typeface="Amaranth"/>
                <a:cs typeface="Amaranth"/>
                <a:sym typeface="Amaranth"/>
                <a:rtl val="0"/>
              </a:rPr>
              <a:t>Marketing and Public Relations have been given a combined budget due to the similarities in goals.</a:t>
            </a:r>
          </a:p>
        </p:txBody>
      </p:sp>
      <p:pic>
        <p:nvPicPr>
          <p:cNvPr id="233" name="Shape 233"/>
          <p:cNvPicPr preferRelativeResize="0"/>
          <p:nvPr/>
        </p:nvPicPr>
        <p:blipFill>
          <a:blip r:embed="rId3">
            <a:alphaModFix/>
          </a:blip>
          <a:stretch>
            <a:fillRect/>
          </a:stretch>
        </p:blipFill>
        <p:spPr>
          <a:xfrm>
            <a:off x="1636552" y="2342902"/>
            <a:ext cx="5773775" cy="33680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childTnLst>
                                </p:cTn>
                              </p:par>
                              <p:par>
                                <p:cTn id="8" presetID="10" presetClass="entr" presetSubtype="0"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1000"/>
                                        <p:tgtEl>
                                          <p:spTgt spid="232"/>
                                        </p:tgtEl>
                                      </p:cBhvr>
                                    </p:animEffect>
                                  </p:childTnLst>
                                </p:cTn>
                              </p:par>
                              <p:par>
                                <p:cTn id="11" presetID="10" presetClass="entr" presetSubtype="0" fill="hold" nodeType="with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fade">
                                      <p:cBhvr>
                                        <p:cTn id="13"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is STEM</a:t>
            </a:r>
            <a:r>
              <a:rPr lang="en-US" b="1" baseline="30000" dirty="0"/>
              <a:t>2</a:t>
            </a:r>
            <a:r>
              <a:rPr lang="en-US" b="1" dirty="0"/>
              <a:t>D?</a:t>
            </a:r>
          </a:p>
        </p:txBody>
      </p:sp>
      <p:sp>
        <p:nvSpPr>
          <p:cNvPr id="3" name="Content Placeholder 2"/>
          <p:cNvSpPr>
            <a:spLocks noGrp="1"/>
          </p:cNvSpPr>
          <p:nvPr>
            <p:ph idx="1"/>
          </p:nvPr>
        </p:nvSpPr>
        <p:spPr>
          <a:xfrm>
            <a:off x="2152651" y="2226469"/>
            <a:ext cx="3429783" cy="3263504"/>
          </a:xfrm>
        </p:spPr>
        <p:txBody>
          <a:bodyPr>
            <a:normAutofit lnSpcReduction="10000"/>
          </a:bodyPr>
          <a:lstStyle/>
          <a:p>
            <a:pPr marL="0" indent="0">
              <a:buNone/>
            </a:pPr>
            <a:r>
              <a:rPr lang="en-US" b="1" u="sng" dirty="0">
                <a:solidFill>
                  <a:schemeClr val="bg1"/>
                </a:solidFill>
              </a:rPr>
              <a:t>S</a:t>
            </a:r>
            <a:r>
              <a:rPr lang="en-US" dirty="0"/>
              <a:t>cience</a:t>
            </a:r>
          </a:p>
          <a:p>
            <a:pPr marL="0" indent="0">
              <a:buNone/>
            </a:pPr>
            <a:r>
              <a:rPr lang="en-US" b="1" u="sng" dirty="0">
                <a:solidFill>
                  <a:schemeClr val="bg1"/>
                </a:solidFill>
              </a:rPr>
              <a:t>T</a:t>
            </a:r>
            <a:r>
              <a:rPr lang="en-US" dirty="0"/>
              <a:t>echnology</a:t>
            </a:r>
          </a:p>
          <a:p>
            <a:pPr marL="0" indent="0">
              <a:buNone/>
            </a:pPr>
            <a:r>
              <a:rPr lang="en-US" b="1" u="sng" dirty="0">
                <a:solidFill>
                  <a:schemeClr val="bg1"/>
                </a:solidFill>
              </a:rPr>
              <a:t>E</a:t>
            </a:r>
            <a:r>
              <a:rPr lang="en-US" dirty="0"/>
              <a:t>ngineering</a:t>
            </a:r>
          </a:p>
          <a:p>
            <a:pPr marL="0" indent="0">
              <a:buNone/>
            </a:pPr>
            <a:r>
              <a:rPr lang="en-US" b="1" u="sng" dirty="0">
                <a:solidFill>
                  <a:schemeClr val="bg1"/>
                </a:solidFill>
              </a:rPr>
              <a:t>M</a:t>
            </a:r>
            <a:r>
              <a:rPr lang="en-US" dirty="0"/>
              <a:t>athematics</a:t>
            </a:r>
          </a:p>
          <a:p>
            <a:pPr marL="0" indent="0">
              <a:buNone/>
            </a:pPr>
            <a:r>
              <a:rPr lang="en-US" b="1" u="sng" dirty="0">
                <a:solidFill>
                  <a:schemeClr val="bg1"/>
                </a:solidFill>
              </a:rPr>
              <a:t>M</a:t>
            </a:r>
            <a:r>
              <a:rPr lang="en-US" dirty="0"/>
              <a:t>anufacturing</a:t>
            </a:r>
          </a:p>
          <a:p>
            <a:pPr marL="0" indent="0">
              <a:buNone/>
            </a:pPr>
            <a:r>
              <a:rPr lang="en-US" b="1" u="sng" dirty="0">
                <a:solidFill>
                  <a:schemeClr val="bg1"/>
                </a:solidFill>
              </a:rPr>
              <a:t>D</a:t>
            </a:r>
            <a:r>
              <a:rPr lang="en-US" dirty="0"/>
              <a:t>esign</a:t>
            </a:r>
            <a:r>
              <a:rPr lang="en-US" dirty="0">
                <a:effectLst/>
              </a:rPr>
              <a:t> </a:t>
            </a:r>
            <a:endParaRPr lang="en-US"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6368" t="29813" r="18291" b="20580"/>
          <a:stretch/>
        </p:blipFill>
        <p:spPr>
          <a:xfrm>
            <a:off x="8444853" y="2975515"/>
            <a:ext cx="1369454" cy="1227582"/>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1907" t="17990" r="22476" b="17590"/>
          <a:stretch/>
        </p:blipFill>
        <p:spPr>
          <a:xfrm>
            <a:off x="5807478" y="1683997"/>
            <a:ext cx="1618301" cy="187444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8317" t="11408" r="25280" b="14005"/>
          <a:stretch/>
        </p:blipFill>
        <p:spPr>
          <a:xfrm>
            <a:off x="7390933" y="2913793"/>
            <a:ext cx="802387" cy="1289304"/>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2538" t="22090" r="22067" b="18370"/>
          <a:stretch/>
        </p:blipFill>
        <p:spPr>
          <a:xfrm>
            <a:off x="7677312" y="1683996"/>
            <a:ext cx="1244978" cy="1337720"/>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30158" t="23830" r="20007" b="23698"/>
          <a:stretch/>
        </p:blipFill>
        <p:spPr>
          <a:xfrm>
            <a:off x="5840202" y="3589306"/>
            <a:ext cx="1535057" cy="1615726"/>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6863" t="23670" r="18181" b="26681"/>
          <a:stretch/>
        </p:blipFill>
        <p:spPr>
          <a:xfrm>
            <a:off x="7584898" y="3959365"/>
            <a:ext cx="1563512" cy="1412042"/>
          </a:xfrm>
          <a:prstGeom prst="rect">
            <a:avLst/>
          </a:prstGeom>
        </p:spPr>
      </p:pic>
    </p:spTree>
    <p:extLst>
      <p:ext uri="{BB962C8B-B14F-4D97-AF65-F5344CB8AC3E}">
        <p14:creationId xmlns:p14="http://schemas.microsoft.com/office/powerpoint/2010/main" val="966865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2057400" y="568001"/>
            <a:ext cx="8229600" cy="1141499"/>
          </a:xfrm>
          <a:prstGeom prst="rect">
            <a:avLst/>
          </a:prstGeom>
        </p:spPr>
        <p:txBody>
          <a:bodyPr lIns="91425" tIns="91425" rIns="91425" bIns="91425" anchor="b" anchorCtr="0">
            <a:noAutofit/>
          </a:bodyPr>
          <a:lstStyle/>
          <a:p>
            <a:r>
              <a:rPr lang="en" dirty="0">
                <a:latin typeface="Amaranth"/>
                <a:ea typeface="Amaranth"/>
                <a:cs typeface="Amaranth"/>
                <a:sym typeface="Amaranth"/>
              </a:rPr>
              <a:t>Finance Continued</a:t>
            </a:r>
          </a:p>
        </p:txBody>
      </p:sp>
      <p:sp>
        <p:nvSpPr>
          <p:cNvPr id="239" name="Shape 239"/>
          <p:cNvSpPr txBox="1"/>
          <p:nvPr/>
        </p:nvSpPr>
        <p:spPr>
          <a:xfrm>
            <a:off x="8076347" y="2703050"/>
            <a:ext cx="2331900" cy="2746200"/>
          </a:xfrm>
          <a:prstGeom prst="rect">
            <a:avLst/>
          </a:prstGeom>
          <a:noFill/>
          <a:ln>
            <a:noFill/>
          </a:ln>
        </p:spPr>
        <p:txBody>
          <a:bodyPr lIns="91425" tIns="91425" rIns="91425" bIns="91425" anchor="t" anchorCtr="0">
            <a:noAutofit/>
          </a:bodyPr>
          <a:lstStyle/>
          <a:p>
            <a:r>
              <a:rPr lang="en" kern="0" dirty="0">
                <a:solidFill>
                  <a:srgbClr val="000000"/>
                </a:solidFill>
                <a:latin typeface="Amaranth"/>
                <a:ea typeface="Amaranth"/>
                <a:cs typeface="Amaranth"/>
                <a:sym typeface="Amaranth"/>
                <a:rtl val="0"/>
              </a:rPr>
              <a:t>If money is still needed the total budget will increase from $1,000,000 to $1,200,000 or 20%.</a:t>
            </a:r>
          </a:p>
          <a:p>
            <a:r>
              <a:rPr lang="en" kern="0" dirty="0">
                <a:solidFill>
                  <a:srgbClr val="000000"/>
                </a:solidFill>
                <a:latin typeface="Amaranth"/>
                <a:ea typeface="Amaranth"/>
                <a:cs typeface="Amaranth"/>
                <a:sym typeface="Amaranth"/>
                <a:rtl val="0"/>
              </a:rPr>
              <a:t>The budget is subject to change depending on who needs what. </a:t>
            </a:r>
          </a:p>
        </p:txBody>
      </p:sp>
      <p:sp>
        <p:nvSpPr>
          <p:cNvPr id="240" name="Shape 240"/>
          <p:cNvSpPr txBox="1"/>
          <p:nvPr/>
        </p:nvSpPr>
        <p:spPr>
          <a:xfrm>
            <a:off x="1727340" y="2703052"/>
            <a:ext cx="5897699" cy="3016199"/>
          </a:xfrm>
          <a:prstGeom prst="rect">
            <a:avLst/>
          </a:prstGeom>
          <a:noFill/>
          <a:ln>
            <a:noFill/>
          </a:ln>
        </p:spPr>
        <p:txBody>
          <a:bodyPr lIns="91425" tIns="91425" rIns="91425" bIns="91425" anchor="t" anchorCtr="0">
            <a:noAutofit/>
          </a:bodyPr>
          <a:lstStyle/>
          <a:p>
            <a:r>
              <a:rPr lang="en" kern="0" dirty="0">
                <a:solidFill>
                  <a:srgbClr val="000000"/>
                </a:solidFill>
                <a:latin typeface="Amaranth"/>
                <a:ea typeface="Amaranth"/>
                <a:cs typeface="Amaranth"/>
                <a:sym typeface="Amaranth"/>
                <a:rtl val="0"/>
              </a:rPr>
              <a:t>To reduce costs and save money we are planning to: </a:t>
            </a:r>
            <a:br>
              <a:rPr lang="en" kern="0" dirty="0">
                <a:solidFill>
                  <a:srgbClr val="000000"/>
                </a:solidFill>
                <a:latin typeface="Amaranth"/>
                <a:ea typeface="Amaranth"/>
                <a:cs typeface="Amaranth"/>
                <a:sym typeface="Amaranth"/>
                <a:rtl val="0"/>
              </a:rPr>
            </a:br>
            <a:endParaRPr lang="en" kern="0" dirty="0">
              <a:solidFill>
                <a:srgbClr val="000000"/>
              </a:solidFill>
              <a:latin typeface="Amaranth"/>
              <a:ea typeface="Amaranth"/>
              <a:cs typeface="Amaranth"/>
              <a:sym typeface="Amaranth"/>
              <a:rtl val="0"/>
            </a:endParaRPr>
          </a:p>
          <a:p>
            <a:pPr marL="457200" indent="-342900">
              <a:buClr>
                <a:srgbClr val="000000"/>
              </a:buClr>
              <a:buSzPct val="92000"/>
              <a:buFont typeface="Wingdings" panose="05000000000000000000" pitchFamily="2" charset="2"/>
              <a:buChar char="§"/>
            </a:pPr>
            <a:r>
              <a:rPr lang="en" kern="0" dirty="0">
                <a:solidFill>
                  <a:srgbClr val="000000"/>
                </a:solidFill>
                <a:latin typeface="Amaranth"/>
                <a:ea typeface="Amaranth"/>
                <a:cs typeface="Amaranth"/>
                <a:sym typeface="Amaranth"/>
                <a:rtl val="0"/>
              </a:rPr>
              <a:t>Use single ingredients instead of a full formula.</a:t>
            </a:r>
          </a:p>
          <a:p>
            <a:pPr marL="457200" indent="-342900">
              <a:buClr>
                <a:srgbClr val="000000"/>
              </a:buClr>
              <a:buSzPct val="92000"/>
              <a:buFont typeface="Wingdings" panose="05000000000000000000" pitchFamily="2" charset="2"/>
              <a:buChar char="§"/>
            </a:pPr>
            <a:r>
              <a:rPr lang="en" kern="0" dirty="0">
                <a:solidFill>
                  <a:srgbClr val="000000"/>
                </a:solidFill>
                <a:latin typeface="Amaranth"/>
                <a:ea typeface="Amaranth"/>
                <a:cs typeface="Amaranth"/>
                <a:sym typeface="Amaranth"/>
                <a:rtl val="0"/>
              </a:rPr>
              <a:t>Have the claims made beforehand and tested during the creation of the product to save time and money.</a:t>
            </a:r>
          </a:p>
          <a:p>
            <a:pPr marL="457200" indent="-342900">
              <a:buClr>
                <a:srgbClr val="000000"/>
              </a:buClr>
              <a:buSzPct val="92000"/>
              <a:buFont typeface="Wingdings" panose="05000000000000000000" pitchFamily="2" charset="2"/>
              <a:buChar char="§"/>
            </a:pPr>
            <a:r>
              <a:rPr lang="en" kern="0" dirty="0">
                <a:solidFill>
                  <a:srgbClr val="000000"/>
                </a:solidFill>
                <a:latin typeface="Amaranth"/>
                <a:ea typeface="Amaranth"/>
                <a:cs typeface="Amaranth"/>
                <a:sym typeface="Amaranth"/>
                <a:rtl val="0"/>
              </a:rPr>
              <a:t>Combine the budget for both the Marketing Department and Public Relations to decrease the misuse of money.</a:t>
            </a:r>
          </a:p>
          <a:p>
            <a:pPr marL="457200" indent="-342900">
              <a:buClr>
                <a:srgbClr val="000000"/>
              </a:buClr>
              <a:buSzPct val="92000"/>
              <a:buFont typeface="Wingdings" panose="05000000000000000000" pitchFamily="2" charset="2"/>
              <a:buChar char="§"/>
            </a:pPr>
            <a:r>
              <a:rPr lang="en" kern="0" dirty="0">
                <a:solidFill>
                  <a:srgbClr val="000000"/>
                </a:solidFill>
                <a:latin typeface="Amaranth"/>
                <a:ea typeface="Amaranth"/>
                <a:cs typeface="Amaranth"/>
                <a:sym typeface="Amaranth"/>
                <a:rtl val="0"/>
              </a:rPr>
              <a:t>Use amateur actors and half a page of advertisement.</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800"/>
                                        <p:tgtEl>
                                          <p:spTgt spid="238"/>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40"/>
                                        </p:tgtEl>
                                        <p:attrNameLst>
                                          <p:attrName>style.visibility</p:attrName>
                                        </p:attrNameLst>
                                      </p:cBhvr>
                                      <p:to>
                                        <p:strVal val="visible"/>
                                      </p:to>
                                    </p:set>
                                    <p:anim calcmode="lin" valueType="num">
                                      <p:cBhvr additive="base">
                                        <p:cTn id="10" dur="800"/>
                                        <p:tgtEl>
                                          <p:spTgt spid="240"/>
                                        </p:tgtEl>
                                        <p:attrNameLst>
                                          <p:attrName>ppt_w</p:attrName>
                                        </p:attrNameLst>
                                      </p:cBhvr>
                                      <p:tavLst>
                                        <p:tav tm="0">
                                          <p:val>
                                            <p:strVal val="0"/>
                                          </p:val>
                                        </p:tav>
                                        <p:tav tm="100000">
                                          <p:val>
                                            <p:strVal val="#ppt_w"/>
                                          </p:val>
                                        </p:tav>
                                      </p:tavLst>
                                    </p:anim>
                                    <p:anim calcmode="lin" valueType="num">
                                      <p:cBhvr additive="base">
                                        <p:cTn id="11" dur="800"/>
                                        <p:tgtEl>
                                          <p:spTgt spid="240"/>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39"/>
                                        </p:tgtEl>
                                        <p:attrNameLst>
                                          <p:attrName>style.visibility</p:attrName>
                                        </p:attrNameLst>
                                      </p:cBhvr>
                                      <p:to>
                                        <p:strVal val="visible"/>
                                      </p:to>
                                    </p:set>
                                    <p:anim calcmode="lin" valueType="num">
                                      <p:cBhvr additive="base">
                                        <p:cTn id="14" dur="800"/>
                                        <p:tgtEl>
                                          <p:spTgt spid="239"/>
                                        </p:tgtEl>
                                        <p:attrNameLst>
                                          <p:attrName>ppt_w</p:attrName>
                                        </p:attrNameLst>
                                      </p:cBhvr>
                                      <p:tavLst>
                                        <p:tav tm="0">
                                          <p:val>
                                            <p:strVal val="0"/>
                                          </p:val>
                                        </p:tav>
                                        <p:tav tm="100000">
                                          <p:val>
                                            <p:strVal val="#ppt_w"/>
                                          </p:val>
                                        </p:tav>
                                      </p:tavLst>
                                    </p:anim>
                                    <p:anim calcmode="lin" valueType="num">
                                      <p:cBhvr additive="base">
                                        <p:cTn id="15" dur="800"/>
                                        <p:tgtEl>
                                          <p:spTgt spid="2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BB74D4E-F243-4A10-813D-500A14025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B6AC66-8C42-4621-82B7-FF45BF6B59F4}"/>
              </a:ext>
            </a:extLst>
          </p:cNvPr>
          <p:cNvSpPr>
            <a:spLocks noGrp="1"/>
          </p:cNvSpPr>
          <p:nvPr>
            <p:ph type="ctrTitle"/>
          </p:nvPr>
        </p:nvSpPr>
        <p:spPr>
          <a:xfrm>
            <a:off x="959157" y="1113764"/>
            <a:ext cx="3269749" cy="4624327"/>
          </a:xfrm>
        </p:spPr>
        <p:txBody>
          <a:bodyPr vert="horz" lIns="91440" tIns="45720" rIns="91440" bIns="45720" rtlCol="0" anchor="ctr">
            <a:normAutofit/>
          </a:bodyPr>
          <a:lstStyle/>
          <a:p>
            <a:r>
              <a:rPr lang="en-US" sz="3200" dirty="0">
                <a:solidFill>
                  <a:srgbClr val="FFFFFF"/>
                </a:solidFill>
              </a:rPr>
              <a:t>NEXT STEPS</a:t>
            </a:r>
          </a:p>
        </p:txBody>
      </p:sp>
      <p:sp>
        <p:nvSpPr>
          <p:cNvPr id="4" name="Subtitle 3">
            <a:extLst>
              <a:ext uri="{FF2B5EF4-FFF2-40B4-BE49-F238E27FC236}">
                <a16:creationId xmlns:a16="http://schemas.microsoft.com/office/drawing/2014/main" id="{44BF8028-175B-4558-A852-66F0709B28E2}"/>
              </a:ext>
            </a:extLst>
          </p:cNvPr>
          <p:cNvSpPr>
            <a:spLocks noGrp="1"/>
          </p:cNvSpPr>
          <p:nvPr>
            <p:ph type="subTitle" idx="1"/>
          </p:nvPr>
        </p:nvSpPr>
        <p:spPr>
          <a:xfrm>
            <a:off x="5155905" y="1113764"/>
            <a:ext cx="6108179" cy="4624327"/>
          </a:xfrm>
        </p:spPr>
        <p:txBody>
          <a:bodyPr vert="horz" lIns="91440" tIns="45720" rIns="91440" bIns="45720" rtlCol="0" anchor="ctr">
            <a:normAutofit/>
          </a:bodyPr>
          <a:lstStyle/>
          <a:p>
            <a:pPr marL="457200" indent="-457200">
              <a:buFont typeface="Wingdings 2" panose="05020102010507070707" pitchFamily="18" charset="2"/>
              <a:buChar char=""/>
            </a:pPr>
            <a:r>
              <a:rPr lang="en-US">
                <a:solidFill>
                  <a:schemeClr val="tx2"/>
                </a:solidFill>
              </a:rPr>
              <a:t>Finalize </a:t>
            </a:r>
            <a:r>
              <a:rPr lang="en-US" dirty="0">
                <a:solidFill>
                  <a:schemeClr val="tx2"/>
                </a:solidFill>
              </a:rPr>
              <a:t>your NGP</a:t>
            </a:r>
          </a:p>
          <a:p>
            <a:pPr marL="457200" indent="-457200">
              <a:buFont typeface="Wingdings 2" panose="05020102010507070707" pitchFamily="18" charset="2"/>
              <a:buChar char=""/>
            </a:pPr>
            <a:r>
              <a:rPr lang="en-US" dirty="0">
                <a:solidFill>
                  <a:schemeClr val="tx2"/>
                </a:solidFill>
              </a:rPr>
              <a:t>Provide Site Coordinator with a list of materials needed to create your NGP</a:t>
            </a:r>
          </a:p>
          <a:p>
            <a:pPr marL="457200" indent="-457200">
              <a:buFont typeface="Wingdings 2" panose="05020102010507070707" pitchFamily="18" charset="2"/>
              <a:buChar char=""/>
            </a:pPr>
            <a:r>
              <a:rPr lang="en-US" dirty="0">
                <a:solidFill>
                  <a:schemeClr val="tx2"/>
                </a:solidFill>
              </a:rPr>
              <a:t>Draft project plan slides (i.e. how each functional role will take part in the NGP)</a:t>
            </a:r>
          </a:p>
        </p:txBody>
      </p:sp>
    </p:spTree>
    <p:extLst>
      <p:ext uri="{BB962C8B-B14F-4D97-AF65-F5344CB8AC3E}">
        <p14:creationId xmlns:p14="http://schemas.microsoft.com/office/powerpoint/2010/main" val="3928404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Biomimicry Challenge</a:t>
            </a:r>
          </a:p>
          <a:p>
            <a:pPr>
              <a:buFont typeface="Wingdings" panose="05000000000000000000" pitchFamily="2" charset="2"/>
              <a:buChar char="§"/>
            </a:pPr>
            <a:r>
              <a:rPr lang="en-US" dirty="0"/>
              <a:t>Presentations</a:t>
            </a:r>
          </a:p>
          <a:p>
            <a:pPr>
              <a:buFont typeface="Wingdings" panose="05000000000000000000" pitchFamily="2" charset="2"/>
              <a:buChar char="§"/>
            </a:pPr>
            <a:r>
              <a:rPr lang="en-US" dirty="0"/>
              <a:t>Reflection</a:t>
            </a:r>
          </a:p>
        </p:txBody>
      </p:sp>
    </p:spTree>
    <p:extLst>
      <p:ext uri="{BB962C8B-B14F-4D97-AF65-F5344CB8AC3E}">
        <p14:creationId xmlns:p14="http://schemas.microsoft.com/office/powerpoint/2010/main" val="1386775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147888" y="2139555"/>
            <a:ext cx="7886700" cy="2139553"/>
          </a:xfrm>
        </p:spPr>
        <p:txBody>
          <a:bodyPr>
            <a:normAutofit/>
          </a:bodyPr>
          <a:lstStyle/>
          <a:p>
            <a:r>
              <a:rPr lang="en-US" dirty="0">
                <a:solidFill>
                  <a:srgbClr val="FDF050"/>
                </a:solidFill>
              </a:rPr>
              <a:t>Biomimicry</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6740" y="1189309"/>
            <a:ext cx="4337181" cy="4479382"/>
          </a:xfrm>
          <a:prstGeom prst="rect">
            <a:avLst/>
          </a:prstGeom>
        </p:spPr>
      </p:pic>
    </p:spTree>
    <p:extLst>
      <p:ext uri="{BB962C8B-B14F-4D97-AF65-F5344CB8AC3E}">
        <p14:creationId xmlns:p14="http://schemas.microsoft.com/office/powerpoint/2010/main" val="571361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Biomimicry?</a:t>
            </a:r>
          </a:p>
        </p:txBody>
      </p:sp>
      <p:sp>
        <p:nvSpPr>
          <p:cNvPr id="3" name="Content Placeholder 2"/>
          <p:cNvSpPr>
            <a:spLocks noGrp="1"/>
          </p:cNvSpPr>
          <p:nvPr>
            <p:ph idx="1"/>
          </p:nvPr>
        </p:nvSpPr>
        <p:spPr>
          <a:xfrm>
            <a:off x="2152650" y="2240185"/>
            <a:ext cx="7886700" cy="3263504"/>
          </a:xfrm>
        </p:spPr>
        <p:txBody>
          <a:bodyPr>
            <a:normAutofit/>
          </a:bodyPr>
          <a:lstStyle/>
          <a:p>
            <a:pPr lvl="0">
              <a:buSzPct val="92000"/>
              <a:buFont typeface="Wingdings" panose="05000000000000000000" pitchFamily="2" charset="2"/>
              <a:buChar char="§"/>
            </a:pPr>
            <a:r>
              <a:rPr lang="en-US" dirty="0"/>
              <a:t>An approach to innovation that seeks </a:t>
            </a:r>
            <a:r>
              <a:rPr lang="en-US" i="1" dirty="0"/>
              <a:t>sustainable</a:t>
            </a:r>
            <a:r>
              <a:rPr lang="en-US" dirty="0"/>
              <a:t> solutions to human challenges by imitating nature’s patterns and strategies.</a:t>
            </a:r>
          </a:p>
        </p:txBody>
      </p:sp>
      <p:sp>
        <p:nvSpPr>
          <p:cNvPr id="4" name="TextBox 3">
            <a:extLst>
              <a:ext uri="{FF2B5EF4-FFF2-40B4-BE49-F238E27FC236}">
                <a16:creationId xmlns:a16="http://schemas.microsoft.com/office/drawing/2014/main" id="{4279EE04-59BC-D747-BFB4-599ACFACC90F}"/>
              </a:ext>
            </a:extLst>
          </p:cNvPr>
          <p:cNvSpPr txBox="1"/>
          <p:nvPr/>
        </p:nvSpPr>
        <p:spPr>
          <a:xfrm>
            <a:off x="2152650" y="5202730"/>
            <a:ext cx="3229494" cy="161583"/>
          </a:xfrm>
          <a:prstGeom prst="rect">
            <a:avLst/>
          </a:prstGeom>
          <a:noFill/>
        </p:spPr>
        <p:txBody>
          <a:bodyPr wrap="square" lIns="0" tIns="0" rIns="0" bIns="0" rtlCol="0">
            <a:spAutoFit/>
          </a:bodyPr>
          <a:lstStyle/>
          <a:p>
            <a:pPr defTabSz="685800"/>
            <a:r>
              <a:rPr lang="en-US" sz="1050" dirty="0">
                <a:solidFill>
                  <a:prstClr val="black"/>
                </a:solidFill>
                <a:latin typeface="Calibri" panose="020F0502020204030204"/>
              </a:rPr>
              <a:t>Source: Biomimicry Institute</a:t>
            </a:r>
          </a:p>
        </p:txBody>
      </p:sp>
    </p:spTree>
    <p:extLst>
      <p:ext uri="{BB962C8B-B14F-4D97-AF65-F5344CB8AC3E}">
        <p14:creationId xmlns:p14="http://schemas.microsoft.com/office/powerpoint/2010/main" val="170613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50D24-0C53-4294-BEC4-67C3A17867FA}"/>
              </a:ext>
            </a:extLst>
          </p:cNvPr>
          <p:cNvSpPr>
            <a:spLocks noGrp="1"/>
          </p:cNvSpPr>
          <p:nvPr>
            <p:ph type="title"/>
          </p:nvPr>
        </p:nvSpPr>
        <p:spPr/>
        <p:txBody>
          <a:bodyPr/>
          <a:lstStyle/>
          <a:p>
            <a:r>
              <a:rPr lang="en-US" dirty="0"/>
              <a:t>What is Sustainability?</a:t>
            </a:r>
          </a:p>
        </p:txBody>
      </p:sp>
      <p:sp>
        <p:nvSpPr>
          <p:cNvPr id="3" name="Content Placeholder 2">
            <a:extLst>
              <a:ext uri="{FF2B5EF4-FFF2-40B4-BE49-F238E27FC236}">
                <a16:creationId xmlns:a16="http://schemas.microsoft.com/office/drawing/2014/main" id="{ED332E3C-242E-44D0-AF75-58C3E9D2E48C}"/>
              </a:ext>
            </a:extLst>
          </p:cNvPr>
          <p:cNvSpPr>
            <a:spLocks noGrp="1"/>
          </p:cNvSpPr>
          <p:nvPr>
            <p:ph idx="1"/>
          </p:nvPr>
        </p:nvSpPr>
        <p:spPr>
          <a:xfrm>
            <a:off x="2130266" y="2249487"/>
            <a:ext cx="7928293" cy="3541714"/>
          </a:xfrm>
        </p:spPr>
        <p:txBody>
          <a:bodyPr/>
          <a:lstStyle/>
          <a:p>
            <a:pPr>
              <a:buSzPct val="92000"/>
              <a:buFont typeface="Wingdings" panose="05000000000000000000" pitchFamily="2" charset="2"/>
              <a:buChar char="§"/>
            </a:pPr>
            <a:r>
              <a:rPr lang="en-US" dirty="0"/>
              <a:t>Capable of being maintained at a steady level without exhausting natural resources or causing severe ecological damage.</a:t>
            </a:r>
          </a:p>
        </p:txBody>
      </p:sp>
    </p:spTree>
    <p:extLst>
      <p:ext uri="{BB962C8B-B14F-4D97-AF65-F5344CB8AC3E}">
        <p14:creationId xmlns:p14="http://schemas.microsoft.com/office/powerpoint/2010/main" val="2311898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Biomimicry?</a:t>
            </a:r>
            <a:endParaRPr lang="en-US" dirty="0"/>
          </a:p>
        </p:txBody>
      </p:sp>
      <p:sp>
        <p:nvSpPr>
          <p:cNvPr id="3" name="Content Placeholder 2"/>
          <p:cNvSpPr>
            <a:spLocks noGrp="1"/>
          </p:cNvSpPr>
          <p:nvPr>
            <p:ph idx="1"/>
          </p:nvPr>
        </p:nvSpPr>
        <p:spPr>
          <a:xfrm>
            <a:off x="2152650" y="2452784"/>
            <a:ext cx="3849624" cy="1277969"/>
          </a:xfrm>
        </p:spPr>
        <p:txBody>
          <a:bodyPr/>
          <a:lstStyle/>
          <a:p>
            <a:pPr>
              <a:buSzPct val="92000"/>
              <a:buFont typeface="Wingdings" panose="05000000000000000000" pitchFamily="2" charset="2"/>
              <a:buChar char="§"/>
            </a:pPr>
            <a:r>
              <a:rPr lang="en-US" dirty="0"/>
              <a:t>Why might engineers and </a:t>
            </a:r>
            <a:br>
              <a:rPr lang="en-US" dirty="0"/>
            </a:br>
            <a:r>
              <a:rPr lang="en-US" dirty="0"/>
              <a:t>designers use biomimicry? </a:t>
            </a:r>
          </a:p>
        </p:txBody>
      </p:sp>
      <p:grpSp>
        <p:nvGrpSpPr>
          <p:cNvPr id="18" name="Group 17"/>
          <p:cNvGrpSpPr/>
          <p:nvPr/>
        </p:nvGrpSpPr>
        <p:grpSpPr>
          <a:xfrm>
            <a:off x="5940552" y="2057401"/>
            <a:ext cx="3936492" cy="3025550"/>
            <a:chOff x="5888736" y="1600200"/>
            <a:chExt cx="5248656" cy="4034067"/>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8317" t="11408" r="25280" b="14005"/>
            <a:stretch/>
          </p:blipFill>
          <p:spPr>
            <a:xfrm>
              <a:off x="5888736" y="1600200"/>
              <a:ext cx="1842632" cy="296080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6863" t="23670" r="18181" b="26681"/>
            <a:stretch/>
          </p:blipFill>
          <p:spPr>
            <a:xfrm>
              <a:off x="8309798" y="3080604"/>
              <a:ext cx="2827594" cy="2553663"/>
            </a:xfrm>
            <a:prstGeom prst="rect">
              <a:avLst/>
            </a:prstGeom>
          </p:spPr>
        </p:pic>
        <p:grpSp>
          <p:nvGrpSpPr>
            <p:cNvPr id="17" name="Group 16"/>
            <p:cNvGrpSpPr/>
            <p:nvPr/>
          </p:nvGrpSpPr>
          <p:grpSpPr>
            <a:xfrm>
              <a:off x="7205472" y="2063369"/>
              <a:ext cx="1973006" cy="1658239"/>
              <a:chOff x="7205472" y="2063369"/>
              <a:chExt cx="1973006" cy="1658239"/>
            </a:xfrm>
          </p:grpSpPr>
          <p:grpSp>
            <p:nvGrpSpPr>
              <p:cNvPr id="16" name="Group 15"/>
              <p:cNvGrpSpPr/>
              <p:nvPr/>
            </p:nvGrpSpPr>
            <p:grpSpPr>
              <a:xfrm>
                <a:off x="8309798" y="2063369"/>
                <a:ext cx="868680" cy="868680"/>
                <a:chOff x="8309798" y="2063369"/>
                <a:chExt cx="868680" cy="868680"/>
              </a:xfrm>
            </p:grpSpPr>
            <p:sp>
              <p:nvSpPr>
                <p:cNvPr id="9" name="Oval 8"/>
                <p:cNvSpPr/>
                <p:nvPr/>
              </p:nvSpPr>
              <p:spPr>
                <a:xfrm>
                  <a:off x="8309798" y="2063369"/>
                  <a:ext cx="868680" cy="868680"/>
                </a:xfrm>
                <a:prstGeom prst="ellipse">
                  <a:avLst/>
                </a:prstGeom>
                <a:solidFill>
                  <a:srgbClr val="A0C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3DC4E5"/>
                    </a:solidFill>
                    <a:latin typeface="Calibri" panose="020F0502020204030204"/>
                  </a:endParaRPr>
                </a:p>
              </p:txBody>
            </p:sp>
            <p:sp>
              <p:nvSpPr>
                <p:cNvPr id="8" name="Content Placeholder 2"/>
                <p:cNvSpPr txBox="1">
                  <a:spLocks/>
                </p:cNvSpPr>
                <p:nvPr/>
              </p:nvSpPr>
              <p:spPr>
                <a:xfrm>
                  <a:off x="8613894" y="2142677"/>
                  <a:ext cx="260488" cy="52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spcBef>
                      <a:spcPts val="750"/>
                    </a:spcBef>
                    <a:buNone/>
                  </a:pPr>
                  <a:r>
                    <a:rPr lang="en-US" sz="3600" b="1" dirty="0">
                      <a:solidFill>
                        <a:prstClr val="white"/>
                      </a:solidFill>
                      <a:latin typeface="Calibri" panose="020F0502020204030204"/>
                    </a:rPr>
                    <a:t>+</a:t>
                  </a:r>
                </a:p>
              </p:txBody>
            </p:sp>
          </p:grpSp>
          <p:cxnSp>
            <p:nvCxnSpPr>
              <p:cNvPr id="12" name="Straight Connector 11"/>
              <p:cNvCxnSpPr/>
              <p:nvPr/>
            </p:nvCxnSpPr>
            <p:spPr>
              <a:xfrm>
                <a:off x="7205472" y="2496312"/>
                <a:ext cx="1207008" cy="0"/>
              </a:xfrm>
              <a:prstGeom prst="line">
                <a:avLst/>
              </a:prstGeom>
              <a:ln w="25400">
                <a:solidFill>
                  <a:srgbClr val="A0C13B"/>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44138" y="2843784"/>
                <a:ext cx="0" cy="877824"/>
              </a:xfrm>
              <a:prstGeom prst="line">
                <a:avLst/>
              </a:prstGeom>
              <a:ln w="25400">
                <a:solidFill>
                  <a:srgbClr val="A0C13B"/>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86874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vidend">
  <a:themeElements>
    <a:clrScheme name="Custom 7">
      <a:dk1>
        <a:srgbClr val="000000"/>
      </a:dk1>
      <a:lt1>
        <a:srgbClr val="FFFFFF"/>
      </a:lt1>
      <a:dk2>
        <a:srgbClr val="44546A"/>
      </a:dk2>
      <a:lt2>
        <a:srgbClr val="FFFFFF"/>
      </a:lt2>
      <a:accent1>
        <a:srgbClr val="002060"/>
      </a:accent1>
      <a:accent2>
        <a:srgbClr val="44546A"/>
      </a:accent2>
      <a:accent3>
        <a:srgbClr val="44546A"/>
      </a:accent3>
      <a:accent4>
        <a:srgbClr val="44546A"/>
      </a:accent4>
      <a:accent5>
        <a:srgbClr val="44546A"/>
      </a:accent5>
      <a:accent6>
        <a:srgbClr val="44546A"/>
      </a:accent6>
      <a:hlink>
        <a:srgbClr val="C00000"/>
      </a:hlink>
      <a:folHlink>
        <a:srgbClr val="C0000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modern">
  <a:themeElements>
    <a:clrScheme name="Custom 348">
      <a:dk1>
        <a:srgbClr val="000000"/>
      </a:dk1>
      <a:lt1>
        <a:srgbClr val="FFFFFF"/>
      </a:lt1>
      <a:dk2>
        <a:srgbClr val="191919"/>
      </a:dk2>
      <a:lt2>
        <a:srgbClr val="CCCCCC"/>
      </a:lt2>
      <a:accent1>
        <a:srgbClr val="7E5554"/>
      </a:accent1>
      <a:accent2>
        <a:srgbClr val="910A10"/>
      </a:accent2>
      <a:accent3>
        <a:srgbClr val="84294D"/>
      </a:accent3>
      <a:accent4>
        <a:srgbClr val="DA823B"/>
      </a:accent4>
      <a:accent5>
        <a:srgbClr val="625D3C"/>
      </a:accent5>
      <a:accent6>
        <a:srgbClr val="00384A"/>
      </a:accent6>
      <a:hlink>
        <a:srgbClr val="227A78"/>
      </a:hlink>
      <a:folHlink>
        <a:srgbClr val="3947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22f06dfc-89d6-4ef5-9df8-ef4dcff005cd" xsi:nil="true"/>
    <Approved xmlns="22f06dfc-89d6-4ef5-9df8-ef4dcff005cd">true</Approve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B55B79D50F8148A4DB6D9108BD6B56" ma:contentTypeVersion="18" ma:contentTypeDescription="Create a new document." ma:contentTypeScope="" ma:versionID="04ea10ea6818ef6d37a0eda99999c56d">
  <xsd:schema xmlns:xsd="http://www.w3.org/2001/XMLSchema" xmlns:xs="http://www.w3.org/2001/XMLSchema" xmlns:p="http://schemas.microsoft.com/office/2006/metadata/properties" xmlns:ns2="db233ec2-66d3-4ef5-8807-a2c006e69374" xmlns:ns3="22f06dfc-89d6-4ef5-9df8-ef4dcff005cd" targetNamespace="http://schemas.microsoft.com/office/2006/metadata/properties" ma:root="true" ma:fieldsID="11f9b9686479982a5d0a91e10ef3f253" ns2:_="" ns3:_="">
    <xsd:import namespace="db233ec2-66d3-4ef5-8807-a2c006e69374"/>
    <xsd:import namespace="22f06dfc-89d6-4ef5-9df8-ef4dcff005c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Approved"/>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2f06dfc-89d6-4ef5-9df8-ef4dcff005c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Approved" ma:index="18" ma:displayName="Approved" ma:default="1" ma:internalName="Approved">
      <xsd:simpleType>
        <xsd:restriction base="dms:Boolea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A67AA4-7A39-4D54-84CA-5821BEF7F79E}">
  <ds:schemaRefs>
    <ds:schemaRef ds:uri="http://schemas.microsoft.com/sharepoint/v3/contenttype/forms"/>
  </ds:schemaRefs>
</ds:datastoreItem>
</file>

<file path=customXml/itemProps2.xml><?xml version="1.0" encoding="utf-8"?>
<ds:datastoreItem xmlns:ds="http://schemas.openxmlformats.org/officeDocument/2006/customXml" ds:itemID="{29DE6D2A-0A40-4DAB-B8AE-656243D6AB33}">
  <ds:schemaRefs>
    <ds:schemaRef ds:uri="http://schemas.openxmlformats.org/package/2006/metadata/core-properties"/>
    <ds:schemaRef ds:uri="db233ec2-66d3-4ef5-8807-a2c006e69374"/>
    <ds:schemaRef ds:uri="http://schemas.microsoft.com/office/2006/documentManagement/types"/>
    <ds:schemaRef ds:uri="http://www.w3.org/XML/1998/namespace"/>
    <ds:schemaRef ds:uri="http://purl.org/dc/elements/1.1/"/>
    <ds:schemaRef ds:uri="http://schemas.microsoft.com/office/2006/metadata/properties"/>
    <ds:schemaRef ds:uri="http://purl.org/dc/dcmitype/"/>
    <ds:schemaRef ds:uri="http://purl.org/dc/terms/"/>
    <ds:schemaRef ds:uri="http://schemas.microsoft.com/office/infopath/2007/PartnerControls"/>
    <ds:schemaRef ds:uri="22f06dfc-89d6-4ef5-9df8-ef4dcff005cd"/>
  </ds:schemaRefs>
</ds:datastoreItem>
</file>

<file path=customXml/itemProps3.xml><?xml version="1.0" encoding="utf-8"?>
<ds:datastoreItem xmlns:ds="http://schemas.openxmlformats.org/officeDocument/2006/customXml" ds:itemID="{60CF9BCC-16DA-440B-876A-8AC90CB51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233ec2-66d3-4ef5-8807-a2c006e69374"/>
    <ds:schemaRef ds:uri="22f06dfc-89d6-4ef5-9df8-ef4dcff00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2137</Words>
  <Application>Microsoft Office PowerPoint</Application>
  <PresentationFormat>Widescreen</PresentationFormat>
  <Paragraphs>296</Paragraphs>
  <Slides>41</Slides>
  <Notes>33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41</vt:i4>
      </vt:variant>
    </vt:vector>
  </HeadingPairs>
  <TitlesOfParts>
    <vt:vector size="57" baseType="lpstr">
      <vt:lpstr>Amaranth</vt:lpstr>
      <vt:lpstr>Arial</vt:lpstr>
      <vt:lpstr>Arial Rounded MT Bold</vt:lpstr>
      <vt:lpstr>Calibri</vt:lpstr>
      <vt:lpstr>Gill Sans MT</vt:lpstr>
      <vt:lpstr>Impact</vt:lpstr>
      <vt:lpstr>Orbitron</vt:lpstr>
      <vt:lpstr>Russo One</vt:lpstr>
      <vt:lpstr>Times New Roman</vt:lpstr>
      <vt:lpstr>Trebuchet MS</vt:lpstr>
      <vt:lpstr>Tw Cen MT</vt:lpstr>
      <vt:lpstr>Wingdings</vt:lpstr>
      <vt:lpstr>Wingdings 2</vt:lpstr>
      <vt:lpstr>Dividend</vt:lpstr>
      <vt:lpstr>modern</vt:lpstr>
      <vt:lpstr>Circuit</vt:lpstr>
      <vt:lpstr>21st Century Skills</vt:lpstr>
      <vt:lpstr>Collaboration Model</vt:lpstr>
      <vt:lpstr>Biomimicry in Design and Engineering Stem2D Topics: Design and Engineering</vt:lpstr>
      <vt:lpstr>What is STEM2D?</vt:lpstr>
      <vt:lpstr>Today’s Plan</vt:lpstr>
      <vt:lpstr>Biomimicry</vt:lpstr>
      <vt:lpstr>What is Biomimicry?</vt:lpstr>
      <vt:lpstr>What is Sustainability?</vt:lpstr>
      <vt:lpstr>Why Biomimicry?</vt:lpstr>
      <vt:lpstr>Biomimicry in Consumer Products</vt:lpstr>
      <vt:lpstr>Biomimicry in Architecture</vt:lpstr>
      <vt:lpstr>Biomimicry in Transportation</vt:lpstr>
      <vt:lpstr>Biomimicry in Healthcare</vt:lpstr>
      <vt:lpstr>Biomimicry Challenge</vt:lpstr>
      <vt:lpstr>Inspirations in Nature</vt:lpstr>
      <vt:lpstr>Reflection</vt:lpstr>
      <vt:lpstr>New Generation prototype</vt:lpstr>
      <vt:lpstr>Band-Aid: Ultimate Defense</vt:lpstr>
      <vt:lpstr>Product Development </vt:lpstr>
      <vt:lpstr>Product Development Continued</vt:lpstr>
      <vt:lpstr>Packaging Engineer</vt:lpstr>
      <vt:lpstr>Packaging (boxing) </vt:lpstr>
      <vt:lpstr>Our Product</vt:lpstr>
      <vt:lpstr>Claims</vt:lpstr>
      <vt:lpstr>Claims</vt:lpstr>
      <vt:lpstr>Claims</vt:lpstr>
      <vt:lpstr>Claims</vt:lpstr>
      <vt:lpstr>Marketing </vt:lpstr>
      <vt:lpstr>Marketing: Audience + Stores</vt:lpstr>
      <vt:lpstr>Marketing: Design + Slogan</vt:lpstr>
      <vt:lpstr>Marketing: Gameplan</vt:lpstr>
      <vt:lpstr>Marketing: Pricing</vt:lpstr>
      <vt:lpstr>Marketing: Promotion</vt:lpstr>
      <vt:lpstr>Public Relations</vt:lpstr>
      <vt:lpstr>Public Relations (continued)</vt:lpstr>
      <vt:lpstr>Sales</vt:lpstr>
      <vt:lpstr>Sales Continued</vt:lpstr>
      <vt:lpstr>Finance Department Role</vt:lpstr>
      <vt:lpstr>Finance</vt:lpstr>
      <vt:lpstr>Finance Continued</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2020-01-28T18:08:15Z</dcterms:created>
  <dcterms:modified xsi:type="dcterms:W3CDTF">2020-03-26T13:58:20Z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0x01010006B55B79D50F8148A4DB6D9108BD6B56</vt:lpwstr>
  </property>
</Properties>
</file>