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72" r:id="rId3"/>
    <p:sldId id="271" r:id="rId4"/>
    <p:sldId id="269" r:id="rId5"/>
    <p:sldId id="260" r:id="rId6"/>
    <p:sldId id="257" r:id="rId7"/>
    <p:sldId id="258" r:id="rId8"/>
    <p:sldId id="305" r:id="rId9"/>
    <p:sldId id="261" r:id="rId10"/>
    <p:sldId id="263" r:id="rId11"/>
    <p:sldId id="308" r:id="rId12"/>
    <p:sldId id="265" r:id="rId13"/>
    <p:sldId id="307" r:id="rId14"/>
    <p:sldId id="266" r:id="rId15"/>
    <p:sldId id="309" r:id="rId16"/>
    <p:sldId id="267" r:id="rId17"/>
    <p:sldId id="310" r:id="rId18"/>
    <p:sldId id="268" r:id="rId19"/>
    <p:sldId id="274" r:id="rId20"/>
    <p:sldId id="289" r:id="rId21"/>
    <p:sldId id="290" r:id="rId22"/>
    <p:sldId id="301" r:id="rId23"/>
    <p:sldId id="302" r:id="rId24"/>
    <p:sldId id="303" r:id="rId25"/>
    <p:sldId id="304" r:id="rId26"/>
    <p:sldId id="275" r:id="rId27"/>
    <p:sldId id="306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8" r:id="rId38"/>
    <p:sldId id="292" r:id="rId39"/>
    <p:sldId id="294" r:id="rId40"/>
    <p:sldId id="295" r:id="rId41"/>
    <p:sldId id="297" r:id="rId42"/>
    <p:sldId id="298" r:id="rId43"/>
    <p:sldId id="296" r:id="rId44"/>
    <p:sldId id="299" r:id="rId4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38" autoAdjust="0"/>
    <p:restoredTop sz="87320" autoAdjust="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notesViewPr>
    <p:cSldViewPr>
      <p:cViewPr varScale="1">
        <p:scale>
          <a:sx n="65" d="100"/>
          <a:sy n="65" d="100"/>
        </p:scale>
        <p:origin x="-2628" y="-114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977C25E-99A5-490D-AFC8-EFE7A0C00BA9}" type="datetimeFigureOut">
              <a:rPr lang="es-ES_tradnl" smtClean="0"/>
              <a:t>01/10/2019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E6228F1-62B9-4534-A407-2D2ECB75A62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424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21EA5B4-1DDE-4FCB-819F-BEA80B3D688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3B4BA39-4A95-4928-B7F6-CD89C9E0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7" y="8796337"/>
            <a:ext cx="810895" cy="3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46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interno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 esta parte debemos centrarnos solo en nosotros, descubriendo nuestras debilidades y fortalezas que nos permitirán establecer estrategias que nos lleven a mejorar.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-Para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nuestras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ortalezas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debemos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 p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 qué tenemos talento,</a:t>
            </a:r>
            <a:r>
              <a:rPr lang="es-E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 c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uáles son nuestras cualidades y 3) qué trabajos se nos facilitan,</a:t>
            </a:r>
            <a:r>
              <a:rPr lang="es-E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 mencionar algunos ejemplos de preguntas que pueden ayudarnos. </a:t>
            </a:r>
          </a:p>
          <a:p>
            <a:pPr lvl="0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-También podemos tomar en cuenta: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Estudios, Capacidades intelectuales, Habilidades interpersonales y de inteligencia emocional.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2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2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-Debilidades: En las debilidades debes incluir aquellas características que pueden afectar de manera negativa tu carrera profesional o emprendimiento, tales como malos hábitos de trabajo, pocos conocimientos de gestión, educación incompleta, falta de experiencia, timidez, entre otros aspectos.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es el análisis más difícil de realizar,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lo que puedes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ayuda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alguien que te conozca bien.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-Una vez detectadas las debilidades, debes tomar acciones para superarlas.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s-E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 exitoso, t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debilidades deben superarse.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2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2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Externo: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esta parte analizamos nuestro entorno buscando amenazas y oportunidades. Son factores que no dependen de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nosotros,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 del ambiente y que podemos prevenir o aprovechar, respectivamente.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-Puedes ver como una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oportunidad 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posibilidad de desarrollarte en campos de trabajo muy demandados como lo puede ser el desarrollo de aplicaciones o la administración de redes.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-También puedes ver como una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oportunidad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oferta de estudios relacionada con tu carrera que te lleve a enriquecerla. Un ejemplo puede ser los cursos de capacitación para nuevas tecnologías, posgrados y doctorados.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dirty="0"/>
              <a:t>Para encontrar las mejores oportunidades debes relacionarlas con tus fortalezas.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39363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2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ejemplo,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cambios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tecnología pueden dejarte sin un puesto de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trabajo.</a:t>
            </a:r>
          </a:p>
          <a:p>
            <a:pPr defTabSz="939363">
              <a:defRPr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-Una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enfermedad crónica, gastos imprevistos o la muerte de una persona que te apoya laboral o económicamente pueden ser factores 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</a:t>
            </a:r>
            <a:r>
              <a:rPr lang="es-P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como amenazas.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2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2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s-ES" dirty="0" smtClean="0"/>
              <a:t>-Debes tomar en cuenta cómo tus fortalezas y oportunidades pueden llevarte a alcanzar tus metas; cómo puedes utilizar las oportunidades para combatir tus debilidades y cómo tus debilidades y las amenazas del entorno pueden afectarte. </a:t>
            </a:r>
          </a:p>
          <a:p>
            <a:pPr defTabSz="939363">
              <a:defRPr/>
            </a:pPr>
            <a:r>
              <a:rPr lang="es-ES" dirty="0" smtClean="0"/>
              <a:t>-Consciente de estos aspectos podrás crear la mejor estrategia para alcanzar tus objetivos.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4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1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47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s-ES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carta de presentación </a:t>
            </a:r>
            <a:r>
              <a:rPr lang="es-ES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 ayudará 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aumentar las probabilidades de que el reclutador se interese más por ti y te llame para hacer una entrevista de trabajo.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DAC6-13B9-4009-9020-9F5628D546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9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Veamos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ejemplos</a:t>
            </a:r>
            <a:r>
              <a:rPr lang="en-US" dirty="0" smtClean="0"/>
              <a:t>.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49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0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49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17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62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DAC6-13B9-4009-9020-9F5628D546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4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nada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podrás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volver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atrás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aquella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no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posición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solicitada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39363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Vuelve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blancos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detalles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fechas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títulos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logros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DAC6-13B9-4009-9020-9F5628D546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4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s-ES_tradnl" dirty="0" smtClean="0"/>
              <a:t>-Es fundamental que antes de comenzar a escribir tu resumé</a:t>
            </a:r>
            <a:r>
              <a:rPr lang="es-ES_tradnl" baseline="0" dirty="0" smtClean="0"/>
              <a:t> </a:t>
            </a:r>
            <a:r>
              <a:rPr lang="es-ES_tradnl" dirty="0" smtClean="0"/>
              <a:t>tengas bien clara la información que vas a dar, así como el orden en que vas a hacerlo. </a:t>
            </a:r>
          </a:p>
          <a:p>
            <a:pPr defTabSz="939363">
              <a:defRPr/>
            </a:pPr>
            <a:r>
              <a:rPr lang="es-ES_tradnl" b="0" dirty="0" smtClean="0"/>
              <a:t>-El resumé tiene que presentar los datos de forma clara y concisa, bien explicada y sin rodeos.</a:t>
            </a:r>
            <a:r>
              <a:rPr lang="es-ES_tradnl" dirty="0" smtClean="0"/>
              <a:t> </a:t>
            </a:r>
          </a:p>
          <a:p>
            <a:pPr defTabSz="939363">
              <a:defRPr/>
            </a:pPr>
            <a:r>
              <a:rPr lang="es-ES_tradnl" dirty="0" smtClean="0"/>
              <a:t>-Recuerda que sólo tendrás ésta oportunidad para causar una  buena impresión.</a:t>
            </a:r>
            <a:endParaRPr lang="en-US" dirty="0" smtClean="0"/>
          </a:p>
          <a:p>
            <a:pPr lvl="0"/>
            <a:r>
              <a:rPr lang="es-ES_tradnl" b="1" dirty="0" smtClean="0"/>
              <a:t>-¿Para quién voy a escribir el resumé? </a:t>
            </a:r>
            <a:r>
              <a:rPr lang="es-ES_tradnl" dirty="0" smtClean="0"/>
              <a:t>Es muy importante conocer la empresa para la que quieres trabajar y saber qué es lo que busca. Así podrás enfocar el resumé en aquello que puedes ofrecerles.</a:t>
            </a:r>
            <a:endParaRPr lang="en-US" dirty="0" smtClean="0"/>
          </a:p>
          <a:p>
            <a:pPr lvl="0"/>
            <a:r>
              <a:rPr lang="es-ES_tradnl" b="1" dirty="0" smtClean="0"/>
              <a:t>-¿A qué puesto me voy a presentar? </a:t>
            </a:r>
            <a:r>
              <a:rPr lang="es-ES_tradnl" dirty="0" smtClean="0"/>
              <a:t>Es bueno tener en mente el puesto concreto y conocer cuáles son las habilidades que requiere. </a:t>
            </a:r>
            <a:endParaRPr lang="en-US" dirty="0" smtClean="0"/>
          </a:p>
          <a:p>
            <a:pPr lvl="0"/>
            <a:r>
              <a:rPr lang="es-ES_tradnl" b="1" dirty="0" smtClean="0"/>
              <a:t>-¿Tengo la preparación necesaria?</a:t>
            </a:r>
            <a:r>
              <a:rPr lang="es-ES_tradnl" dirty="0" smtClean="0"/>
              <a:t> Plantéate si tienes los requisitos que te exigen. Si los tienes, destácalos. Destaca además si te has reinventado o actualizado recientemente.</a:t>
            </a:r>
          </a:p>
          <a:p>
            <a:pPr defTabSz="939363">
              <a:defRPr/>
            </a:pPr>
            <a:r>
              <a:rPr lang="es-ES_tradnl" b="1" dirty="0" smtClean="0"/>
              <a:t>-¿Cuáles son mis logros profesionales?</a:t>
            </a:r>
            <a:r>
              <a:rPr lang="es-ES_tradnl" dirty="0" smtClean="0"/>
              <a:t> Céntrate en aquello que sabes hacer bien y de lo que te puedes sentir satisfecho. Si tiene que ver con el puesto de trabajo, mucho mejor.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DAC6-13B9-4009-9020-9F5628D546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24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_tradnl" b="1" dirty="0" smtClean="0"/>
              <a:t>-¿Cuál ha sido mi experiencia profesional anterior?</a:t>
            </a:r>
            <a:r>
              <a:rPr lang="es-ES_tradnl" dirty="0" smtClean="0"/>
              <a:t> Analiza tu trayectoria profesional. Busca formas de plasmar positivamente los periodos sin trabajar y encuentra las partes positivas de cada tarea que has hecho.</a:t>
            </a:r>
            <a:endParaRPr lang="en-US" dirty="0" smtClean="0"/>
          </a:p>
          <a:p>
            <a:pPr lvl="0"/>
            <a:r>
              <a:rPr lang="es-ES_tradnl" b="1" dirty="0" smtClean="0"/>
              <a:t>-¿Sé hablar idiomas?</a:t>
            </a:r>
            <a:r>
              <a:rPr lang="es-ES_tradnl" dirty="0" smtClean="0"/>
              <a:t> Los idiomas son uno de las capacidades más demandadas actualmente por las empresas. </a:t>
            </a:r>
            <a:r>
              <a:rPr lang="en-US" dirty="0" smtClean="0"/>
              <a:t>Si </a:t>
            </a:r>
            <a:r>
              <a:rPr lang="en-US" dirty="0" err="1" smtClean="0"/>
              <a:t>sabes</a:t>
            </a:r>
            <a:r>
              <a:rPr lang="en-US" dirty="0" smtClean="0"/>
              <a:t> </a:t>
            </a:r>
            <a:r>
              <a:rPr lang="en-US" dirty="0" err="1" smtClean="0"/>
              <a:t>alguno</a:t>
            </a:r>
            <a:r>
              <a:rPr lang="en-US" dirty="0" smtClean="0"/>
              <a:t>, </a:t>
            </a:r>
            <a:r>
              <a:rPr lang="en-US" dirty="0" err="1" smtClean="0"/>
              <a:t>destácalo</a:t>
            </a:r>
            <a:r>
              <a:rPr lang="en-US" dirty="0" smtClean="0"/>
              <a:t>.</a:t>
            </a:r>
          </a:p>
          <a:p>
            <a:pPr lvl="0"/>
            <a:r>
              <a:rPr lang="es-ES_tradnl" b="1" dirty="0" smtClean="0"/>
              <a:t>-¿Domino la informática?</a:t>
            </a:r>
            <a:r>
              <a:rPr lang="es-ES_tradnl" dirty="0" smtClean="0"/>
              <a:t> Haz un listado con aquellos programas que conoces y analiza cuál es tu nivel de manejo. Resalta aquellos que puedan interesar a quien ha de contratarte.</a:t>
            </a:r>
            <a:endParaRPr lang="en-US" dirty="0" smtClean="0"/>
          </a:p>
          <a:p>
            <a:pPr lvl="0"/>
            <a:r>
              <a:rPr lang="es-ES_tradnl" b="1" dirty="0" smtClean="0"/>
              <a:t>-¿Que otras experiencias puedo añadir? </a:t>
            </a:r>
            <a:r>
              <a:rPr lang="es-ES_tradnl" dirty="0" smtClean="0"/>
              <a:t>Hay experiencias que pueden llamar la atención al incluirlas en el resumé, tales como</a:t>
            </a:r>
            <a:r>
              <a:rPr lang="es-ES_tradnl" baseline="0" dirty="0" smtClean="0"/>
              <a:t> </a:t>
            </a:r>
            <a:r>
              <a:rPr lang="es-ES_tradnl" dirty="0" smtClean="0"/>
              <a:t>trabajos voluntarios y  estancias en el extranjero. Esto d</a:t>
            </a:r>
            <a:r>
              <a:rPr lang="en-US" dirty="0" err="1" smtClean="0"/>
              <a:t>emuestra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capacidad</a:t>
            </a:r>
            <a:r>
              <a:rPr lang="en-US" dirty="0" smtClean="0"/>
              <a:t> y </a:t>
            </a:r>
            <a:r>
              <a:rPr lang="en-US" dirty="0" err="1" smtClean="0"/>
              <a:t>tus</a:t>
            </a:r>
            <a:r>
              <a:rPr lang="en-US" dirty="0" smtClean="0"/>
              <a:t> inquietudes.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DAC6-13B9-4009-9020-9F5628D546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0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46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31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Cuando</a:t>
            </a:r>
            <a:r>
              <a:rPr lang="en-US" altLang="en-US" baseline="0" dirty="0" smtClean="0"/>
              <a:t> se </a:t>
            </a:r>
            <a:r>
              <a:rPr lang="en-US" altLang="en-US" baseline="0" dirty="0" err="1" smtClean="0"/>
              <a:t>tiene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una</a:t>
            </a:r>
            <a:r>
              <a:rPr lang="en-US" altLang="en-US" baseline="0" dirty="0" smtClean="0"/>
              <a:t> </a:t>
            </a:r>
            <a:r>
              <a:rPr lang="en-US" altLang="en-US" dirty="0" err="1" smtClean="0"/>
              <a:t>trayectoria</a:t>
            </a:r>
            <a:r>
              <a:rPr lang="en-US" altLang="en-US" dirty="0" smtClean="0"/>
              <a:t> </a:t>
            </a:r>
            <a:r>
              <a:rPr lang="en-US" altLang="en-US" dirty="0" err="1"/>
              <a:t>laboral</a:t>
            </a:r>
            <a:r>
              <a:rPr lang="en-US" altLang="en-US" dirty="0"/>
              <a:t> </a:t>
            </a:r>
            <a:r>
              <a:rPr lang="en-US" altLang="en-US" dirty="0" err="1" smtClean="0"/>
              <a:t>estable</a:t>
            </a:r>
            <a:r>
              <a:rPr lang="en-US" altLang="en-US" dirty="0" smtClean="0"/>
              <a:t> que </a:t>
            </a:r>
            <a:r>
              <a:rPr lang="en-US" altLang="en-US" dirty="0" err="1" smtClean="0"/>
              <a:t>demuestra</a:t>
            </a:r>
            <a:r>
              <a:rPr lang="en-US" altLang="en-US" dirty="0" smtClean="0"/>
              <a:t> </a:t>
            </a:r>
            <a:r>
              <a:rPr lang="en-US" altLang="en-US" dirty="0" err="1"/>
              <a:t>crecimiento</a:t>
            </a:r>
            <a:r>
              <a:rPr lang="en-US" altLang="en-US" dirty="0"/>
              <a:t> y </a:t>
            </a:r>
            <a:r>
              <a:rPr lang="en-US" altLang="en-US" dirty="0" err="1"/>
              <a:t>desarrollo</a:t>
            </a:r>
            <a:r>
              <a:rPr lang="en-US" altLang="en-US" dirty="0"/>
              <a:t>, </a:t>
            </a:r>
            <a:r>
              <a:rPr lang="en-US" altLang="en-US" dirty="0" smtClean="0"/>
              <a:t>se </a:t>
            </a:r>
            <a:r>
              <a:rPr lang="en-US" altLang="en-US" dirty="0" err="1" smtClean="0"/>
              <a:t>sugiere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utilizar</a:t>
            </a:r>
            <a:r>
              <a:rPr lang="en-US" altLang="en-US" dirty="0" smtClean="0"/>
              <a:t> </a:t>
            </a:r>
            <a:r>
              <a:rPr lang="en-US" altLang="en-US" dirty="0"/>
              <a:t>un </a:t>
            </a:r>
            <a:r>
              <a:rPr lang="en-US" altLang="en-US" dirty="0" smtClean="0"/>
              <a:t>resumé </a:t>
            </a:r>
            <a:r>
              <a:rPr lang="en-US" altLang="en-US" dirty="0" err="1"/>
              <a:t>cronológico</a:t>
            </a:r>
            <a:r>
              <a:rPr lang="en-US" altLang="en-US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DAC6-13B9-4009-9020-9F5628D546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64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00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94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65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altLang="en-US" dirty="0"/>
              <a:t>-Este </a:t>
            </a:r>
            <a:r>
              <a:rPr lang="en-US" altLang="en-US" dirty="0" smtClean="0"/>
              <a:t>resumé </a:t>
            </a:r>
            <a:r>
              <a:rPr lang="en-US" altLang="en-US" dirty="0" err="1" smtClean="0"/>
              <a:t>es</a:t>
            </a:r>
            <a:r>
              <a:rPr lang="en-US" altLang="en-US" dirty="0" smtClean="0"/>
              <a:t> </a:t>
            </a:r>
            <a:r>
              <a:rPr lang="en-US" altLang="en-US" dirty="0" err="1"/>
              <a:t>más</a:t>
            </a:r>
            <a:r>
              <a:rPr lang="en-US" altLang="en-US" dirty="0"/>
              <a:t> </a:t>
            </a:r>
            <a:r>
              <a:rPr lang="en-US" altLang="en-US" dirty="0" err="1"/>
              <a:t>específico</a:t>
            </a:r>
            <a:r>
              <a:rPr lang="en-US" altLang="en-US" dirty="0"/>
              <a:t> y </a:t>
            </a:r>
            <a:r>
              <a:rPr lang="en-US" altLang="en-US" dirty="0" err="1" smtClean="0"/>
              <a:t>más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eficaz</a:t>
            </a:r>
            <a:r>
              <a:rPr lang="en-US" altLang="en-US" dirty="0" smtClean="0"/>
              <a:t> que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demás</a:t>
            </a:r>
            <a:r>
              <a:rPr lang="en-US" altLang="en-US" dirty="0" smtClean="0"/>
              <a:t>.  </a:t>
            </a:r>
          </a:p>
          <a:p>
            <a:pPr defTabSz="939363">
              <a:defRPr/>
            </a:pPr>
            <a:r>
              <a:rPr lang="en-US" altLang="en-US" dirty="0" smtClean="0"/>
              <a:t>-</a:t>
            </a:r>
            <a:r>
              <a:rPr lang="en-US" altLang="en-US" dirty="0" err="1" smtClean="0"/>
              <a:t>Debes</a:t>
            </a:r>
            <a:r>
              <a:rPr lang="en-US" altLang="en-US" dirty="0" smtClean="0"/>
              <a:t> </a:t>
            </a:r>
            <a:r>
              <a:rPr lang="en-US" altLang="en-US" dirty="0" err="1"/>
              <a:t>buscar</a:t>
            </a:r>
            <a:r>
              <a:rPr lang="en-US" altLang="en-US" dirty="0"/>
              <a:t> </a:t>
            </a:r>
            <a:r>
              <a:rPr lang="en-US" altLang="en-US" dirty="0" err="1"/>
              <a:t>información</a:t>
            </a:r>
            <a:r>
              <a:rPr lang="en-US" altLang="en-US" dirty="0"/>
              <a:t> </a:t>
            </a:r>
            <a:r>
              <a:rPr lang="en-US" altLang="en-US" dirty="0" err="1"/>
              <a:t>sobre</a:t>
            </a:r>
            <a:r>
              <a:rPr lang="en-US" altLang="en-US" dirty="0"/>
              <a:t> el </a:t>
            </a:r>
            <a:r>
              <a:rPr lang="en-US" altLang="en-US" dirty="0" err="1" smtClean="0"/>
              <a:t>puesto</a:t>
            </a:r>
            <a:r>
              <a:rPr lang="en-US" altLang="en-US" dirty="0" smtClean="0"/>
              <a:t>, al </a:t>
            </a:r>
            <a:r>
              <a:rPr lang="en-US" altLang="en-US" dirty="0" err="1"/>
              <a:t>menos</a:t>
            </a:r>
            <a:r>
              <a:rPr lang="en-US" altLang="en-US" dirty="0"/>
              <a:t> la </a:t>
            </a:r>
            <a:r>
              <a:rPr lang="en-US" altLang="en-US" dirty="0" err="1"/>
              <a:t>denominación</a:t>
            </a:r>
            <a:r>
              <a:rPr lang="en-US" altLang="en-US" dirty="0"/>
              <a:t> del </a:t>
            </a:r>
            <a:r>
              <a:rPr lang="en-US" altLang="en-US" dirty="0" err="1"/>
              <a:t>mismo</a:t>
            </a:r>
            <a:r>
              <a:rPr lang="en-US" altLang="en-US" dirty="0"/>
              <a:t> y las </a:t>
            </a:r>
            <a:r>
              <a:rPr lang="en-US" altLang="en-US" dirty="0" err="1"/>
              <a:t>principales</a:t>
            </a:r>
            <a:r>
              <a:rPr lang="en-US" altLang="en-US" dirty="0"/>
              <a:t> </a:t>
            </a:r>
            <a:r>
              <a:rPr lang="en-US" altLang="en-US" dirty="0" err="1"/>
              <a:t>responsabilidades</a:t>
            </a:r>
            <a:r>
              <a:rPr lang="en-US" altLang="en-US" dirty="0"/>
              <a:t>.  </a:t>
            </a:r>
            <a:endParaRPr lang="en-US" altLang="en-US" dirty="0" smtClean="0"/>
          </a:p>
          <a:p>
            <a:pPr defTabSz="939363">
              <a:defRPr/>
            </a:pPr>
            <a:r>
              <a:rPr lang="en-US" altLang="en-US" dirty="0" smtClean="0"/>
              <a:t>-</a:t>
            </a:r>
            <a:r>
              <a:rPr lang="en-US" altLang="en-US" dirty="0" err="1" smtClean="0"/>
              <a:t>Personaliza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</a:t>
            </a:r>
            <a:r>
              <a:rPr lang="en-US" altLang="en-US" dirty="0" smtClean="0"/>
              <a:t> resumé </a:t>
            </a:r>
            <a:r>
              <a:rPr lang="en-US" altLang="en-US" dirty="0"/>
              <a:t>de </a:t>
            </a:r>
            <a:r>
              <a:rPr lang="en-US" altLang="en-US" dirty="0" err="1"/>
              <a:t>modo</a:t>
            </a:r>
            <a:r>
              <a:rPr lang="en-US" altLang="en-US" dirty="0"/>
              <a:t> que </a:t>
            </a:r>
            <a:r>
              <a:rPr lang="en-US" altLang="en-US" dirty="0" err="1" smtClean="0"/>
              <a:t>tus</a:t>
            </a:r>
            <a:r>
              <a:rPr lang="en-US" altLang="en-US" dirty="0" smtClean="0"/>
              <a:t> </a:t>
            </a:r>
            <a:r>
              <a:rPr lang="en-US" altLang="en-US" dirty="0" err="1"/>
              <a:t>logros</a:t>
            </a:r>
            <a:r>
              <a:rPr lang="en-US" altLang="en-US" dirty="0"/>
              <a:t> </a:t>
            </a:r>
            <a:r>
              <a:rPr lang="en-US" altLang="en-US" dirty="0" err="1"/>
              <a:t>concuerden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todo</a:t>
            </a:r>
            <a:r>
              <a:rPr lang="en-US" altLang="en-US" dirty="0"/>
              <a:t> lo </a:t>
            </a:r>
            <a:r>
              <a:rPr lang="en-US" altLang="en-US" dirty="0" err="1"/>
              <a:t>posible</a:t>
            </a:r>
            <a:r>
              <a:rPr lang="en-US" altLang="en-US" dirty="0"/>
              <a:t> con </a:t>
            </a:r>
            <a:r>
              <a:rPr lang="en-US" altLang="en-US" dirty="0" err="1"/>
              <a:t>los</a:t>
            </a:r>
            <a:r>
              <a:rPr lang="en-US" altLang="en-US" dirty="0"/>
              <a:t> </a:t>
            </a:r>
            <a:r>
              <a:rPr lang="en-US" altLang="en-US" dirty="0" err="1"/>
              <a:t>requisitos</a:t>
            </a:r>
            <a:r>
              <a:rPr lang="en-US" altLang="en-US" dirty="0"/>
              <a:t> del </a:t>
            </a:r>
            <a:r>
              <a:rPr lang="en-US" altLang="en-US" dirty="0" err="1"/>
              <a:t>puesto</a:t>
            </a:r>
            <a:r>
              <a:rPr lang="en-US" altLang="en-US" dirty="0"/>
              <a:t>.</a:t>
            </a:r>
          </a:p>
          <a:p>
            <a:pPr defTabSz="939363">
              <a:defRPr/>
            </a:pPr>
            <a:r>
              <a:rPr lang="en-US" dirty="0" smtClean="0"/>
              <a:t>-</a:t>
            </a:r>
            <a:r>
              <a:rPr lang="en-US" altLang="en-US" dirty="0" err="1"/>
              <a:t>Esto</a:t>
            </a:r>
            <a:r>
              <a:rPr lang="en-US" altLang="en-US" dirty="0"/>
              <a:t> </a:t>
            </a:r>
            <a:r>
              <a:rPr lang="en-US" altLang="en-US" dirty="0" err="1"/>
              <a:t>conlleva</a:t>
            </a:r>
            <a:r>
              <a:rPr lang="en-US" altLang="en-US" dirty="0"/>
              <a:t> </a:t>
            </a:r>
            <a:r>
              <a:rPr lang="en-US" altLang="en-US" dirty="0" err="1" smtClean="0"/>
              <a:t>tiempo</a:t>
            </a:r>
            <a:r>
              <a:rPr lang="en-US" altLang="en-US" dirty="0" smtClean="0"/>
              <a:t>,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</a:t>
            </a:r>
            <a:r>
              <a:rPr lang="en-US" altLang="en-US" dirty="0" err="1" smtClean="0"/>
              <a:t>ero</a:t>
            </a:r>
            <a:r>
              <a:rPr lang="en-US" altLang="en-US" dirty="0" smtClean="0"/>
              <a:t> </a:t>
            </a:r>
            <a:r>
              <a:rPr lang="en-US" altLang="en-US" dirty="0" err="1"/>
              <a:t>hace</a:t>
            </a:r>
            <a:r>
              <a:rPr lang="en-US" altLang="en-US" dirty="0"/>
              <a:t> mucho </a:t>
            </a:r>
            <a:r>
              <a:rPr lang="en-US" altLang="en-US" dirty="0" err="1"/>
              <a:t>más</a:t>
            </a:r>
            <a:r>
              <a:rPr lang="en-US" altLang="en-US" dirty="0"/>
              <a:t> </a:t>
            </a:r>
            <a:r>
              <a:rPr lang="en-US" altLang="en-US" dirty="0" err="1"/>
              <a:t>fácil</a:t>
            </a:r>
            <a:r>
              <a:rPr lang="en-US" altLang="en-US" dirty="0"/>
              <a:t> para el </a:t>
            </a:r>
            <a:r>
              <a:rPr lang="en-US" altLang="en-US" dirty="0" err="1"/>
              <a:t>patrono</a:t>
            </a:r>
            <a:r>
              <a:rPr lang="en-US" altLang="en-US" dirty="0"/>
              <a:t> </a:t>
            </a:r>
            <a:r>
              <a:rPr lang="en-US" altLang="en-US" dirty="0" err="1" smtClean="0"/>
              <a:t>constatar</a:t>
            </a:r>
            <a:r>
              <a:rPr lang="en-US" altLang="en-US" dirty="0" smtClean="0"/>
              <a:t> </a:t>
            </a:r>
            <a:r>
              <a:rPr lang="en-US" altLang="en-US" dirty="0"/>
              <a:t>que </a:t>
            </a:r>
            <a:r>
              <a:rPr lang="en-US" altLang="en-US" dirty="0" err="1" smtClean="0"/>
              <a:t>tú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eres</a:t>
            </a:r>
            <a:r>
              <a:rPr lang="en-US" altLang="en-US" baseline="0" dirty="0" smtClean="0"/>
              <a:t> el</a:t>
            </a:r>
            <a:r>
              <a:rPr lang="en-US" altLang="en-US" dirty="0" smtClean="0"/>
              <a:t> </a:t>
            </a:r>
            <a:r>
              <a:rPr lang="en-US" altLang="en-US" dirty="0" err="1"/>
              <a:t>adecuado</a:t>
            </a:r>
            <a:r>
              <a:rPr lang="en-US" altLang="en-US" dirty="0"/>
              <a:t> para el </a:t>
            </a:r>
            <a:r>
              <a:rPr lang="en-US" altLang="en-US" dirty="0" err="1"/>
              <a:t>puesto</a:t>
            </a:r>
            <a:r>
              <a:rPr lang="en-US" altLang="en-US" dirty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DAC6-13B9-4009-9020-9F5628D546B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65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882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DAC6-13B9-4009-9020-9F5628D546B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92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-Existen distintas estrategias y técnicas para</a:t>
            </a:r>
            <a:r>
              <a:rPr lang="es-ES_tradnl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búsqueda de empleo, aunque no siempre se utilizan todas.</a:t>
            </a:r>
          </a:p>
          <a:p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-Por eso</a:t>
            </a:r>
            <a:r>
              <a:rPr lang="es-ES_tradnl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conocer cada una y</a:t>
            </a:r>
            <a:r>
              <a:rPr lang="es-ES_tradnl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decidir cuál será la más indicada y efectiva.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875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F3D10-0845-46EB-87A1-64283364D02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3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577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</a:t>
            </a:r>
            <a:r>
              <a:rPr lang="en-US" dirty="0" err="1" smtClean="0"/>
              <a:t>uscar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empleo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podemos</a:t>
            </a:r>
            <a:r>
              <a:rPr lang="en-US" baseline="0" dirty="0" smtClean="0"/>
              <a:t> c</a:t>
            </a:r>
            <a:r>
              <a:rPr lang="es-ES" dirty="0" err="1" smtClean="0"/>
              <a:t>omenzar</a:t>
            </a:r>
            <a:r>
              <a:rPr lang="es-ES" dirty="0" smtClean="0"/>
              <a:t> por lo más clásico y considerar</a:t>
            </a:r>
            <a:r>
              <a:rPr lang="es-ES" baseline="0" dirty="0" smtClean="0"/>
              <a:t> buscar en el periódico </a:t>
            </a:r>
            <a:r>
              <a:rPr lang="es-ES" dirty="0" smtClean="0"/>
              <a:t>como primera opción.</a:t>
            </a:r>
            <a:endParaRPr lang="en-US" dirty="0" smtClean="0"/>
          </a:p>
          <a:p>
            <a:r>
              <a:rPr lang="es-ES" dirty="0" smtClean="0"/>
              <a:t>-En todo el mundo, hay periódicos con secciones de ofertas de empleo o clasificados, que pueden ayudarte a encontrar uno.</a:t>
            </a:r>
          </a:p>
          <a:p>
            <a:r>
              <a:rPr lang="es-ES" dirty="0" smtClean="0"/>
              <a:t>-Para</a:t>
            </a:r>
            <a:r>
              <a:rPr lang="es-ES" baseline="0" dirty="0" smtClean="0"/>
              <a:t> o</a:t>
            </a:r>
            <a:r>
              <a:rPr lang="es-ES" dirty="0" smtClean="0"/>
              <a:t>frecer tus servicios</a:t>
            </a:r>
            <a:r>
              <a:rPr lang="es-ES" baseline="0" dirty="0" smtClean="0"/>
              <a:t> en el periódico d</a:t>
            </a:r>
            <a:r>
              <a:rPr lang="es-ES" dirty="0" smtClean="0"/>
              <a:t>ebes saber</a:t>
            </a:r>
            <a:r>
              <a:rPr lang="es-ES" baseline="0" dirty="0" smtClean="0"/>
              <a:t> que</a:t>
            </a:r>
            <a:r>
              <a:rPr lang="es-ES" dirty="0" smtClean="0"/>
              <a:t> requiere una inversión inicial</a:t>
            </a:r>
            <a:r>
              <a:rPr lang="es-PR" dirty="0" smtClean="0"/>
              <a:t>. </a:t>
            </a:r>
            <a:r>
              <a:rPr lang="es-ES" dirty="0" smtClean="0"/>
              <a:t>Deberías considerar esta opción si otras no te funcionan.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6F3B-417F-496C-BC68-F78000F7644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96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3936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Puedes utilizar Facebook u otras redes sociales para avisarle a tus contactos que estás intentando encontrar trabajo.</a:t>
            </a:r>
          </a:p>
          <a:p>
            <a:pPr defTabSz="939363">
              <a:defRPr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-También puedes recurrir a redes profesionales como LinkedIn, por nombrar una,</a:t>
            </a:r>
            <a:r>
              <a:rPr lang="es-E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enviar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resumé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diferentes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contactos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encontrar trabajo antes de lo que pensabas.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39363"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6F3B-417F-496C-BC68-F78000F7644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09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Networking:</a:t>
            </a:r>
          </a:p>
          <a:p>
            <a:pPr defTabSz="93936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importar tu edad, profesión, país o momento de tu vida en que te encuentres, siempre tienes que tener una estrategia de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personal. Recuerda que si tienes mucha afinidad con tus</a:t>
            </a:r>
            <a:r>
              <a:rPr lang="es-E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contactos, puedes recurrir a ellos para encontrar trabajo. </a:t>
            </a:r>
          </a:p>
          <a:p>
            <a:pPr defTabSz="939363">
              <a:defRPr/>
            </a:pPr>
            <a:r>
              <a:rPr lang="es-E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Autocandidatura</a:t>
            </a:r>
            <a:r>
              <a:rPr lang="es-E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39363">
              <a:defRPr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E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técnica algo arriesgada para encontrar trabajo, ya que debes enfocarte en que haya una congruencia entre tu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resumé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las empresas que selecciones.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6F3B-417F-496C-BC68-F78000F7644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554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s-E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Busqueda</a:t>
            </a:r>
            <a:r>
              <a:rPr lang="es-E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 zona:</a:t>
            </a:r>
          </a:p>
          <a:p>
            <a:pPr defTabSz="939363">
              <a:defRPr/>
            </a:pPr>
            <a:r>
              <a:rPr lang="es-E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¿Has visto alguna vez esos restaurantes que ponen en su frente un cartel de que buscan cocinero o quizás mozo?</a:t>
            </a:r>
          </a:p>
          <a:p>
            <a:pPr defTabSz="939363">
              <a:defRPr/>
            </a:pPr>
            <a:r>
              <a:rPr lang="es-E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Sitios web de empleo:</a:t>
            </a:r>
          </a:p>
          <a:p>
            <a:pPr defTabSz="939363">
              <a:defRPr/>
            </a:pPr>
            <a:r>
              <a:rPr lang="es-ES" dirty="0" smtClean="0"/>
              <a:t>Una opción interesante para encontrar trabajo, es recurrir a los diferentes portales de ofertas de empleo que existan en tu país, región o ciudad.</a:t>
            </a:r>
            <a:endParaRPr lang="es-E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39363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F6F3B-417F-496C-BC68-F78000F7644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529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un acrónimo de fortalezas, oportunidades, debilidades y amenazas. </a:t>
            </a:r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0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esta herramienta podremos conocer todas nuestras capacidades para emprender o para destacar en nuestro ámbito laboral.  Es útil para personas que buscan un empleo o quienes desean crecer laboralmente.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39363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finalidad, es conocer cuál es la situación actual de la persona y le permite determinar cuál será la posición que podrá alcanzar en un futuro en base a una estrategia adecuada.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4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4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dirty="0" smtClean="0"/>
              <a:t>-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un análisis FODA personal es muy similar a realizar uno empresarial, incluso, es mucho más sencillo, ya que cada una de las variables se aplica de forma personal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39363">
              <a:defRPr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-Para organizar la información debes armar una matriz de cuatro secciones: Debilidades, Amenazas, Fortalezas y Oportunidades y para analizarlas debemos agruparlas en dos tipos de análisis: Interno y Externo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BA39-4A95-4928-B7F6-CD89C9E0D9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1593-E3E2-40DE-8071-77E532B6CF1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05BD-54D5-4DD6-9628-C0F3AF7871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1593-E3E2-40DE-8071-77E532B6CF1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05BD-54D5-4DD6-9628-C0F3AF78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1593-E3E2-40DE-8071-77E532B6CF1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05BD-54D5-4DD6-9628-C0F3AF78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1593-E3E2-40DE-8071-77E532B6CF1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05BD-54D5-4DD6-9628-C0F3AF78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1593-E3E2-40DE-8071-77E532B6CF1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05BD-54D5-4DD6-9628-C0F3AF7871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1593-E3E2-40DE-8071-77E532B6CF1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05BD-54D5-4DD6-9628-C0F3AF78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1593-E3E2-40DE-8071-77E532B6CF1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05BD-54D5-4DD6-9628-C0F3AF78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1593-E3E2-40DE-8071-77E532B6CF1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05BD-54D5-4DD6-9628-C0F3AF78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1593-E3E2-40DE-8071-77E532B6CF1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05BD-54D5-4DD6-9628-C0F3AF78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1593-E3E2-40DE-8071-77E532B6CF1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05BD-54D5-4DD6-9628-C0F3AF78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1593-E3E2-40DE-8071-77E532B6CF1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CF05BD-54D5-4DD6-9628-C0F3AF7871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321593-E3E2-40DE-8071-77E532B6CF1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CF05BD-54D5-4DD6-9628-C0F3AF78710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7854696" cy="2066997"/>
          </a:xfrm>
        </p:spPr>
        <p:txBody>
          <a:bodyPr>
            <a:noAutofit/>
          </a:bodyPr>
          <a:lstStyle/>
          <a:p>
            <a:pPr algn="l"/>
            <a:r>
              <a:rPr lang="es-PR" sz="4800" dirty="0" smtClean="0">
                <a:latin typeface="+mj-lt"/>
                <a:cs typeface="Times New Roman" panose="02020603050405020304" pitchFamily="18" charset="0"/>
              </a:rPr>
              <a:t>Sesión I: </a:t>
            </a:r>
          </a:p>
          <a:p>
            <a:pPr algn="ctr"/>
            <a:r>
              <a:rPr lang="es-PR" sz="4800" dirty="0" smtClean="0">
                <a:latin typeface="+mj-lt"/>
                <a:cs typeface="Times New Roman" panose="02020603050405020304" pitchFamily="18" charset="0"/>
              </a:rPr>
              <a:t>Adquiriendo </a:t>
            </a:r>
            <a:r>
              <a:rPr lang="es-PR" sz="4800" dirty="0">
                <a:latin typeface="+mj-lt"/>
                <a:cs typeface="Times New Roman" panose="02020603050405020304" pitchFamily="18" charset="0"/>
              </a:rPr>
              <a:t>destrezas para la búsqueda de empleo</a:t>
            </a:r>
            <a:endParaRPr lang="en-US" sz="48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PR" sz="4000" b="1" dirty="0">
                <a:solidFill>
                  <a:schemeClr val="bg1"/>
                </a:solidFill>
                <a:latin typeface="+mj-lt"/>
              </a:rPr>
              <a:t> 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endParaRPr lang="es-ES_tradnl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R" b="1" dirty="0"/>
              <a:t> </a:t>
            </a:r>
            <a:endParaRPr lang="en-US" dirty="0"/>
          </a:p>
        </p:txBody>
      </p:sp>
      <p:pic>
        <p:nvPicPr>
          <p:cNvPr id="5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69" y="3368335"/>
            <a:ext cx="4495800" cy="26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2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0797" y="1866405"/>
            <a:ext cx="414630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+mj-lt"/>
                <a:cs typeface="Times New Roman" panose="02020603050405020304" pitchFamily="18" charset="0"/>
              </a:rPr>
              <a:t>Fortalezas:</a:t>
            </a:r>
            <a:r>
              <a:rPr lang="es-ES" sz="2800" dirty="0">
                <a:latin typeface="+mj-lt"/>
                <a:cs typeface="Times New Roman" panose="02020603050405020304" pitchFamily="18" charset="0"/>
              </a:rPr>
              <a:t> Son todos aquellos factores internos de la persona que representan una ventaja o un recurso que puede ser aplicado para alcanzar los objetivos y concretar los planes establecidos</a:t>
            </a: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s-ES" dirty="0" smtClean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cs typeface="Times New Roman" panose="02020603050405020304" pitchFamily="18" charset="0"/>
              </a:rPr>
              <a:t>Secciones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en</a:t>
            </a:r>
            <a:r>
              <a:rPr lang="en-US" dirty="0" smtClean="0"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cs typeface="Times New Roman" panose="02020603050405020304" pitchFamily="18" charset="0"/>
              </a:rPr>
              <a:t>análisis</a:t>
            </a:r>
            <a:r>
              <a:rPr lang="en-US" dirty="0" smtClean="0">
                <a:cs typeface="Times New Roman" panose="02020603050405020304" pitchFamily="18" charset="0"/>
              </a:rPr>
              <a:t> FODA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243847"/>
              </p:ext>
            </p:extLst>
          </p:nvPr>
        </p:nvGraphicFramePr>
        <p:xfrm>
          <a:off x="381000" y="1989177"/>
          <a:ext cx="38100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600200"/>
                <a:gridCol w="1295400"/>
              </a:tblGrid>
              <a:tr h="14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Fortalezas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Debilidades</a:t>
                      </a:r>
                      <a:endParaRPr lang="en-US" sz="1600" dirty="0"/>
                    </a:p>
                  </a:txBody>
                  <a:tcPr/>
                </a:tc>
              </a:tr>
              <a:tr h="478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49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Oportunidades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Amenazas</a:t>
                      </a:r>
                      <a:endParaRPr lang="en-US" sz="1600" dirty="0"/>
                    </a:p>
                  </a:txBody>
                  <a:tcPr/>
                </a:tc>
              </a:tr>
              <a:tr h="58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Externo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219200" y="1828800"/>
            <a:ext cx="1524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9748" y="2286000"/>
            <a:ext cx="990600" cy="6858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12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0797" y="1524000"/>
            <a:ext cx="414630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Algunas preguntas que pueden ayudarte a identificar tus </a:t>
            </a:r>
            <a:r>
              <a:rPr lang="es-ES" sz="2400" b="1" dirty="0" smtClean="0">
                <a:latin typeface="+mj-lt"/>
                <a:cs typeface="Times New Roman" panose="02020603050405020304" pitchFamily="18" charset="0"/>
              </a:rPr>
              <a:t>fortalezas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 son: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¿En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qué 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me destaco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Times New Roman" panose="02020603050405020304" pitchFamily="18" charset="0"/>
              </a:rPr>
              <a:t>¿Cuáles son mis puntos fuertes?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Times New Roman" panose="02020603050405020304" pitchFamily="18" charset="0"/>
              </a:rPr>
              <a:t>¿Qué hago mejor que los demás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¿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Q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ué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tipo de 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ambiente prefiero?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Times New Roman" panose="02020603050405020304" pitchFamily="18" charset="0"/>
              </a:rPr>
              <a:t>¿Cuál es mi mayor virtud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cs typeface="Times New Roman" panose="02020603050405020304" pitchFamily="18" charset="0"/>
              </a:rPr>
              <a:t>Secciones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en</a:t>
            </a:r>
            <a:r>
              <a:rPr lang="en-US" dirty="0" smtClean="0"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cs typeface="Times New Roman" panose="02020603050405020304" pitchFamily="18" charset="0"/>
              </a:rPr>
              <a:t>análisis</a:t>
            </a:r>
            <a:r>
              <a:rPr lang="en-US" dirty="0" smtClean="0">
                <a:cs typeface="Times New Roman" panose="02020603050405020304" pitchFamily="18" charset="0"/>
              </a:rPr>
              <a:t> FODA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802015"/>
              </p:ext>
            </p:extLst>
          </p:nvPr>
        </p:nvGraphicFramePr>
        <p:xfrm>
          <a:off x="381000" y="2205347"/>
          <a:ext cx="38100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600200"/>
                <a:gridCol w="1295400"/>
              </a:tblGrid>
              <a:tr h="14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Fortalezas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Debilidades</a:t>
                      </a:r>
                      <a:endParaRPr lang="en-US" sz="1600" dirty="0"/>
                    </a:p>
                  </a:txBody>
                  <a:tcPr/>
                </a:tc>
              </a:tr>
              <a:tr h="478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49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Oportunidades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Amenazas</a:t>
                      </a:r>
                      <a:endParaRPr lang="en-US" sz="1600" dirty="0"/>
                    </a:p>
                  </a:txBody>
                  <a:tcPr/>
                </a:tc>
              </a:tr>
              <a:tr h="58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Externo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219200" y="1981200"/>
            <a:ext cx="1524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1025" y="2514600"/>
            <a:ext cx="990600" cy="6858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30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3023" y="2438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8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15761" y="1981200"/>
            <a:ext cx="392618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+mj-lt"/>
                <a:cs typeface="Times New Roman" panose="02020603050405020304" pitchFamily="18" charset="0"/>
              </a:rPr>
              <a:t>Debilidades:</a:t>
            </a:r>
            <a:r>
              <a:rPr lang="es-ES" sz="2800" dirty="0">
                <a:latin typeface="+mj-lt"/>
                <a:cs typeface="Times New Roman" panose="02020603050405020304" pitchFamily="18" charset="0"/>
              </a:rPr>
              <a:t>  Son los factores internos de la persona que representan la carencia de una determinada capacidad o condición que la aparta del logro de sus metas.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endParaRPr lang="es-E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cs typeface="Times New Roman" panose="02020603050405020304" pitchFamily="18" charset="0"/>
              </a:rPr>
              <a:t>Secciones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en</a:t>
            </a:r>
            <a:r>
              <a:rPr lang="en-US" dirty="0" smtClean="0"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cs typeface="Times New Roman" panose="02020603050405020304" pitchFamily="18" charset="0"/>
              </a:rPr>
              <a:t>análisis</a:t>
            </a:r>
            <a:r>
              <a:rPr lang="en-US" dirty="0" smtClean="0">
                <a:cs typeface="Times New Roman" panose="02020603050405020304" pitchFamily="18" charset="0"/>
              </a:rPr>
              <a:t> FODA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601792"/>
              </p:ext>
            </p:extLst>
          </p:nvPr>
        </p:nvGraphicFramePr>
        <p:xfrm>
          <a:off x="381000" y="1989177"/>
          <a:ext cx="38100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600200"/>
                <a:gridCol w="1295400"/>
              </a:tblGrid>
              <a:tr h="14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Fortalezas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Debilidades</a:t>
                      </a:r>
                      <a:endParaRPr lang="en-US" sz="1600" dirty="0"/>
                    </a:p>
                  </a:txBody>
                  <a:tcPr/>
                </a:tc>
              </a:tr>
              <a:tr h="478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49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Oportunidades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Amenazas</a:t>
                      </a:r>
                      <a:endParaRPr lang="en-US" sz="1600" dirty="0"/>
                    </a:p>
                  </a:txBody>
                  <a:tcPr/>
                </a:tc>
              </a:tr>
              <a:tr h="58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Externo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2749138" y="1828800"/>
            <a:ext cx="1524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" y="2286000"/>
            <a:ext cx="990600" cy="6858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23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3023" y="2438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8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7615" y="1524000"/>
            <a:ext cx="408412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+mj-lt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+mj-lt"/>
                <a:cs typeface="Times New Roman" panose="02020603050405020304" pitchFamily="18" charset="0"/>
              </a:rPr>
              <a:t>Para detectar tus </a:t>
            </a:r>
            <a:r>
              <a:rPr lang="es-ES" sz="2400" b="1" dirty="0">
                <a:latin typeface="+mj-lt"/>
                <a:cs typeface="Times New Roman" panose="02020603050405020304" pitchFamily="18" charset="0"/>
              </a:rPr>
              <a:t>debilidades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 puedes preguntarte:</a:t>
            </a: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¿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En qué fallo más que los demás?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Times New Roman" panose="02020603050405020304" pitchFamily="18" charset="0"/>
              </a:rPr>
              <a:t>¿Qué actitudes o comportamientos me impiden alcanzar mis objetivos?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Times New Roman" panose="02020603050405020304" pitchFamily="18" charset="0"/>
              </a:rPr>
              <a:t>¿Tengo la suficiente experiencia?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Times New Roman" panose="02020603050405020304" pitchFamily="18" charset="0"/>
              </a:rPr>
              <a:t>¿Qué debo mejorar?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cs typeface="Times New Roman" panose="02020603050405020304" pitchFamily="18" charset="0"/>
              </a:rPr>
              <a:t>Secciones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en</a:t>
            </a:r>
            <a:r>
              <a:rPr lang="en-US" dirty="0" smtClean="0"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cs typeface="Times New Roman" panose="02020603050405020304" pitchFamily="18" charset="0"/>
              </a:rPr>
              <a:t>análisis</a:t>
            </a:r>
            <a:r>
              <a:rPr lang="en-US" dirty="0" smtClean="0">
                <a:cs typeface="Times New Roman" panose="02020603050405020304" pitchFamily="18" charset="0"/>
              </a:rPr>
              <a:t> FODA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908826"/>
              </p:ext>
            </p:extLst>
          </p:nvPr>
        </p:nvGraphicFramePr>
        <p:xfrm>
          <a:off x="321623" y="2319647"/>
          <a:ext cx="38100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600200"/>
                <a:gridCol w="1295400"/>
              </a:tblGrid>
              <a:tr h="14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Fortalezas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Debilidades</a:t>
                      </a:r>
                      <a:endParaRPr lang="en-US" sz="1600" dirty="0"/>
                    </a:p>
                  </a:txBody>
                  <a:tcPr/>
                </a:tc>
              </a:tr>
              <a:tr h="478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49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Oportunidades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Amenazas</a:t>
                      </a:r>
                      <a:endParaRPr lang="en-US" sz="1600" dirty="0"/>
                    </a:p>
                  </a:txBody>
                  <a:tcPr/>
                </a:tc>
              </a:tr>
              <a:tr h="58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Externo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2740232" y="2112323"/>
            <a:ext cx="1524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4122" y="2599212"/>
            <a:ext cx="990600" cy="6858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805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3023" y="2438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6479" y="1860768"/>
            <a:ext cx="4092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+mj-lt"/>
                <a:cs typeface="Times New Roman" panose="02020603050405020304" pitchFamily="18" charset="0"/>
              </a:rPr>
              <a:t>Oportunidades</a:t>
            </a:r>
            <a:r>
              <a:rPr lang="es-ES" sz="24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Son los acontecimientos externos incontrolables que podemos aprovechar. Pueden ser un próximo evento laboral que te puede acercar a posibles empleadores, una vacante 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en el área para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la cual posees 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la preparación  o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la adopción de nuevas tecnologías en las cuales eres experto</a:t>
            </a:r>
            <a:r>
              <a:rPr lang="es-ES" sz="1600" dirty="0" smtClean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869879"/>
              </p:ext>
            </p:extLst>
          </p:nvPr>
        </p:nvGraphicFramePr>
        <p:xfrm>
          <a:off x="381000" y="1989177"/>
          <a:ext cx="38100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600200"/>
                <a:gridCol w="1295400"/>
              </a:tblGrid>
              <a:tr h="14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Fortalezas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Debilidades</a:t>
                      </a:r>
                      <a:endParaRPr lang="en-US" sz="1600" dirty="0"/>
                    </a:p>
                  </a:txBody>
                  <a:tcPr/>
                </a:tc>
              </a:tr>
              <a:tr h="478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49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Oportunidades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Amenazas</a:t>
                      </a:r>
                      <a:endParaRPr lang="en-US" sz="1600" dirty="0"/>
                    </a:p>
                  </a:txBody>
                  <a:tcPr/>
                </a:tc>
              </a:tr>
              <a:tr h="58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Externo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cs typeface="Times New Roman" panose="02020603050405020304" pitchFamily="18" charset="0"/>
              </a:rPr>
              <a:t>Secciones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en</a:t>
            </a:r>
            <a:r>
              <a:rPr lang="en-US" dirty="0" smtClean="0"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cs typeface="Times New Roman" panose="02020603050405020304" pitchFamily="18" charset="0"/>
              </a:rPr>
              <a:t>análisis</a:t>
            </a:r>
            <a:r>
              <a:rPr lang="en-US" dirty="0" smtClean="0">
                <a:cs typeface="Times New Roman" panose="02020603050405020304" pitchFamily="18" charset="0"/>
              </a:rPr>
              <a:t> FODA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95400" y="3314015"/>
            <a:ext cx="1524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800" y="3733800"/>
            <a:ext cx="990600" cy="6858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45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3023" y="2438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1860768"/>
            <a:ext cx="4419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Para identificar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una </a:t>
            </a:r>
            <a:r>
              <a:rPr lang="es-ES" sz="2400" b="1" dirty="0">
                <a:latin typeface="+mj-lt"/>
                <a:cs typeface="Times New Roman" panose="02020603050405020304" pitchFamily="18" charset="0"/>
              </a:rPr>
              <a:t>oportunidad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puedes preguntarte: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¿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Qué aspectos externos me facilitan el conseguir mis objetivos?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Times New Roman" panose="02020603050405020304" pitchFamily="18" charset="0"/>
              </a:rPr>
              <a:t>¿Tengo algo positivo que ofrecer al sector?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Times New Roman" panose="02020603050405020304" pitchFamily="18" charset="0"/>
              </a:rPr>
              <a:t>¿Qué recursos pueden acercarme a mi meta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134676"/>
              </p:ext>
            </p:extLst>
          </p:nvPr>
        </p:nvGraphicFramePr>
        <p:xfrm>
          <a:off x="381000" y="1989177"/>
          <a:ext cx="38100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600200"/>
                <a:gridCol w="1295400"/>
              </a:tblGrid>
              <a:tr h="14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Fortalezas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Debilidades</a:t>
                      </a:r>
                      <a:endParaRPr lang="en-US" sz="1600" dirty="0"/>
                    </a:p>
                  </a:txBody>
                  <a:tcPr/>
                </a:tc>
              </a:tr>
              <a:tr h="478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49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Oportunidades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Amenazas</a:t>
                      </a:r>
                      <a:endParaRPr lang="en-US" sz="1600" dirty="0"/>
                    </a:p>
                  </a:txBody>
                  <a:tcPr/>
                </a:tc>
              </a:tr>
              <a:tr h="58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Externo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cs typeface="Times New Roman" panose="02020603050405020304" pitchFamily="18" charset="0"/>
              </a:rPr>
              <a:t>Secciones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en</a:t>
            </a:r>
            <a:r>
              <a:rPr lang="en-US" dirty="0" smtClean="0"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cs typeface="Times New Roman" panose="02020603050405020304" pitchFamily="18" charset="0"/>
              </a:rPr>
              <a:t>análisis</a:t>
            </a:r>
            <a:r>
              <a:rPr lang="en-US" dirty="0" smtClean="0">
                <a:cs typeface="Times New Roman" panose="02020603050405020304" pitchFamily="18" charset="0"/>
              </a:rPr>
              <a:t> FODA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95400" y="3314015"/>
            <a:ext cx="1524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800" y="3733800"/>
            <a:ext cx="990600" cy="6858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58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19601" y="1752600"/>
            <a:ext cx="41383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+mj-lt"/>
                <a:cs typeface="Times New Roman" panose="02020603050405020304" pitchFamily="18" charset="0"/>
              </a:rPr>
              <a:t>Amenazas: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Son aquellos acontecimientos externos que tienen un impacto negativo a nivel profesional. Suelen estar fuera de tu control y es por ello que requieren de un análisis 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preciso en el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entorno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cs typeface="Times New Roman" panose="02020603050405020304" pitchFamily="18" charset="0"/>
              </a:rPr>
              <a:t>Secciones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en</a:t>
            </a:r>
            <a:r>
              <a:rPr lang="en-US" dirty="0" smtClean="0"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cs typeface="Times New Roman" panose="02020603050405020304" pitchFamily="18" charset="0"/>
              </a:rPr>
              <a:t>análisis</a:t>
            </a:r>
            <a:r>
              <a:rPr lang="en-US" dirty="0" smtClean="0">
                <a:cs typeface="Times New Roman" panose="02020603050405020304" pitchFamily="18" charset="0"/>
              </a:rPr>
              <a:t> FODA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443533"/>
              </p:ext>
            </p:extLst>
          </p:nvPr>
        </p:nvGraphicFramePr>
        <p:xfrm>
          <a:off x="381000" y="1989177"/>
          <a:ext cx="38100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600200"/>
                <a:gridCol w="1295400"/>
              </a:tblGrid>
              <a:tr h="14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Fortalezas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Debilidades</a:t>
                      </a:r>
                      <a:endParaRPr lang="en-US" sz="1600" dirty="0"/>
                    </a:p>
                  </a:txBody>
                  <a:tcPr/>
                </a:tc>
              </a:tr>
              <a:tr h="478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49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Oportunidades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Amenazas</a:t>
                      </a:r>
                      <a:endParaRPr lang="en-US" sz="1600" dirty="0"/>
                    </a:p>
                  </a:txBody>
                  <a:tcPr/>
                </a:tc>
              </a:tr>
              <a:tr h="58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Externo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304800" y="3733800"/>
            <a:ext cx="990600" cy="6858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5600" y="3200400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202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19601" y="1752600"/>
            <a:ext cx="41383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Para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detectar </a:t>
            </a:r>
            <a:r>
              <a:rPr lang="es-ES" sz="2400" b="1" dirty="0" smtClean="0">
                <a:latin typeface="+mj-lt"/>
                <a:cs typeface="Times New Roman" panose="02020603050405020304" pitchFamily="18" charset="0"/>
              </a:rPr>
              <a:t>amenazas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 puedes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preguntarte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¿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Qué puede afectarme en el futuro próximo?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Times New Roman" panose="02020603050405020304" pitchFamily="18" charset="0"/>
              </a:rPr>
              <a:t>¿Qué cambios que me perjudiquen pueden suceder si no estoy preparado?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Times New Roman" panose="02020603050405020304" pitchFamily="18" charset="0"/>
              </a:rPr>
              <a:t>¿Qué aspectos externos me dificultan alcanzar mis objetivos?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Times New Roman" panose="02020603050405020304" pitchFamily="18" charset="0"/>
              </a:rPr>
              <a:t>¿Existe mucha competencia en el sector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cs typeface="Times New Roman" panose="02020603050405020304" pitchFamily="18" charset="0"/>
              </a:rPr>
              <a:t>Secciones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en</a:t>
            </a:r>
            <a:r>
              <a:rPr lang="en-US" dirty="0" smtClean="0"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cs typeface="Times New Roman" panose="02020603050405020304" pitchFamily="18" charset="0"/>
              </a:rPr>
              <a:t>análisis</a:t>
            </a:r>
            <a:r>
              <a:rPr lang="en-US" dirty="0" smtClean="0">
                <a:cs typeface="Times New Roman" panose="02020603050405020304" pitchFamily="18" charset="0"/>
              </a:rPr>
              <a:t> FODA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256489"/>
              </p:ext>
            </p:extLst>
          </p:nvPr>
        </p:nvGraphicFramePr>
        <p:xfrm>
          <a:off x="381000" y="1989177"/>
          <a:ext cx="38100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600200"/>
                <a:gridCol w="1295400"/>
              </a:tblGrid>
              <a:tr h="14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Fortalezas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Debilidades</a:t>
                      </a:r>
                      <a:endParaRPr lang="en-US" sz="1600" dirty="0"/>
                    </a:p>
                  </a:txBody>
                  <a:tcPr/>
                </a:tc>
              </a:tr>
              <a:tr h="478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493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Oportunidades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Amenazas</a:t>
                      </a:r>
                      <a:endParaRPr lang="en-US" sz="1600" dirty="0"/>
                    </a:p>
                  </a:txBody>
                  <a:tcPr/>
                </a:tc>
              </a:tr>
              <a:tr h="58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Análisis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Externo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304800" y="3733800"/>
            <a:ext cx="990600" cy="6858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5600" y="3200400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726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457200"/>
            <a:ext cx="8566297" cy="1143000"/>
          </a:xfrm>
        </p:spPr>
        <p:txBody>
          <a:bodyPr>
            <a:noAutofit/>
          </a:bodyPr>
          <a:lstStyle/>
          <a:p>
            <a:r>
              <a:rPr lang="en-US" sz="4400" dirty="0" err="1">
                <a:cs typeface="Times New Roman" panose="02020603050405020304" pitchFamily="18" charset="0"/>
              </a:rPr>
              <a:t>Ejercicio</a:t>
            </a:r>
            <a:r>
              <a:rPr lang="en-US" sz="4400" dirty="0"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cs typeface="Times New Roman" panose="02020603050405020304" pitchFamily="18" charset="0"/>
              </a:rPr>
              <a:t>Análisis</a:t>
            </a:r>
            <a:r>
              <a:rPr lang="en-US" sz="4400" dirty="0">
                <a:cs typeface="Times New Roman" panose="02020603050405020304" pitchFamily="18" charset="0"/>
              </a:rPr>
              <a:t> FODA Personal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011290"/>
              </p:ext>
            </p:extLst>
          </p:nvPr>
        </p:nvGraphicFramePr>
        <p:xfrm>
          <a:off x="1219200" y="2133600"/>
          <a:ext cx="5867401" cy="339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7274"/>
                <a:gridCol w="1935127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Fortalezas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Debilidades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Análisis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Interno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+mj-lt"/>
                      </a:endParaRPr>
                    </a:p>
                    <a:p>
                      <a:endParaRPr lang="en-US" dirty="0" smtClean="0">
                        <a:latin typeface="+mj-lt"/>
                      </a:endParaRPr>
                    </a:p>
                    <a:p>
                      <a:endParaRPr lang="en-US" dirty="0" smtClean="0">
                        <a:latin typeface="+mj-lt"/>
                      </a:endParaRP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Oportunidades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Amenazas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Análisis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Externo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+mj-lt"/>
                      </a:endParaRPr>
                    </a:p>
                    <a:p>
                      <a:endParaRPr lang="en-US" dirty="0" smtClean="0">
                        <a:latin typeface="+mj-lt"/>
                      </a:endParaRPr>
                    </a:p>
                    <a:p>
                      <a:endParaRPr lang="en-US" dirty="0" smtClean="0">
                        <a:latin typeface="+mj-lt"/>
                      </a:endParaRPr>
                    </a:p>
                    <a:p>
                      <a:endParaRPr lang="en-US" dirty="0" smtClean="0">
                        <a:latin typeface="+mj-lt"/>
                      </a:endParaRP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9633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14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ES" sz="4800" b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C</a:t>
            </a:r>
            <a:r>
              <a:rPr lang="es-ES" sz="48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arta</a:t>
            </a:r>
            <a:r>
              <a:rPr lang="es-ES" sz="44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s-ES" sz="4400" b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de </a:t>
            </a:r>
            <a:r>
              <a:rPr lang="es-ES" sz="44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Presentación </a:t>
            </a:r>
            <a:r>
              <a:rPr lang="es-ES" sz="4400" b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y </a:t>
            </a:r>
            <a:r>
              <a:rPr lang="es-ES" sz="4400" b="0" dirty="0" err="1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R</a:t>
            </a:r>
            <a:r>
              <a:rPr lang="es-ES" sz="4400" b="0" dirty="0" err="1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esumé</a:t>
            </a:r>
            <a:endParaRPr lang="en-US" sz="4400" b="0" dirty="0"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3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34075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83027"/>
            <a:ext cx="4572000" cy="30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Times New Roman" panose="02020603050405020304" pitchFamily="18" charset="0"/>
              </a:rPr>
              <a:t>Objetivos</a:t>
            </a:r>
            <a:endParaRPr lang="es-ES_tradnl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7467600" cy="4389120"/>
          </a:xfrm>
        </p:spPr>
        <p:txBody>
          <a:bodyPr/>
          <a:lstStyle/>
          <a:p>
            <a:pPr lvl="0">
              <a:buClr>
                <a:schemeClr val="accent1"/>
              </a:buClr>
            </a:pPr>
            <a:r>
              <a:rPr lang="es-PR" dirty="0">
                <a:latin typeface="+mj-lt"/>
                <a:cs typeface="Times New Roman" panose="02020603050405020304" pitchFamily="18" charset="0"/>
              </a:rPr>
              <a:t>Entender </a:t>
            </a:r>
            <a:r>
              <a:rPr lang="es-ES" dirty="0">
                <a:latin typeface="+mj-lt"/>
                <a:cs typeface="Times New Roman" panose="02020603050405020304" pitchFamily="18" charset="0"/>
              </a:rPr>
              <a:t>la relación entre el </a:t>
            </a:r>
            <a:r>
              <a:rPr lang="es-PR" dirty="0">
                <a:latin typeface="+mj-lt"/>
                <a:cs typeface="Times New Roman" panose="02020603050405020304" pitchFamily="18" charset="0"/>
              </a:rPr>
              <a:t>autoconocimiento, el </a:t>
            </a:r>
            <a:r>
              <a:rPr lang="es-PR" dirty="0" err="1">
                <a:latin typeface="+mj-lt"/>
                <a:cs typeface="Times New Roman" panose="02020603050405020304" pitchFamily="18" charset="0"/>
              </a:rPr>
              <a:t>autoconcepto</a:t>
            </a:r>
            <a:r>
              <a:rPr lang="es-PR" dirty="0">
                <a:latin typeface="+mj-lt"/>
                <a:cs typeface="Times New Roman" panose="02020603050405020304" pitchFamily="18" charset="0"/>
              </a:rPr>
              <a:t> y el</a:t>
            </a:r>
            <a:r>
              <a:rPr lang="es-PR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+mj-lt"/>
                <a:cs typeface="Times New Roman" panose="02020603050405020304" pitchFamily="18" charset="0"/>
              </a:rPr>
              <a:t>proceso de selección de una carrera o empleo.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0">
              <a:buClr>
                <a:schemeClr val="accent1"/>
              </a:buClr>
            </a:pPr>
            <a:r>
              <a:rPr lang="es-PR" dirty="0">
                <a:latin typeface="+mj-lt"/>
                <a:cs typeface="Times New Roman" panose="02020603050405020304" pitchFamily="18" charset="0"/>
              </a:rPr>
              <a:t>Adquirir conocimiento sobre el uso correcto de las técnicas y los recursos disponibles para la búsqueda de empleo.</a:t>
            </a:r>
            <a:r>
              <a:rPr lang="es-PR" i="1" dirty="0">
                <a:latin typeface="+mj-lt"/>
                <a:cs typeface="Times New Roman" panose="02020603050405020304" pitchFamily="18" charset="0"/>
              </a:rPr>
              <a:t>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0">
              <a:buClr>
                <a:schemeClr val="accent1"/>
              </a:buClr>
            </a:pPr>
            <a:r>
              <a:rPr lang="es-PR" dirty="0">
                <a:latin typeface="+mj-lt"/>
                <a:cs typeface="Times New Roman" panose="02020603050405020304" pitchFamily="18" charset="0"/>
              </a:rPr>
              <a:t>Aprender sobre las </a:t>
            </a:r>
            <a:r>
              <a:rPr lang="es-ES" dirty="0">
                <a:latin typeface="+mj-lt"/>
                <a:cs typeface="Times New Roman" panose="02020603050405020304" pitchFamily="18" charset="0"/>
              </a:rPr>
              <a:t>actividades que debe hacer antes, durante y después de una entrevista de trabajo.</a:t>
            </a:r>
            <a:r>
              <a:rPr lang="es-ES" i="1" dirty="0">
                <a:latin typeface="+mj-lt"/>
                <a:cs typeface="Times New Roman" panose="02020603050405020304" pitchFamily="18" charset="0"/>
              </a:rPr>
              <a:t>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35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Carta de </a:t>
            </a:r>
            <a:r>
              <a:rPr lang="en-US" sz="4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sz="4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resentación</a:t>
            </a:r>
            <a:endParaRPr lang="en-US" sz="4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895" y="1447800"/>
            <a:ext cx="842630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800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compaña </a:t>
            </a:r>
            <a:r>
              <a:rPr lang="es-ES" sz="2800" dirty="0">
                <a:latin typeface="+mj-lt"/>
                <a:cs typeface="Times New Roman" panose="02020603050405020304" pitchFamily="18" charset="0"/>
              </a:rPr>
              <a:t>y complementa tu </a:t>
            </a:r>
            <a:r>
              <a:rPr lang="es-ES" sz="2800" dirty="0" err="1" smtClean="0">
                <a:latin typeface="+mj-lt"/>
                <a:cs typeface="Times New Roman" panose="02020603050405020304" pitchFamily="18" charset="0"/>
              </a:rPr>
              <a:t>resumé</a:t>
            </a: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es-ES" sz="2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800" dirty="0">
                <a:latin typeface="+mj-lt"/>
                <a:cs typeface="Times New Roman" panose="02020603050405020304" pitchFamily="18" charset="0"/>
              </a:rPr>
              <a:t>O</a:t>
            </a: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frece </a:t>
            </a:r>
            <a:r>
              <a:rPr lang="es-ES" sz="2800" dirty="0">
                <a:latin typeface="+mj-lt"/>
                <a:cs typeface="Times New Roman" panose="02020603050405020304" pitchFamily="18" charset="0"/>
              </a:rPr>
              <a:t>la posibilidad de presentarte ante la </a:t>
            </a: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empresa.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Debe tener las siguientes partes:</a:t>
            </a:r>
          </a:p>
          <a:p>
            <a:pPr marL="966788" lvl="3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+mj-lt"/>
              </a:rPr>
              <a:t>Saludo</a:t>
            </a:r>
            <a:endParaRPr lang="es-ES_tradnl" sz="2400" dirty="0">
              <a:latin typeface="+mj-lt"/>
            </a:endParaRPr>
          </a:p>
          <a:p>
            <a:pPr marL="966788" lvl="3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+mj-lt"/>
              </a:rPr>
              <a:t>Primer </a:t>
            </a:r>
            <a:r>
              <a:rPr lang="es-ES" sz="2400" dirty="0">
                <a:latin typeface="+mj-lt"/>
              </a:rPr>
              <a:t>párrafo: </a:t>
            </a:r>
            <a:r>
              <a:rPr lang="es-ES" sz="2400" dirty="0" smtClean="0">
                <a:latin typeface="+mj-lt"/>
              </a:rPr>
              <a:t>el </a:t>
            </a:r>
            <a:r>
              <a:rPr lang="es-ES" sz="2400" dirty="0">
                <a:latin typeface="+mj-lt"/>
              </a:rPr>
              <a:t>porqué de la </a:t>
            </a:r>
            <a:r>
              <a:rPr lang="es-ES" sz="2400" dirty="0" smtClean="0">
                <a:latin typeface="+mj-lt"/>
              </a:rPr>
              <a:t>carta</a:t>
            </a:r>
          </a:p>
          <a:p>
            <a:pPr marL="966788" lvl="3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+mj-lt"/>
              </a:rPr>
              <a:t>Segundo </a:t>
            </a:r>
            <a:r>
              <a:rPr lang="es-ES" sz="2400" dirty="0">
                <a:latin typeface="+mj-lt"/>
              </a:rPr>
              <a:t>párrafo: Quién eres, tu interés por la empresa </a:t>
            </a:r>
            <a:endParaRPr lang="es-ES_tradnl" sz="2400" dirty="0">
              <a:latin typeface="+mj-lt"/>
            </a:endParaRPr>
          </a:p>
          <a:p>
            <a:pPr marL="966788" lvl="3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+mj-lt"/>
              </a:rPr>
              <a:t>Tercer </a:t>
            </a:r>
            <a:r>
              <a:rPr lang="es-ES" sz="2400" dirty="0">
                <a:latin typeface="+mj-lt"/>
              </a:rPr>
              <a:t>párrafo: </a:t>
            </a:r>
            <a:r>
              <a:rPr lang="es-ES" sz="2400" dirty="0" smtClean="0">
                <a:latin typeface="+mj-lt"/>
              </a:rPr>
              <a:t>Tus capacidades, </a:t>
            </a:r>
            <a:r>
              <a:rPr lang="es-ES" sz="2400" dirty="0">
                <a:latin typeface="+mj-lt"/>
              </a:rPr>
              <a:t>habilidades y  </a:t>
            </a:r>
            <a:r>
              <a:rPr lang="es-ES" sz="2400" dirty="0" smtClean="0">
                <a:latin typeface="+mj-lt"/>
              </a:rPr>
              <a:t>logro</a:t>
            </a:r>
          </a:p>
          <a:p>
            <a:pPr marL="966788" lvl="3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+mj-lt"/>
              </a:rPr>
              <a:t>Cuarto párrafo: Petición </a:t>
            </a:r>
            <a:r>
              <a:rPr lang="es-ES" sz="2400" dirty="0">
                <a:latin typeface="+mj-lt"/>
              </a:rPr>
              <a:t>de entrevista </a:t>
            </a:r>
            <a:endParaRPr lang="es-ES_tradnl" sz="2400" dirty="0">
              <a:latin typeface="+mj-lt"/>
            </a:endParaRPr>
          </a:p>
          <a:p>
            <a:pPr marL="966788" lvl="3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+mj-lt"/>
              </a:rPr>
              <a:t>Despedida y Firma </a:t>
            </a:r>
            <a:endParaRPr lang="es-ES_tradnl" sz="2400" dirty="0">
              <a:latin typeface="+mj-lt"/>
            </a:endParaRPr>
          </a:p>
        </p:txBody>
      </p:sp>
      <p:pic>
        <p:nvPicPr>
          <p:cNvPr id="5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34075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2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Tipos</a:t>
            </a:r>
            <a:r>
              <a:rPr lang="en-US" sz="4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de 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artas de </a:t>
            </a:r>
            <a:r>
              <a:rPr lang="en-US" sz="4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presentación</a:t>
            </a:r>
            <a:endParaRPr lang="es-ES_tradnl" sz="4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800" dirty="0" smtClean="0"/>
              <a:t>Primer </a:t>
            </a:r>
            <a:r>
              <a:rPr lang="en-US" sz="2800" dirty="0" err="1" smtClean="0"/>
              <a:t>empleo</a:t>
            </a:r>
            <a:endParaRPr lang="en-US" sz="2800" dirty="0" smtClean="0"/>
          </a:p>
          <a:p>
            <a:pPr>
              <a:buClr>
                <a:schemeClr val="accent1"/>
              </a:buClr>
            </a:pPr>
            <a:r>
              <a:rPr lang="en-US" sz="2800" dirty="0" err="1" smtClean="0"/>
              <a:t>Respondiendo</a:t>
            </a:r>
            <a:r>
              <a:rPr lang="en-US" sz="2800" dirty="0" smtClean="0"/>
              <a:t> a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solicitud</a:t>
            </a:r>
            <a:r>
              <a:rPr lang="en-US" sz="2800" dirty="0" smtClean="0"/>
              <a:t> </a:t>
            </a:r>
            <a:r>
              <a:rPr lang="en-US" sz="2800" dirty="0" err="1" smtClean="0"/>
              <a:t>publicada</a:t>
            </a:r>
            <a:endParaRPr lang="en-US" sz="2800" dirty="0" smtClean="0"/>
          </a:p>
          <a:p>
            <a:pPr>
              <a:buClr>
                <a:schemeClr val="accent1"/>
              </a:buClr>
            </a:pPr>
            <a:r>
              <a:rPr lang="en-US" sz="2800" dirty="0" smtClean="0"/>
              <a:t>Auto-</a:t>
            </a:r>
            <a:r>
              <a:rPr lang="en-US" sz="2800" dirty="0" err="1" smtClean="0"/>
              <a:t>candidatura</a:t>
            </a:r>
            <a:endParaRPr lang="es-ES_tradnl" sz="2800" dirty="0"/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34075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00400"/>
            <a:ext cx="34861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556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2800" dirty="0" smtClean="0">
                <a:latin typeface="+mj-lt"/>
                <a:cs typeface="Times New Roman" panose="02020603050405020304" pitchFamily="18" charset="0"/>
              </a:rPr>
              <a:t>Veamos el ejemplo de carta de presentación 1: </a:t>
            </a:r>
          </a:p>
          <a:p>
            <a:pPr algn="ctr"/>
            <a:r>
              <a:rPr lang="es-PR" sz="2800" b="1" dirty="0" smtClean="0">
                <a:latin typeface="+mj-lt"/>
                <a:cs typeface="Times New Roman" panose="02020603050405020304" pitchFamily="18" charset="0"/>
              </a:rPr>
              <a:t>Primer empleo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438400"/>
            <a:ext cx="4191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24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51737"/>
            <a:ext cx="7027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dirty="0">
                <a:cs typeface="Times New Roman" panose="02020603050405020304" pitchFamily="18" charset="0"/>
              </a:rPr>
              <a:t>Veamos el</a:t>
            </a:r>
            <a:r>
              <a:rPr lang="es-PR" sz="2800" dirty="0" smtClean="0">
                <a:latin typeface="+mj-lt"/>
                <a:cs typeface="Times New Roman" panose="02020603050405020304" pitchFamily="18" charset="0"/>
              </a:rPr>
              <a:t> ejemplo de carta de presentación 2: </a:t>
            </a:r>
            <a:r>
              <a:rPr lang="en-US" sz="2800" b="1" dirty="0" err="1" smtClean="0">
                <a:latin typeface="+mj-lt"/>
                <a:cs typeface="Times New Roman" panose="02020603050405020304" pitchFamily="18" charset="0"/>
              </a:rPr>
              <a:t>Respondiendo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a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una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solicitud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publicada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  <a:p>
            <a:r>
              <a:rPr lang="es-PR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36732"/>
            <a:ext cx="4506260" cy="28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5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2340"/>
            <a:ext cx="7321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2800" dirty="0">
                <a:cs typeface="Times New Roman" panose="02020603050405020304" pitchFamily="18" charset="0"/>
              </a:rPr>
              <a:t>Veamos el </a:t>
            </a:r>
            <a:r>
              <a:rPr lang="es-PR" sz="2800" dirty="0" smtClean="0">
                <a:latin typeface="+mj-lt"/>
                <a:cs typeface="Times New Roman" panose="02020603050405020304" pitchFamily="18" charset="0"/>
              </a:rPr>
              <a:t>ejemplo de carta de presentación 3: </a:t>
            </a:r>
          </a:p>
          <a:p>
            <a:pPr algn="ctr"/>
            <a:r>
              <a:rPr lang="en-US" sz="2800" b="1" dirty="0" smtClean="0">
                <a:latin typeface="+mj-lt"/>
              </a:rPr>
              <a:t>Auto-</a:t>
            </a:r>
            <a:r>
              <a:rPr lang="en-US" sz="2800" b="1" dirty="0" err="1" smtClean="0">
                <a:latin typeface="+mj-lt"/>
              </a:rPr>
              <a:t>candidatura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25" y="2438400"/>
            <a:ext cx="4495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3886199" cy="2590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400" dirty="0">
                <a:solidFill>
                  <a:schemeClr val="tx1"/>
                </a:solidFill>
                <a:cs typeface="Times New Roman" panose="02020603050405020304" pitchFamily="18" charset="0"/>
              </a:rPr>
              <a:t>E</a:t>
            </a:r>
            <a:r>
              <a:rPr lang="es-ES_tradnl" sz="4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 </a:t>
            </a:r>
            <a:r>
              <a:rPr lang="es-ES_tradnl" dirty="0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s-ES_tradnl" sz="4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esumé</a:t>
            </a:r>
            <a:endParaRPr lang="en-US" sz="4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22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856488"/>
          </a:xfrm>
        </p:spPr>
        <p:txBody>
          <a:bodyPr>
            <a:normAutofit/>
          </a:bodyPr>
          <a:lstStyle/>
          <a:p>
            <a:r>
              <a:rPr lang="en-US" alt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Preparación</a:t>
            </a:r>
            <a:r>
              <a:rPr lang="en-US" alt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de un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4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esumé</a:t>
            </a:r>
            <a:endParaRPr lang="en-US" altLang="en-US" sz="4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2209800"/>
            <a:ext cx="747395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 altLang="en-US" sz="2800" dirty="0">
                <a:cs typeface="Times New Roman" panose="02020603050405020304" pitchFamily="18" charset="0"/>
              </a:rPr>
              <a:t>Para </a:t>
            </a:r>
            <a:r>
              <a:rPr lang="en-US" altLang="en-US" sz="2800" dirty="0" err="1">
                <a:cs typeface="Times New Roman" panose="02020603050405020304" pitchFamily="18" charset="0"/>
              </a:rPr>
              <a:t>preparar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e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ste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documento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deberás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hacer</a:t>
            </a:r>
            <a:r>
              <a:rPr lang="en-US" altLang="en-US" sz="2800" dirty="0">
                <a:cs typeface="Times New Roman" panose="02020603050405020304" pitchFamily="18" charset="0"/>
              </a:rPr>
              <a:t> un </a:t>
            </a:r>
            <a:r>
              <a:rPr lang="en-US" altLang="en-US" sz="2800" dirty="0" err="1">
                <a:cs typeface="Times New Roman" panose="02020603050405020304" pitchFamily="18" charset="0"/>
              </a:rPr>
              <a:t>inventario</a:t>
            </a:r>
            <a:r>
              <a:rPr lang="en-US" altLang="en-US" sz="2800" dirty="0">
                <a:cs typeface="Times New Roman" panose="02020603050405020304" pitchFamily="18" charset="0"/>
              </a:rPr>
              <a:t> de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tus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valores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profesionales</a:t>
            </a:r>
            <a:r>
              <a:rPr lang="en-US" altLang="en-US" sz="2800" dirty="0">
                <a:cs typeface="Times New Roman" panose="02020603050405020304" pitchFamily="18" charset="0"/>
              </a:rPr>
              <a:t> y de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tus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mayores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logros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para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comenzar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.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 altLang="en-US" sz="2800" dirty="0" err="1" smtClean="0">
                <a:cs typeface="Times New Roman" panose="02020603050405020304" pitchFamily="18" charset="0"/>
              </a:rPr>
              <a:t>Recolecta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toda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aquella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información</a:t>
            </a:r>
            <a:r>
              <a:rPr lang="en-US" altLang="en-US" sz="2800" dirty="0">
                <a:cs typeface="Times New Roman" panose="02020603050405020304" pitchFamily="18" charset="0"/>
              </a:rPr>
              <a:t> que sea de </a:t>
            </a:r>
            <a:r>
              <a:rPr lang="en-US" altLang="en-US" sz="2800" dirty="0" err="1">
                <a:cs typeface="Times New Roman" panose="02020603050405020304" pitchFamily="18" charset="0"/>
              </a:rPr>
              <a:t>importancia</a:t>
            </a:r>
            <a:r>
              <a:rPr lang="en-US" altLang="en-US" sz="2800" dirty="0">
                <a:cs typeface="Times New Roman" panose="02020603050405020304" pitchFamily="18" charset="0"/>
              </a:rPr>
              <a:t> para la plaza </a:t>
            </a:r>
            <a:r>
              <a:rPr lang="en-US" altLang="en-US" sz="2800" dirty="0" err="1">
                <a:cs typeface="Times New Roman" panose="02020603050405020304" pitchFamily="18" charset="0"/>
              </a:rPr>
              <a:t>solicitada</a:t>
            </a:r>
            <a:r>
              <a:rPr lang="en-US" altLang="en-US" sz="2800" dirty="0">
                <a:cs typeface="Times New Roman" panose="02020603050405020304" pitchFamily="18" charset="0"/>
              </a:rPr>
              <a:t> y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escribe </a:t>
            </a:r>
            <a:r>
              <a:rPr lang="en-US" altLang="en-US" sz="2800" dirty="0" err="1">
                <a:cs typeface="Times New Roman" panose="02020603050405020304" pitchFamily="18" charset="0"/>
              </a:rPr>
              <a:t>los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detalles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más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importantes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.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9633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856488"/>
          </a:xfrm>
        </p:spPr>
        <p:txBody>
          <a:bodyPr>
            <a:normAutofit/>
          </a:bodyPr>
          <a:lstStyle/>
          <a:p>
            <a:r>
              <a:rPr lang="en-US" altLang="en-US" sz="4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Preparación</a:t>
            </a:r>
            <a:r>
              <a:rPr lang="en-US" alt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de un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4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esumé</a:t>
            </a:r>
            <a:endParaRPr lang="en-US" altLang="en-US" sz="4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391400" cy="3581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800" dirty="0" smtClean="0">
                <a:cs typeface="Times New Roman" panose="02020603050405020304" pitchFamily="18" charset="0"/>
              </a:rPr>
              <a:t>	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Algunos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detalles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a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incluir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marL="1828800" lvl="3" indent="-4572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altLang="en-US" sz="2800" dirty="0" err="1" smtClean="0"/>
              <a:t>Experiencias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de </a:t>
            </a:r>
            <a:r>
              <a:rPr lang="en-US" altLang="en-US" sz="2800" dirty="0" err="1"/>
              <a:t>trabajos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anteriores</a:t>
            </a:r>
            <a:endParaRPr lang="en-US" altLang="en-US" sz="2800" dirty="0"/>
          </a:p>
          <a:p>
            <a:pPr marL="1828800" lvl="3" indent="-4572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altLang="en-US" sz="2800" dirty="0" err="1"/>
              <a:t>Cursos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laborales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obtenidos</a:t>
            </a:r>
            <a:endParaRPr lang="en-US" altLang="en-US" sz="2800" dirty="0"/>
          </a:p>
          <a:p>
            <a:pPr marL="1828800" lvl="3" indent="-4572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altLang="en-US" sz="2800" dirty="0" err="1"/>
              <a:t>Méritos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obtenidos</a:t>
            </a:r>
            <a:endParaRPr lang="en-US" altLang="en-US" sz="2800" dirty="0"/>
          </a:p>
          <a:p>
            <a:pPr marL="1828800" lvl="3" indent="-4572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altLang="en-US" sz="2800" dirty="0" err="1"/>
              <a:t>Proyectos</a:t>
            </a:r>
            <a:endParaRPr lang="en-US" altLang="en-US" sz="2800" dirty="0"/>
          </a:p>
          <a:p>
            <a:pPr marL="1828800" lvl="3" indent="-4572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altLang="en-US" sz="2800" dirty="0" err="1"/>
              <a:t>Actividades</a:t>
            </a:r>
            <a:endParaRPr lang="en-US" altLang="en-US" sz="2800" dirty="0"/>
          </a:p>
          <a:p>
            <a:pPr marL="1828800" lvl="3" indent="-4572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altLang="en-US" sz="2800" dirty="0" err="1" smtClean="0"/>
              <a:t>Destrezas</a:t>
            </a:r>
            <a:endParaRPr lang="en-US" altLang="en-US" sz="2800" dirty="0"/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9633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1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245350" cy="35814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s-ES_tradnl" sz="2800" dirty="0" smtClean="0">
                <a:cs typeface="Times New Roman" panose="02020603050405020304" pitchFamily="18" charset="0"/>
              </a:rPr>
              <a:t>¿</a:t>
            </a:r>
            <a:r>
              <a:rPr lang="es-ES_tradnl" sz="2800" dirty="0">
                <a:cs typeface="Times New Roman" panose="02020603050405020304" pitchFamily="18" charset="0"/>
              </a:rPr>
              <a:t>Para quién voy a escribir el </a:t>
            </a:r>
            <a:r>
              <a:rPr lang="es-ES_tradnl" sz="2800" dirty="0" smtClean="0">
                <a:cs typeface="Times New Roman" panose="02020603050405020304" pitchFamily="18" charset="0"/>
              </a:rPr>
              <a:t>resumé?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s-ES_tradnl" sz="2800" dirty="0" smtClean="0">
                <a:cs typeface="Times New Roman" panose="02020603050405020304" pitchFamily="18" charset="0"/>
              </a:rPr>
              <a:t>¿</a:t>
            </a:r>
            <a:r>
              <a:rPr lang="es-ES_tradnl" sz="2800" dirty="0">
                <a:cs typeface="Times New Roman" panose="02020603050405020304" pitchFamily="18" charset="0"/>
              </a:rPr>
              <a:t>A qué puesto me voy a presentar? </a:t>
            </a:r>
            <a:endParaRPr lang="es-ES_tradnl" sz="2800" dirty="0" smtClean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s-ES_tradnl" sz="2800" dirty="0" smtClean="0">
                <a:cs typeface="Times New Roman" panose="02020603050405020304" pitchFamily="18" charset="0"/>
              </a:rPr>
              <a:t>¿</a:t>
            </a:r>
            <a:r>
              <a:rPr lang="es-ES_tradnl" sz="2800" dirty="0">
                <a:cs typeface="Times New Roman" panose="02020603050405020304" pitchFamily="18" charset="0"/>
              </a:rPr>
              <a:t>Tengo la preparación necesaria? </a:t>
            </a:r>
            <a:endParaRPr lang="es-ES_tradnl" sz="2800" dirty="0" smtClean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s-ES_tradnl" sz="2800" dirty="0" smtClean="0">
                <a:cs typeface="Times New Roman" panose="02020603050405020304" pitchFamily="18" charset="0"/>
              </a:rPr>
              <a:t>¿Cuáles son mis logros profesionales? 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9633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Preguntas clave antes de la presentación del </a:t>
            </a:r>
            <a:r>
              <a:rPr lang="es-ES_tradnl" dirty="0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s-ES_tradn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esumé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5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696200" cy="4114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s-ES_tradnl" sz="2800" dirty="0" smtClean="0">
                <a:cs typeface="Times New Roman" panose="02020603050405020304" pitchFamily="18" charset="0"/>
              </a:rPr>
              <a:t>¿</a:t>
            </a:r>
            <a:r>
              <a:rPr lang="es-ES_tradnl" sz="2800" dirty="0">
                <a:cs typeface="Times New Roman" panose="02020603050405020304" pitchFamily="18" charset="0"/>
              </a:rPr>
              <a:t>Cuál ha sido mi experiencia profesional anterior? </a:t>
            </a:r>
            <a:endParaRPr lang="es-ES_tradnl" sz="2800" dirty="0" smtClean="0"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s-ES_tradnl" sz="2800" dirty="0" smtClean="0">
                <a:cs typeface="Times New Roman" panose="02020603050405020304" pitchFamily="18" charset="0"/>
              </a:rPr>
              <a:t>¿</a:t>
            </a:r>
            <a:r>
              <a:rPr lang="es-ES_tradnl" sz="2800" dirty="0">
                <a:cs typeface="Times New Roman" panose="02020603050405020304" pitchFamily="18" charset="0"/>
              </a:rPr>
              <a:t>Sé hablar idiomas? </a:t>
            </a:r>
            <a:endParaRPr lang="es-ES_tradnl" sz="2800" dirty="0" smtClean="0"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s-ES_tradnl" sz="2800" dirty="0" smtClean="0">
                <a:cs typeface="Times New Roman" panose="02020603050405020304" pitchFamily="18" charset="0"/>
              </a:rPr>
              <a:t>¿</a:t>
            </a:r>
            <a:r>
              <a:rPr lang="es-ES_tradnl" sz="2800" dirty="0">
                <a:cs typeface="Times New Roman" panose="02020603050405020304" pitchFamily="18" charset="0"/>
              </a:rPr>
              <a:t>Domino la informática? </a:t>
            </a:r>
            <a:endParaRPr lang="es-ES_tradnl" sz="2800" dirty="0" smtClean="0"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s-ES_tradnl" sz="2800" dirty="0" smtClean="0">
                <a:cs typeface="Times New Roman" panose="02020603050405020304" pitchFamily="18" charset="0"/>
              </a:rPr>
              <a:t>¿</a:t>
            </a:r>
            <a:r>
              <a:rPr lang="es-ES_tradnl" sz="2800" dirty="0">
                <a:cs typeface="Times New Roman" panose="02020603050405020304" pitchFamily="18" charset="0"/>
              </a:rPr>
              <a:t>Que otras experiencias puedo acreditar? </a:t>
            </a:r>
            <a:endParaRPr lang="es-ES_tradnl" sz="2800" dirty="0" smtClean="0">
              <a:cs typeface="Times New Roman" panose="02020603050405020304" pitchFamily="18" charset="0"/>
            </a:endParaRPr>
          </a:p>
          <a:p>
            <a:pPr marL="0" lvl="0" indent="0" algn="ctr">
              <a:buClr>
                <a:schemeClr val="accent1"/>
              </a:buClr>
              <a:buNone/>
            </a:pPr>
            <a:endParaRPr lang="es-ES_tradnl" dirty="0" smtClean="0"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9633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Preguntas clave antes de la presentación del </a:t>
            </a:r>
            <a:r>
              <a:rPr lang="es-ES_tradnl" dirty="0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s-ES_tradn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esumé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2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altLang="en-US" dirty="0">
                <a:cs typeface="Times New Roman" panose="02020603050405020304" pitchFamily="18" charset="0"/>
              </a:rPr>
              <a:t>Agenda</a:t>
            </a:r>
            <a:endParaRPr altLang="en-US" dirty="0"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5800" y="2008187"/>
            <a:ext cx="7802562" cy="420687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altLang="en-US" sz="3200" dirty="0" err="1" smtClean="0">
                <a:latin typeface="+mj-lt"/>
                <a:cs typeface="Times New Roman" panose="02020603050405020304" pitchFamily="18" charset="0"/>
              </a:rPr>
              <a:t>Rompehielo</a:t>
            </a:r>
            <a:endParaRPr lang="en-US" altLang="en-US" sz="3200" dirty="0" smtClean="0">
              <a:latin typeface="+mj-lt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en-US" altLang="en-US" sz="3200" dirty="0" err="1" smtClean="0">
                <a:latin typeface="+mj-lt"/>
                <a:cs typeface="Times New Roman" panose="02020603050405020304" pitchFamily="18" charset="0"/>
              </a:rPr>
              <a:t>Presentación</a:t>
            </a: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+mj-lt"/>
                <a:cs typeface="Times New Roman" panose="02020603050405020304" pitchFamily="18" charset="0"/>
              </a:rPr>
              <a:t>en</a:t>
            </a: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 PowerPoint</a:t>
            </a:r>
          </a:p>
          <a:p>
            <a:pPr>
              <a:buClr>
                <a:schemeClr val="accent1"/>
              </a:buClr>
            </a:pPr>
            <a:r>
              <a:rPr lang="en-US" altLang="en-US" sz="3200" dirty="0" err="1" smtClean="0">
                <a:latin typeface="+mj-lt"/>
                <a:cs typeface="Times New Roman" panose="02020603050405020304" pitchFamily="18" charset="0"/>
              </a:rPr>
              <a:t>Actividades</a:t>
            </a: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dirty="0" err="1" smtClean="0">
                <a:latin typeface="+mj-lt"/>
                <a:cs typeface="Times New Roman" panose="02020603050405020304" pitchFamily="18" charset="0"/>
              </a:rPr>
              <a:t>Análisis</a:t>
            </a: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 FODA,</a:t>
            </a:r>
            <a:r>
              <a:rPr lang="es-E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S" sz="3200" dirty="0">
                <a:latin typeface="+mj-lt"/>
                <a:cs typeface="Times New Roman" panose="02020603050405020304" pitchFamily="18" charset="0"/>
              </a:rPr>
              <a:t>Carta de presentación y </a:t>
            </a:r>
            <a:r>
              <a:rPr lang="es-ES" sz="3200" dirty="0" err="1">
                <a:latin typeface="+mj-lt"/>
                <a:cs typeface="Times New Roman" panose="02020603050405020304" pitchFamily="18" charset="0"/>
              </a:rPr>
              <a:t>resumé</a:t>
            </a: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chemeClr val="accent1"/>
              </a:buClr>
            </a:pPr>
            <a:r>
              <a:rPr lang="en-US" altLang="en-US" sz="3200" dirty="0" err="1" smtClean="0">
                <a:latin typeface="+mj-lt"/>
                <a:cs typeface="Times New Roman" panose="02020603050405020304" pitchFamily="18" charset="0"/>
              </a:rPr>
              <a:t>Reflexión</a:t>
            </a:r>
            <a:endParaRPr lang="en-US" altLang="en-US" sz="3200" dirty="0" smtClean="0">
              <a:latin typeface="+mj-lt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en-US" altLang="en-US" sz="3200" dirty="0" err="1" smtClean="0">
                <a:latin typeface="+mj-lt"/>
                <a:cs typeface="Times New Roman" panose="02020603050405020304" pitchFamily="18" charset="0"/>
              </a:rPr>
              <a:t>Cierre</a:t>
            </a:r>
            <a:endParaRPr lang="en-US" altLang="en-US" sz="32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200" dirty="0" smtClean="0">
              <a:latin typeface="+mj-lt"/>
            </a:endParaRPr>
          </a:p>
        </p:txBody>
      </p:sp>
      <p:pic>
        <p:nvPicPr>
          <p:cNvPr id="7172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23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¿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Qué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formato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debo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usar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315200" cy="438912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sz="2800" dirty="0" err="1" smtClean="0">
                <a:cs typeface="Times New Roman" panose="02020603050405020304" pitchFamily="18" charset="0"/>
              </a:rPr>
              <a:t>Existen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recomendaciones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básicas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acerca</a:t>
            </a:r>
            <a:r>
              <a:rPr lang="en-US" altLang="en-US" sz="2800" dirty="0">
                <a:cs typeface="Times New Roman" panose="02020603050405020304" pitchFamily="18" charset="0"/>
              </a:rPr>
              <a:t> de lo que se </a:t>
            </a:r>
            <a:r>
              <a:rPr lang="en-US" altLang="en-US" sz="2800" dirty="0" err="1">
                <a:cs typeface="Times New Roman" panose="02020603050405020304" pitchFamily="18" charset="0"/>
              </a:rPr>
              <a:t>debe</a:t>
            </a:r>
            <a:r>
              <a:rPr lang="en-US" altLang="en-US" sz="2800" dirty="0">
                <a:cs typeface="Times New Roman" panose="02020603050405020304" pitchFamily="18" charset="0"/>
              </a:rPr>
              <a:t> y no se </a:t>
            </a:r>
            <a:r>
              <a:rPr lang="en-US" altLang="en-US" sz="2800" dirty="0" err="1">
                <a:cs typeface="Times New Roman" panose="02020603050405020304" pitchFamily="18" charset="0"/>
              </a:rPr>
              <a:t>debe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hacer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sz="2800" dirty="0" smtClean="0">
                <a:cs typeface="Times New Roman" panose="02020603050405020304" pitchFamily="18" charset="0"/>
              </a:rPr>
              <a:t>Los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formatos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más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comunes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son: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966788" lvl="3" indent="-3429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cs typeface="Times New Roman" panose="02020603050405020304" pitchFamily="18" charset="0"/>
              </a:rPr>
              <a:t>Cronológico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966788" lvl="3" indent="-3429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cs typeface="Times New Roman" panose="02020603050405020304" pitchFamily="18" charset="0"/>
              </a:rPr>
              <a:t>Funcional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966788" lvl="3" indent="-3429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cs typeface="Times New Roman" panose="02020603050405020304" pitchFamily="18" charset="0"/>
              </a:rPr>
              <a:t>Personalizado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32448" lvl="1" indent="-457200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Hay </a:t>
            </a:r>
            <a:r>
              <a:rPr lang="en-US" altLang="en-US" sz="2800" dirty="0" err="1">
                <a:cs typeface="Times New Roman" panose="02020603050405020304" pitchFamily="18" charset="0"/>
              </a:rPr>
              <a:t>quienes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combinan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los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formatos</a:t>
            </a:r>
            <a:r>
              <a:rPr lang="en-US" altLang="en-US" sz="2800" dirty="0">
                <a:cs typeface="Times New Roman" panose="02020603050405020304" pitchFamily="18" charset="0"/>
              </a:rPr>
              <a:t> para </a:t>
            </a:r>
            <a:r>
              <a:rPr lang="en-US" altLang="en-US" sz="2800" dirty="0" err="1">
                <a:cs typeface="Times New Roman" panose="02020603050405020304" pitchFamily="18" charset="0"/>
              </a:rPr>
              <a:t>lograr</a:t>
            </a:r>
            <a:r>
              <a:rPr lang="en-US" altLang="en-US" sz="2800" dirty="0">
                <a:cs typeface="Times New Roman" panose="02020603050405020304" pitchFamily="18" charset="0"/>
              </a:rPr>
              <a:t> un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resumé </a:t>
            </a:r>
            <a:r>
              <a:rPr lang="en-US" altLang="en-US" sz="2800" dirty="0">
                <a:cs typeface="Times New Roman" panose="02020603050405020304" pitchFamily="18" charset="0"/>
              </a:rPr>
              <a:t>que se </a:t>
            </a:r>
            <a:r>
              <a:rPr lang="en-US" altLang="en-US" sz="2800" dirty="0" err="1">
                <a:cs typeface="Times New Roman" panose="02020603050405020304" pitchFamily="18" charset="0"/>
              </a:rPr>
              <a:t>acomode</a:t>
            </a:r>
            <a:r>
              <a:rPr lang="en-US" altLang="en-US" sz="2800" dirty="0"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cs typeface="Times New Roman" panose="02020603050405020304" pitchFamily="18" charset="0"/>
              </a:rPr>
              <a:t>sus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necesidades</a:t>
            </a:r>
            <a:r>
              <a:rPr lang="en-US" altLang="en-US" sz="2800" dirty="0">
                <a:cs typeface="Times New Roman" panose="02020603050405020304" pitchFamily="18" charset="0"/>
              </a:rPr>
              <a:t> y </a:t>
            </a:r>
            <a:r>
              <a:rPr lang="en-US" altLang="en-US" sz="2800" dirty="0" err="1">
                <a:cs typeface="Times New Roman" panose="02020603050405020304" pitchFamily="18" charset="0"/>
              </a:rPr>
              <a:t>estilo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personal.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9633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5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Resumé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ronológico</a:t>
            </a:r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5830"/>
            <a:ext cx="7626350" cy="3962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err="1">
                <a:cs typeface="Times New Roman" panose="02020603050405020304" pitchFamily="18" charset="0"/>
              </a:rPr>
              <a:t>Es</a:t>
            </a:r>
            <a:r>
              <a:rPr lang="en-US" altLang="en-US" sz="2800" dirty="0">
                <a:cs typeface="Times New Roman" panose="02020603050405020304" pitchFamily="18" charset="0"/>
              </a:rPr>
              <a:t> el </a:t>
            </a:r>
            <a:r>
              <a:rPr lang="en-US" altLang="en-US" sz="2800" dirty="0" err="1">
                <a:cs typeface="Times New Roman" panose="02020603050405020304" pitchFamily="18" charset="0"/>
              </a:rPr>
              <a:t>modelo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más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tradicional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usado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en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el </a:t>
            </a:r>
            <a:r>
              <a:rPr lang="en-US" altLang="en-US" sz="2800" dirty="0">
                <a:cs typeface="Times New Roman" panose="02020603050405020304" pitchFamily="18" charset="0"/>
              </a:rPr>
              <a:t>60% de </a:t>
            </a:r>
            <a:r>
              <a:rPr lang="en-US" altLang="en-US" sz="2800" dirty="0" err="1">
                <a:cs typeface="Times New Roman" panose="02020603050405020304" pitchFamily="18" charset="0"/>
              </a:rPr>
              <a:t>los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casos</a:t>
            </a:r>
            <a:r>
              <a:rPr lang="en-US" altLang="en-US" sz="2800" dirty="0">
                <a:cs typeface="Times New Roman" panose="02020603050405020304" pitchFamily="18" charset="0"/>
              </a:rPr>
              <a:t> y el </a:t>
            </a:r>
            <a:r>
              <a:rPr lang="en-US" altLang="en-US" sz="2800" dirty="0" err="1">
                <a:cs typeface="Times New Roman" panose="02020603050405020304" pitchFamily="18" charset="0"/>
              </a:rPr>
              <a:t>preferido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por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muchos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patronos</a:t>
            </a:r>
            <a:r>
              <a:rPr lang="en-US" altLang="en-US" sz="2800" dirty="0">
                <a:cs typeface="Times New Roman" panose="02020603050405020304" pitchFamily="18" charset="0"/>
              </a:rPr>
              <a:t>.  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err="1" smtClean="0">
                <a:cs typeface="Times New Roman" panose="02020603050405020304" pitchFamily="18" charset="0"/>
              </a:rPr>
              <a:t>Consiste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en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una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relacion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histórica</a:t>
            </a:r>
            <a:r>
              <a:rPr lang="en-US" altLang="en-US" sz="2800" dirty="0"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cs typeface="Times New Roman" panose="02020603050405020304" pitchFamily="18" charset="0"/>
              </a:rPr>
              <a:t>sus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empleos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comenzando</a:t>
            </a:r>
            <a:r>
              <a:rPr lang="en-US" altLang="en-US" sz="2800" dirty="0"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experiencia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más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reciente</a:t>
            </a:r>
            <a:r>
              <a:rPr lang="en-US" altLang="en-US" sz="2800" dirty="0">
                <a:cs typeface="Times New Roman" panose="02020603050405020304" pitchFamily="18" charset="0"/>
              </a:rPr>
              <a:t> y de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allí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hacia</a:t>
            </a:r>
            <a:r>
              <a:rPr lang="en-US" altLang="en-US" sz="2800" dirty="0">
                <a:cs typeface="Times New Roman" panose="02020603050405020304" pitchFamily="18" charset="0"/>
              </a:rPr>
              <a:t> el </a:t>
            </a:r>
            <a:r>
              <a:rPr lang="en-US" altLang="en-US" sz="2800" dirty="0" err="1">
                <a:cs typeface="Times New Roman" panose="02020603050405020304" pitchFamily="18" charset="0"/>
              </a:rPr>
              <a:t>pasado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>
                <a:cs typeface="Times New Roman" panose="02020603050405020304" pitchFamily="18" charset="0"/>
              </a:rPr>
              <a:t>Hay que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tener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en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mente</a:t>
            </a:r>
            <a:r>
              <a:rPr lang="en-US" altLang="en-US" sz="2800" dirty="0">
                <a:cs typeface="Times New Roman" panose="02020603050405020304" pitchFamily="18" charset="0"/>
              </a:rPr>
              <a:t> que un </a:t>
            </a:r>
            <a:r>
              <a:rPr lang="en-US" altLang="en-US" sz="2800" dirty="0" err="1">
                <a:cs typeface="Times New Roman" panose="02020603050405020304" pitchFamily="18" charset="0"/>
              </a:rPr>
              <a:t>buen</a:t>
            </a:r>
            <a:r>
              <a:rPr lang="en-US" altLang="en-US" sz="2800" dirty="0">
                <a:cs typeface="Times New Roman" panose="02020603050405020304" pitchFamily="18" charset="0"/>
              </a:rPr>
              <a:t> resume no </a:t>
            </a:r>
            <a:r>
              <a:rPr lang="en-US" altLang="en-US" sz="2800" dirty="0" err="1">
                <a:cs typeface="Times New Roman" panose="02020603050405020304" pitchFamily="18" charset="0"/>
              </a:rPr>
              <a:t>debe</a:t>
            </a:r>
            <a:r>
              <a:rPr lang="en-US" altLang="en-US" sz="2800" dirty="0"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cs typeface="Times New Roman" panose="02020603050405020304" pitchFamily="18" charset="0"/>
              </a:rPr>
              <a:t>ser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más</a:t>
            </a:r>
            <a:r>
              <a:rPr lang="en-US" altLang="en-US" sz="2800" dirty="0">
                <a:cs typeface="Times New Roman" panose="02020603050405020304" pitchFamily="18" charset="0"/>
              </a:rPr>
              <a:t> largo de dos </a:t>
            </a:r>
            <a:r>
              <a:rPr lang="en-US" altLang="en-US" sz="2800" dirty="0" err="1">
                <a:cs typeface="Times New Roman" panose="02020603050405020304" pitchFamily="18" charset="0"/>
              </a:rPr>
              <a:t>páginas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u="sng" dirty="0" err="1">
                <a:cs typeface="Times New Roman" panose="02020603050405020304" pitchFamily="18" charset="0"/>
              </a:rPr>
              <a:t>preferiblemente</a:t>
            </a:r>
            <a:r>
              <a:rPr lang="en-US" altLang="en-US" sz="2800" u="sng" dirty="0"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cs typeface="Times New Roman" panose="02020603050405020304" pitchFamily="18" charset="0"/>
              </a:rPr>
              <a:t>una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9633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78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106" y="1214735"/>
            <a:ext cx="678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dirty="0">
                <a:cs typeface="Times New Roman" panose="02020603050405020304" pitchFamily="18" charset="0"/>
              </a:rPr>
              <a:t>Veamos el</a:t>
            </a:r>
            <a:r>
              <a:rPr lang="es-PR" sz="2800" dirty="0" smtClean="0">
                <a:latin typeface="+mj-lt"/>
                <a:cs typeface="Times New Roman" panose="02020603050405020304" pitchFamily="18" charset="0"/>
              </a:rPr>
              <a:t> ejemplo de resumé 1: </a:t>
            </a:r>
            <a:r>
              <a:rPr lang="es-PR" sz="2800" b="1" dirty="0" smtClean="0">
                <a:latin typeface="+mj-lt"/>
                <a:cs typeface="Times New Roman" panose="02020603050405020304" pitchFamily="18" charset="0"/>
              </a:rPr>
              <a:t>Cronológico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81" y="1981200"/>
            <a:ext cx="49911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56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Resumé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uncional</a:t>
            </a:r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49387"/>
            <a:ext cx="8229600" cy="370170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err="1" smtClean="0">
                <a:cs typeface="Times New Roman" panose="02020603050405020304" pitchFamily="18" charset="0"/>
              </a:rPr>
              <a:t>Usualmente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se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utiliza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cuando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err="1" smtClean="0">
                <a:cs typeface="Times New Roman" panose="02020603050405020304" pitchFamily="18" charset="0"/>
              </a:rPr>
              <a:t>acabas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de </a:t>
            </a:r>
            <a:r>
              <a:rPr lang="en-US" altLang="en-US" sz="2800" dirty="0" err="1">
                <a:cs typeface="Times New Roman" panose="02020603050405020304" pitchFamily="18" charset="0"/>
              </a:rPr>
              <a:t>ingresar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en</a:t>
            </a:r>
            <a:r>
              <a:rPr lang="en-US" altLang="en-US" sz="2800" dirty="0">
                <a:cs typeface="Times New Roman" panose="02020603050405020304" pitchFamily="18" charset="0"/>
              </a:rPr>
              <a:t> el </a:t>
            </a:r>
            <a:r>
              <a:rPr lang="en-US" altLang="en-US" sz="2800" dirty="0" err="1">
                <a:cs typeface="Times New Roman" panose="02020603050405020304" pitchFamily="18" charset="0"/>
              </a:rPr>
              <a:t>mercado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laboral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 err="1" smtClean="0">
                <a:cs typeface="Times New Roman" panose="02020603050405020304" pitchFamily="18" charset="0"/>
              </a:rPr>
              <a:t>reingresas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después</a:t>
            </a:r>
            <a:r>
              <a:rPr lang="en-US" altLang="en-US" sz="2800" dirty="0">
                <a:cs typeface="Times New Roman" panose="02020603050405020304" pitchFamily="18" charset="0"/>
              </a:rPr>
              <a:t> de un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tiempo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fuera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 err="1" smtClean="0">
                <a:cs typeface="Times New Roman" panose="02020603050405020304" pitchFamily="18" charset="0"/>
              </a:rPr>
              <a:t>intentas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cambiar</a:t>
            </a:r>
            <a:r>
              <a:rPr lang="en-US" altLang="en-US" sz="2800" dirty="0">
                <a:cs typeface="Times New Roman" panose="02020603050405020304" pitchFamily="18" charset="0"/>
              </a:rPr>
              <a:t> de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carrera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cs typeface="Times New Roman" panose="02020603050405020304" pitchFamily="18" charset="0"/>
              </a:rPr>
              <a:t>has </a:t>
            </a:r>
            <a:r>
              <a:rPr lang="en-US" altLang="en-US" sz="2800" dirty="0" err="1">
                <a:cs typeface="Times New Roman" panose="02020603050405020304" pitchFamily="18" charset="0"/>
              </a:rPr>
              <a:t>tenido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empleos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diferentes</a:t>
            </a:r>
            <a:r>
              <a:rPr lang="en-US" altLang="en-US" sz="2800" dirty="0">
                <a:cs typeface="Times New Roman" panose="02020603050405020304" pitchFamily="18" charset="0"/>
              </a:rPr>
              <a:t> y </a:t>
            </a:r>
            <a:r>
              <a:rPr lang="en-US" altLang="en-US" sz="2800" dirty="0" err="1">
                <a:cs typeface="Times New Roman" panose="02020603050405020304" pitchFamily="18" charset="0"/>
              </a:rPr>
              <a:t>probablemente</a:t>
            </a:r>
            <a:r>
              <a:rPr lang="en-US" altLang="en-US" sz="2800" dirty="0">
                <a:cs typeface="Times New Roman" panose="02020603050405020304" pitchFamily="18" charset="0"/>
              </a:rPr>
              <a:t> no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relacionados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entre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sí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 err="1" smtClean="0">
                <a:cs typeface="Times New Roman" panose="02020603050405020304" pitchFamily="18" charset="0"/>
              </a:rPr>
              <a:t>tu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trabajo</a:t>
            </a:r>
            <a:r>
              <a:rPr lang="en-US" altLang="en-US" sz="2800" dirty="0">
                <a:cs typeface="Times New Roman" panose="02020603050405020304" pitchFamily="18" charset="0"/>
              </a:rPr>
              <a:t> ha </a:t>
            </a:r>
            <a:r>
              <a:rPr lang="en-US" altLang="en-US" sz="2800" dirty="0" err="1">
                <a:cs typeface="Times New Roman" panose="02020603050405020304" pitchFamily="18" charset="0"/>
              </a:rPr>
              <a:t>sido</a:t>
            </a:r>
            <a:r>
              <a:rPr lang="en-US" altLang="en-US" sz="2800" dirty="0">
                <a:cs typeface="Times New Roman" panose="02020603050405020304" pitchFamily="18" charset="0"/>
              </a:rPr>
              <a:t> temporal o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independiente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9633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25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192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2800" dirty="0">
                <a:cs typeface="Times New Roman" panose="02020603050405020304" pitchFamily="18" charset="0"/>
              </a:rPr>
              <a:t>Veamos el</a:t>
            </a:r>
            <a:r>
              <a:rPr lang="es-PR" sz="2800" dirty="0" smtClean="0">
                <a:latin typeface="+mj-lt"/>
                <a:cs typeface="Times New Roman" panose="02020603050405020304" pitchFamily="18" charset="0"/>
              </a:rPr>
              <a:t> ejemplo </a:t>
            </a:r>
            <a:r>
              <a:rPr lang="es-PR" sz="2800" dirty="0">
                <a:latin typeface="+mj-lt"/>
                <a:cs typeface="Times New Roman" panose="02020603050405020304" pitchFamily="18" charset="0"/>
              </a:rPr>
              <a:t>de resumé </a:t>
            </a:r>
            <a:r>
              <a:rPr lang="es-PR" sz="2800" dirty="0" smtClean="0">
                <a:latin typeface="+mj-lt"/>
                <a:cs typeface="Times New Roman" panose="02020603050405020304" pitchFamily="18" charset="0"/>
              </a:rPr>
              <a:t>2: </a:t>
            </a:r>
            <a:r>
              <a:rPr lang="es-PR" sz="2800" b="1" dirty="0" smtClean="0">
                <a:latin typeface="+mj-lt"/>
                <a:cs typeface="Times New Roman" panose="02020603050405020304" pitchFamily="18" charset="0"/>
              </a:rPr>
              <a:t>Funcional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9633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2" y="2166937"/>
            <a:ext cx="451485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08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Resumé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ersonalizado</a:t>
            </a:r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9074" y="1946345"/>
            <a:ext cx="7912926" cy="449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 err="1" smtClean="0">
                <a:latin typeface="+mj-lt"/>
              </a:rPr>
              <a:t>Incluye</a:t>
            </a:r>
            <a:r>
              <a:rPr lang="en-US" altLang="en-US" sz="2800" dirty="0" smtClean="0">
                <a:latin typeface="+mj-lt"/>
              </a:rPr>
              <a:t>:</a:t>
            </a:r>
          </a:p>
          <a:p>
            <a:r>
              <a:rPr lang="en-US" altLang="en-US" sz="2800" dirty="0" smtClean="0">
                <a:latin typeface="+mj-lt"/>
              </a:rPr>
              <a:t>Un </a:t>
            </a:r>
            <a:r>
              <a:rPr lang="en-US" altLang="en-US" sz="2800" dirty="0" err="1" smtClean="0">
                <a:latin typeface="+mj-lt"/>
              </a:rPr>
              <a:t>objetivo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laboral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descrito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específicamente</a:t>
            </a:r>
            <a:r>
              <a:rPr lang="en-US" altLang="en-US" sz="2800" dirty="0" smtClean="0">
                <a:latin typeface="+mj-lt"/>
              </a:rPr>
              <a:t> para </a:t>
            </a:r>
            <a:r>
              <a:rPr lang="en-US" altLang="en-US" sz="2800" dirty="0" err="1" smtClean="0">
                <a:latin typeface="+mj-lt"/>
              </a:rPr>
              <a:t>parearse</a:t>
            </a:r>
            <a:r>
              <a:rPr lang="en-US" altLang="en-US" sz="2800" dirty="0" smtClean="0">
                <a:latin typeface="+mj-lt"/>
              </a:rPr>
              <a:t> con el </a:t>
            </a:r>
            <a:r>
              <a:rPr lang="en-US" altLang="en-US" sz="2800" dirty="0" err="1" smtClean="0">
                <a:latin typeface="+mj-lt"/>
              </a:rPr>
              <a:t>puesto</a:t>
            </a:r>
            <a:r>
              <a:rPr lang="en-US" altLang="en-US" sz="2800" dirty="0" smtClean="0">
                <a:latin typeface="+mj-lt"/>
              </a:rPr>
              <a:t> de </a:t>
            </a:r>
            <a:r>
              <a:rPr lang="en-US" altLang="en-US" sz="2800" dirty="0" err="1" smtClean="0">
                <a:latin typeface="+mj-lt"/>
              </a:rPr>
              <a:t>interés</a:t>
            </a:r>
            <a:r>
              <a:rPr lang="en-US" altLang="en-US" sz="2800" dirty="0" smtClean="0">
                <a:latin typeface="+mj-lt"/>
              </a:rPr>
              <a:t>.</a:t>
            </a:r>
          </a:p>
          <a:p>
            <a:r>
              <a:rPr lang="en-US" altLang="en-US" sz="2800" dirty="0" err="1" smtClean="0">
                <a:latin typeface="+mj-lt"/>
              </a:rPr>
              <a:t>Principales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áreas</a:t>
            </a:r>
            <a:r>
              <a:rPr lang="en-US" altLang="en-US" sz="2800" dirty="0" smtClean="0">
                <a:latin typeface="+mj-lt"/>
              </a:rPr>
              <a:t> de </a:t>
            </a:r>
            <a:r>
              <a:rPr lang="en-US" altLang="en-US" sz="2800" dirty="0" err="1" smtClean="0">
                <a:latin typeface="+mj-lt"/>
              </a:rPr>
              <a:t>experiencia</a:t>
            </a:r>
            <a:r>
              <a:rPr lang="en-US" altLang="en-US" sz="2800" dirty="0" smtClean="0">
                <a:latin typeface="+mj-lt"/>
              </a:rPr>
              <a:t>, </a:t>
            </a:r>
            <a:r>
              <a:rPr lang="en-US" altLang="en-US" sz="2800" dirty="0" err="1" smtClean="0">
                <a:latin typeface="+mj-lt"/>
              </a:rPr>
              <a:t>haciendo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hincapié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en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sus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habilidades</a:t>
            </a:r>
            <a:r>
              <a:rPr lang="en-US" altLang="en-US" sz="2800" dirty="0" smtClean="0">
                <a:latin typeface="+mj-lt"/>
              </a:rPr>
              <a:t>.</a:t>
            </a:r>
          </a:p>
          <a:p>
            <a:r>
              <a:rPr lang="en-US" altLang="en-US" sz="2800" dirty="0" err="1" smtClean="0">
                <a:latin typeface="+mj-lt"/>
              </a:rPr>
              <a:t>Ejemplos</a:t>
            </a:r>
            <a:r>
              <a:rPr lang="en-US" altLang="en-US" sz="2800" dirty="0" smtClean="0">
                <a:latin typeface="+mj-lt"/>
              </a:rPr>
              <a:t> de </a:t>
            </a:r>
            <a:r>
              <a:rPr lang="en-US" altLang="en-US" sz="2800" dirty="0" err="1" smtClean="0">
                <a:latin typeface="+mj-lt"/>
              </a:rPr>
              <a:t>logros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específicos</a:t>
            </a:r>
            <a:r>
              <a:rPr lang="en-US" altLang="en-US" sz="2800" dirty="0" smtClean="0">
                <a:latin typeface="+mj-lt"/>
              </a:rPr>
              <a:t>.</a:t>
            </a:r>
          </a:p>
          <a:p>
            <a:r>
              <a:rPr lang="en-US" altLang="en-US" sz="2800" dirty="0" err="1" smtClean="0">
                <a:latin typeface="+mj-lt"/>
              </a:rPr>
              <a:t>Trayectoria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laboral</a:t>
            </a:r>
            <a:r>
              <a:rPr lang="en-US" altLang="en-US" sz="2800" dirty="0" smtClean="0">
                <a:latin typeface="+mj-lt"/>
              </a:rPr>
              <a:t> (</a:t>
            </a:r>
            <a:r>
              <a:rPr lang="en-US" altLang="en-US" sz="2800" dirty="0" err="1" smtClean="0">
                <a:latin typeface="+mj-lt"/>
              </a:rPr>
              <a:t>si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es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suficiente</a:t>
            </a:r>
            <a:r>
              <a:rPr lang="en-US" altLang="en-US" sz="2800" dirty="0" smtClean="0">
                <a:latin typeface="+mj-lt"/>
              </a:rPr>
              <a:t>).</a:t>
            </a:r>
          </a:p>
          <a:p>
            <a:r>
              <a:rPr lang="en-US" altLang="en-US" sz="2800" dirty="0" err="1" smtClean="0">
                <a:latin typeface="+mj-lt"/>
              </a:rPr>
              <a:t>Formación</a:t>
            </a:r>
            <a:r>
              <a:rPr lang="en-US" altLang="en-US" sz="2800" dirty="0" smtClean="0">
                <a:latin typeface="+mj-lt"/>
              </a:rPr>
              <a:t> (</a:t>
            </a:r>
            <a:r>
              <a:rPr lang="en-US" altLang="en-US" sz="2800" dirty="0" err="1" smtClean="0">
                <a:latin typeface="+mj-lt"/>
              </a:rPr>
              <a:t>si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es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destacable</a:t>
            </a:r>
            <a:r>
              <a:rPr lang="en-US" altLang="en-US" sz="2800" dirty="0" smtClean="0">
                <a:latin typeface="+mj-lt"/>
              </a:rPr>
              <a:t> o </a:t>
            </a:r>
            <a:r>
              <a:rPr lang="en-US" altLang="en-US" sz="2800" dirty="0" err="1" smtClean="0">
                <a:latin typeface="+mj-lt"/>
              </a:rPr>
              <a:t>relevante</a:t>
            </a:r>
            <a:r>
              <a:rPr lang="en-US" altLang="en-US" sz="2800" dirty="0" smtClean="0">
                <a:latin typeface="+mj-lt"/>
              </a:rPr>
              <a:t> al </a:t>
            </a:r>
            <a:r>
              <a:rPr lang="en-US" altLang="en-US" sz="2800" dirty="0" err="1" smtClean="0">
                <a:latin typeface="+mj-lt"/>
              </a:rPr>
              <a:t>puesto</a:t>
            </a:r>
            <a:r>
              <a:rPr lang="en-US" altLang="en-US" sz="2800" dirty="0" smtClean="0">
                <a:latin typeface="+mj-lt"/>
              </a:rPr>
              <a:t>).</a:t>
            </a:r>
            <a:endParaRPr lang="en-US" altLang="en-US" sz="2800" dirty="0">
              <a:latin typeface="+mj-lt"/>
            </a:endParaRPr>
          </a:p>
        </p:txBody>
      </p:sp>
      <p:pic>
        <p:nvPicPr>
          <p:cNvPr id="5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9633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77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99811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2800" dirty="0">
                <a:cs typeface="Times New Roman" panose="02020603050405020304" pitchFamily="18" charset="0"/>
              </a:rPr>
              <a:t>Veamos el </a:t>
            </a:r>
            <a:r>
              <a:rPr lang="es-PR" sz="2800" dirty="0" smtClean="0">
                <a:latin typeface="+mj-lt"/>
                <a:cs typeface="Times New Roman" panose="02020603050405020304" pitchFamily="18" charset="0"/>
              </a:rPr>
              <a:t>ejemplo </a:t>
            </a:r>
            <a:r>
              <a:rPr lang="es-PR" sz="2800" dirty="0">
                <a:latin typeface="+mj-lt"/>
                <a:cs typeface="Times New Roman" panose="02020603050405020304" pitchFamily="18" charset="0"/>
              </a:rPr>
              <a:t>de resumé </a:t>
            </a:r>
            <a:r>
              <a:rPr lang="es-PR" sz="2800" dirty="0" smtClean="0">
                <a:latin typeface="+mj-lt"/>
                <a:cs typeface="Times New Roman" panose="02020603050405020304" pitchFamily="18" charset="0"/>
              </a:rPr>
              <a:t>3: </a:t>
            </a:r>
            <a:r>
              <a:rPr lang="es-PR" sz="2800" b="1" dirty="0" smtClean="0">
                <a:latin typeface="+mj-lt"/>
                <a:cs typeface="Times New Roman" panose="02020603050405020304" pitchFamily="18" charset="0"/>
              </a:rPr>
              <a:t>Personalizado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9633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 t="8658" b="6350"/>
          <a:stretch/>
        </p:blipFill>
        <p:spPr>
          <a:xfrm>
            <a:off x="1981200" y="1944584"/>
            <a:ext cx="4953000" cy="34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7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cs typeface="Times New Roman" panose="02020603050405020304" pitchFamily="18" charset="0"/>
              </a:rPr>
              <a:t>Ejercicio</a:t>
            </a:r>
            <a:r>
              <a:rPr lang="en-US" sz="4400" dirty="0">
                <a:cs typeface="Times New Roman" panose="02020603050405020304" pitchFamily="18" charset="0"/>
              </a:rPr>
              <a:t>: </a:t>
            </a:r>
            <a:endParaRPr lang="en-US" sz="44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 smtClean="0">
                <a:cs typeface="Times New Roman" panose="02020603050405020304" pitchFamily="18" charset="0"/>
              </a:rPr>
              <a:t>Carta de </a:t>
            </a:r>
            <a:r>
              <a:rPr lang="en-US" sz="4400" dirty="0" err="1" smtClean="0">
                <a:cs typeface="Times New Roman" panose="02020603050405020304" pitchFamily="18" charset="0"/>
              </a:rPr>
              <a:t>presentación</a:t>
            </a:r>
            <a:r>
              <a:rPr lang="en-US" sz="4400" dirty="0" smtClean="0">
                <a:cs typeface="Times New Roman" panose="02020603050405020304" pitchFamily="18" charset="0"/>
              </a:rPr>
              <a:t> y </a:t>
            </a:r>
            <a:r>
              <a:rPr lang="en-US" sz="4400" dirty="0" err="1" smtClean="0">
                <a:cs typeface="Times New Roman" panose="02020603050405020304" pitchFamily="18" charset="0"/>
              </a:rPr>
              <a:t>resumé</a:t>
            </a:r>
            <a:endParaRPr lang="es-ES_tradnl" sz="4400" dirty="0"/>
          </a:p>
        </p:txBody>
      </p:sp>
      <p:pic>
        <p:nvPicPr>
          <p:cNvPr id="5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79633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0" t="6987" r="4223"/>
          <a:stretch/>
        </p:blipFill>
        <p:spPr>
          <a:xfrm>
            <a:off x="1752600" y="2743200"/>
            <a:ext cx="5562600" cy="32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57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5438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24401"/>
            <a:ext cx="5715000" cy="685800"/>
          </a:xfrm>
        </p:spPr>
        <p:txBody>
          <a:bodyPr>
            <a:normAutofit fontScale="90000"/>
          </a:bodyPr>
          <a:lstStyle/>
          <a:p>
            <a:pPr lvl="0"/>
            <a:r>
              <a:rPr lang="es-PR" b="0" dirty="0">
                <a:solidFill>
                  <a:schemeClr val="bg1"/>
                </a:solidFill>
                <a:effectLst/>
              </a:rPr>
              <a:t>Búsqueda de </a:t>
            </a:r>
            <a:r>
              <a:rPr lang="es-PR" b="0" dirty="0" smtClean="0">
                <a:solidFill>
                  <a:schemeClr val="bg1"/>
                </a:solidFill>
                <a:effectLst/>
              </a:rPr>
              <a:t>empleo</a:t>
            </a:r>
            <a:endParaRPr lang="en-US" dirty="0"/>
          </a:p>
        </p:txBody>
      </p:sp>
      <p:pic>
        <p:nvPicPr>
          <p:cNvPr id="5" name="Picture 5" descr="logo transpar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69" y="5823098"/>
            <a:ext cx="927100" cy="67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645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44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>
            <a:off x="3083036" y="328288"/>
            <a:ext cx="3138767" cy="2224752"/>
          </a:xfrm>
          <a:custGeom>
            <a:avLst/>
            <a:gdLst>
              <a:gd name="T0" fmla="*/ 200 w 1189"/>
              <a:gd name="T1" fmla="*/ 296 h 801"/>
              <a:gd name="T2" fmla="*/ 200 w 1189"/>
              <a:gd name="T3" fmla="*/ 291 h 801"/>
              <a:gd name="T4" fmla="*/ 491 w 1189"/>
              <a:gd name="T5" fmla="*/ 0 h 801"/>
              <a:gd name="T6" fmla="*/ 774 w 1189"/>
              <a:gd name="T7" fmla="*/ 226 h 801"/>
              <a:gd name="T8" fmla="*/ 867 w 1189"/>
              <a:gd name="T9" fmla="*/ 202 h 801"/>
              <a:gd name="T10" fmla="*/ 1056 w 1189"/>
              <a:gd name="T11" fmla="*/ 392 h 801"/>
              <a:gd name="T12" fmla="*/ 1056 w 1189"/>
              <a:gd name="T13" fmla="*/ 405 h 801"/>
              <a:gd name="T14" fmla="*/ 1189 w 1189"/>
              <a:gd name="T15" fmla="*/ 596 h 801"/>
              <a:gd name="T16" fmla="*/ 985 w 1189"/>
              <a:gd name="T17" fmla="*/ 801 h 801"/>
              <a:gd name="T18" fmla="*/ 256 w 1189"/>
              <a:gd name="T19" fmla="*/ 801 h 801"/>
              <a:gd name="T20" fmla="*/ 0 w 1189"/>
              <a:gd name="T21" fmla="*/ 545 h 801"/>
              <a:gd name="T22" fmla="*/ 200 w 1189"/>
              <a:gd name="T23" fmla="*/ 296 h 801"/>
              <a:gd name="T24" fmla="*/ 200 w 1189"/>
              <a:gd name="T25" fmla="*/ 296 h 801"/>
              <a:gd name="T26" fmla="*/ 200 w 1189"/>
              <a:gd name="T27" fmla="*/ 296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9" h="801">
                <a:moveTo>
                  <a:pt x="200" y="296"/>
                </a:moveTo>
                <a:cubicBezTo>
                  <a:pt x="200" y="294"/>
                  <a:pt x="200" y="292"/>
                  <a:pt x="200" y="291"/>
                </a:cubicBezTo>
                <a:cubicBezTo>
                  <a:pt x="200" y="130"/>
                  <a:pt x="330" y="0"/>
                  <a:pt x="491" y="0"/>
                </a:cubicBezTo>
                <a:cubicBezTo>
                  <a:pt x="629" y="0"/>
                  <a:pt x="745" y="97"/>
                  <a:pt x="774" y="226"/>
                </a:cubicBezTo>
                <a:cubicBezTo>
                  <a:pt x="801" y="211"/>
                  <a:pt x="833" y="202"/>
                  <a:pt x="867" y="202"/>
                </a:cubicBezTo>
                <a:cubicBezTo>
                  <a:pt x="971" y="202"/>
                  <a:pt x="1056" y="287"/>
                  <a:pt x="1056" y="392"/>
                </a:cubicBezTo>
                <a:cubicBezTo>
                  <a:pt x="1056" y="396"/>
                  <a:pt x="1056" y="400"/>
                  <a:pt x="1056" y="405"/>
                </a:cubicBezTo>
                <a:cubicBezTo>
                  <a:pt x="1134" y="433"/>
                  <a:pt x="1189" y="508"/>
                  <a:pt x="1189" y="596"/>
                </a:cubicBezTo>
                <a:cubicBezTo>
                  <a:pt x="1189" y="709"/>
                  <a:pt x="1098" y="801"/>
                  <a:pt x="985" y="801"/>
                </a:cubicBezTo>
                <a:cubicBezTo>
                  <a:pt x="256" y="801"/>
                  <a:pt x="256" y="801"/>
                  <a:pt x="256" y="801"/>
                </a:cubicBezTo>
                <a:cubicBezTo>
                  <a:pt x="114" y="801"/>
                  <a:pt x="0" y="686"/>
                  <a:pt x="0" y="545"/>
                </a:cubicBezTo>
                <a:cubicBezTo>
                  <a:pt x="0" y="423"/>
                  <a:pt x="86" y="321"/>
                  <a:pt x="200" y="296"/>
                </a:cubicBezTo>
                <a:close/>
                <a:moveTo>
                  <a:pt x="200" y="296"/>
                </a:moveTo>
                <a:cubicBezTo>
                  <a:pt x="200" y="296"/>
                  <a:pt x="200" y="296"/>
                  <a:pt x="200" y="296"/>
                </a:cubicBezTo>
              </a:path>
            </a:pathLst>
          </a:custGeom>
          <a:solidFill>
            <a:schemeClr val="bg2"/>
          </a:solidFill>
          <a:ln>
            <a:noFill/>
          </a:ln>
          <a:effectLst>
            <a:outerShdw blurRad="673100" dist="165100" dir="5400000" algn="ctr" rotWithShape="0">
              <a:srgbClr val="000000">
                <a:alpha val="60000"/>
              </a:srgbClr>
            </a:outerShdw>
          </a:effectLst>
        </p:spPr>
        <p:txBody>
          <a:bodyPr vert="horz" wrap="square" lIns="84491" tIns="42245" rIns="84491" bIns="42245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>
            <a:off x="1268596" y="1896259"/>
            <a:ext cx="2796808" cy="660740"/>
          </a:xfrm>
          <a:prstGeom prst="bentConnector5">
            <a:avLst>
              <a:gd name="adj1" fmla="val -225"/>
              <a:gd name="adj2" fmla="val 146130"/>
              <a:gd name="adj3" fmla="val 108174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1" idx="8"/>
            <a:endCxn id="32" idx="2"/>
          </p:cNvCxnSpPr>
          <p:nvPr/>
        </p:nvCxnSpPr>
        <p:spPr>
          <a:xfrm flipH="1">
            <a:off x="4548277" y="2553040"/>
            <a:ext cx="1134998" cy="2577373"/>
          </a:xfrm>
          <a:prstGeom prst="bentConnector4">
            <a:avLst>
              <a:gd name="adj1" fmla="val -67588"/>
              <a:gd name="adj2" fmla="val 111826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37" idx="1"/>
          </p:cNvCxnSpPr>
          <p:nvPr/>
        </p:nvCxnSpPr>
        <p:spPr>
          <a:xfrm rot="10800000">
            <a:off x="4781552" y="381000"/>
            <a:ext cx="3119345" cy="569853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26669" y="4446306"/>
            <a:ext cx="958081" cy="462567"/>
          </a:xfrm>
          <a:prstGeom prst="rect">
            <a:avLst/>
          </a:prstGeom>
          <a:noFill/>
        </p:spPr>
        <p:txBody>
          <a:bodyPr wrap="square" lIns="84491" tIns="42245" rIns="84491" bIns="42245" rtlCol="0">
            <a:normAutofit/>
          </a:bodyPr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0531" y="3499833"/>
            <a:ext cx="1581149" cy="462567"/>
          </a:xfrm>
          <a:prstGeom prst="rect">
            <a:avLst/>
          </a:prstGeom>
          <a:noFill/>
        </p:spPr>
        <p:txBody>
          <a:bodyPr wrap="square" lIns="84491" tIns="42245" rIns="84491" bIns="42245" rtlCol="0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Networking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26658" y="4293694"/>
            <a:ext cx="2145892" cy="462567"/>
          </a:xfrm>
          <a:prstGeom prst="rect">
            <a:avLst/>
          </a:prstGeom>
          <a:noFill/>
        </p:spPr>
        <p:txBody>
          <a:bodyPr wrap="square" lIns="84491" tIns="42245" rIns="84491" bIns="42245" rtlCol="0">
            <a:noAutofit/>
          </a:bodyPr>
          <a:lstStyle/>
          <a:p>
            <a:pPr algn="ctr"/>
            <a:r>
              <a:rPr lang="en-US" sz="1800" b="1" dirty="0" err="1" smtClean="0">
                <a:solidFill>
                  <a:srgbClr val="FFFF00"/>
                </a:solidFill>
              </a:rPr>
              <a:t>Periódicos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65878" y="1598169"/>
            <a:ext cx="1201922" cy="462567"/>
          </a:xfrm>
          <a:prstGeom prst="rect">
            <a:avLst/>
          </a:prstGeom>
          <a:noFill/>
        </p:spPr>
        <p:txBody>
          <a:bodyPr wrap="square" lIns="84491" tIns="42245" rIns="84491" bIns="42245" rtlCol="0">
            <a:noAutofit/>
          </a:bodyPr>
          <a:lstStyle/>
          <a:p>
            <a:pPr algn="ctr"/>
            <a:r>
              <a:rPr lang="en-US" sz="1800" b="1" dirty="0" err="1" smtClean="0">
                <a:solidFill>
                  <a:srgbClr val="FFFF00"/>
                </a:solidFill>
              </a:rPr>
              <a:t>Agencias</a:t>
            </a:r>
            <a:r>
              <a:rPr lang="en-US" sz="1800" b="1" dirty="0" smtClean="0">
                <a:solidFill>
                  <a:srgbClr val="FFFF00"/>
                </a:solidFill>
              </a:rPr>
              <a:t> de </a:t>
            </a:r>
            <a:r>
              <a:rPr lang="en-US" sz="1800" b="1" dirty="0" err="1" smtClean="0">
                <a:solidFill>
                  <a:srgbClr val="FFFF00"/>
                </a:solidFill>
              </a:rPr>
              <a:t>Empleo</a:t>
            </a:r>
            <a:endParaRPr lang="en-US" sz="1800" b="1" dirty="0">
              <a:solidFill>
                <a:srgbClr val="FFFF00"/>
              </a:solidFill>
            </a:endParaRPr>
          </a:p>
        </p:txBody>
      </p:sp>
      <p:cxnSp>
        <p:nvCxnSpPr>
          <p:cNvPr id="29" name="Elbow Connector 28"/>
          <p:cNvCxnSpPr>
            <a:stCxn id="21" idx="7"/>
            <a:endCxn id="27" idx="0"/>
          </p:cNvCxnSpPr>
          <p:nvPr/>
        </p:nvCxnSpPr>
        <p:spPr>
          <a:xfrm>
            <a:off x="6221802" y="1983659"/>
            <a:ext cx="1677802" cy="2310035"/>
          </a:xfrm>
          <a:prstGeom prst="bentConnector2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1" idx="10"/>
            <a:endCxn id="25" idx="0"/>
          </p:cNvCxnSpPr>
          <p:nvPr/>
        </p:nvCxnSpPr>
        <p:spPr>
          <a:xfrm flipH="1">
            <a:off x="1605709" y="1842009"/>
            <a:ext cx="1477326" cy="2604297"/>
          </a:xfrm>
          <a:prstGeom prst="bentConnector4">
            <a:avLst>
              <a:gd name="adj1" fmla="val -15474"/>
              <a:gd name="adj2" fmla="val 63651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95307" y="1607535"/>
            <a:ext cx="3651600" cy="569529"/>
          </a:xfrm>
          <a:prstGeom prst="rect">
            <a:avLst/>
          </a:prstGeom>
          <a:noFill/>
        </p:spPr>
        <p:txBody>
          <a:bodyPr wrap="square" lIns="84491" tIns="42245" rIns="84491" bIns="42245" rtlCol="0">
            <a:noAutofit/>
          </a:bodyPr>
          <a:lstStyle/>
          <a:p>
            <a:pPr algn="ctr"/>
            <a:r>
              <a:rPr lang="en-US" sz="2000" b="1" dirty="0" err="1" smtClean="0"/>
              <a:t>Modalidades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la </a:t>
            </a:r>
          </a:p>
          <a:p>
            <a:pPr algn="ctr"/>
            <a:r>
              <a:rPr lang="en-US" sz="2000" b="1" dirty="0" err="1" smtClean="0"/>
              <a:t>Búsqueda</a:t>
            </a:r>
            <a:r>
              <a:rPr lang="en-US" sz="2000" b="1" dirty="0" smtClean="0"/>
              <a:t> </a:t>
            </a:r>
            <a:r>
              <a:rPr lang="en-US" sz="2000" b="1" dirty="0"/>
              <a:t>de </a:t>
            </a:r>
            <a:r>
              <a:rPr lang="en-US" sz="2000" b="1" dirty="0" err="1"/>
              <a:t>Empleo</a:t>
            </a:r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6" y="3919543"/>
            <a:ext cx="1419403" cy="12108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7" y="4734490"/>
            <a:ext cx="1232745" cy="14515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84" y="672088"/>
            <a:ext cx="743024" cy="8874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42" y="4649236"/>
            <a:ext cx="1363072" cy="1129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95" y="319095"/>
            <a:ext cx="928780" cy="12635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5876"/>
            <a:ext cx="1917282" cy="136209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4800" y="1080002"/>
            <a:ext cx="1917282" cy="462567"/>
          </a:xfrm>
          <a:prstGeom prst="rect">
            <a:avLst/>
          </a:prstGeom>
          <a:noFill/>
        </p:spPr>
        <p:txBody>
          <a:bodyPr wrap="square" lIns="84491" tIns="42245" rIns="84491" bIns="42245" rtlCol="0">
            <a:no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Redes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Sociales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517031" y="4346883"/>
            <a:ext cx="2149969" cy="462567"/>
          </a:xfrm>
          <a:prstGeom prst="rect">
            <a:avLst/>
          </a:prstGeom>
          <a:noFill/>
        </p:spPr>
        <p:txBody>
          <a:bodyPr wrap="square" lIns="84491" tIns="42245" rIns="84491" bIns="42245" rtlCol="0">
            <a:no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Autocandidatura</a:t>
            </a:r>
            <a:endParaRPr lang="en-US" sz="1800" b="1" dirty="0">
              <a:solidFill>
                <a:srgbClr val="FFFF00"/>
              </a:solidFill>
            </a:endParaRPr>
          </a:p>
        </p:txBody>
      </p:sp>
      <p:pic>
        <p:nvPicPr>
          <p:cNvPr id="40" name="Picture 5" descr="logo transparen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6016686"/>
            <a:ext cx="927100" cy="673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1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6" grpId="0"/>
      <p:bldP spid="27" grpId="0"/>
      <p:bldP spid="28" grpId="0"/>
      <p:bldP spid="31" grpId="0"/>
      <p:bldP spid="39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Times New Roman" panose="02020603050405020304" pitchFamily="18" charset="0"/>
              </a:rPr>
              <a:t>Rompehielo</a:t>
            </a:r>
            <a:endParaRPr lang="es-ES_tradnl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762000"/>
            <a:ext cx="2590800" cy="1905000"/>
          </a:xfrm>
        </p:spPr>
      </p:pic>
      <p:sp>
        <p:nvSpPr>
          <p:cNvPr id="5" name="Rectangle 4"/>
          <p:cNvSpPr/>
          <p:nvPr/>
        </p:nvSpPr>
        <p:spPr>
          <a:xfrm>
            <a:off x="533400" y="2840304"/>
            <a:ext cx="7543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2400"/>
              </a:spcAft>
            </a:pPr>
            <a:r>
              <a:rPr lang="es-ES_tradnl" sz="3200" dirty="0">
                <a:latin typeface="+mj-lt"/>
                <a:cs typeface="Times New Roman" panose="02020603050405020304" pitchFamily="18" charset="0"/>
              </a:rPr>
              <a:t>Hola soy </a:t>
            </a:r>
            <a:r>
              <a:rPr lang="es-ES_tradnl" sz="3200" dirty="0" smtClean="0">
                <a:latin typeface="+mj-lt"/>
                <a:cs typeface="Times New Roman" panose="02020603050405020304" pitchFamily="18" charset="0"/>
              </a:rPr>
              <a:t>__________ y </a:t>
            </a:r>
            <a:r>
              <a:rPr lang="es-ES_tradnl" sz="3200" dirty="0">
                <a:latin typeface="+mj-lt"/>
                <a:cs typeface="Times New Roman" panose="02020603050405020304" pitchFamily="18" charset="0"/>
              </a:rPr>
              <a:t>en el futuro me gustaría trabajar como </a:t>
            </a:r>
            <a:r>
              <a:rPr lang="es-ES_tradnl" sz="3200" dirty="0" smtClean="0">
                <a:latin typeface="+mj-lt"/>
                <a:cs typeface="Times New Roman" panose="02020603050405020304" pitchFamily="18" charset="0"/>
              </a:rPr>
              <a:t>____________.</a:t>
            </a:r>
          </a:p>
          <a:p>
            <a:pPr lvl="1">
              <a:spcAft>
                <a:spcPts val="2400"/>
              </a:spcAft>
            </a:pPr>
            <a:r>
              <a:rPr lang="es-ES_tradnl" sz="3200" b="1" dirty="0" smtClean="0">
                <a:latin typeface="+mj-lt"/>
                <a:cs typeface="Times New Roman" panose="02020603050405020304" pitchFamily="18" charset="0"/>
              </a:rPr>
              <a:t>Ejemplo:   </a:t>
            </a:r>
            <a:r>
              <a:rPr lang="es-ES_tradnl" sz="3200" i="1" dirty="0" smtClean="0">
                <a:latin typeface="+mj-lt"/>
                <a:cs typeface="Times New Roman" panose="02020603050405020304" pitchFamily="18" charset="0"/>
              </a:rPr>
              <a:t>Hola </a:t>
            </a:r>
            <a:r>
              <a:rPr lang="es-ES_tradnl" sz="3200" i="1" dirty="0">
                <a:latin typeface="+mj-lt"/>
                <a:cs typeface="Times New Roman" panose="02020603050405020304" pitchFamily="18" charset="0"/>
              </a:rPr>
              <a:t>soy María y en el futuro me gustaría trabajar como </a:t>
            </a:r>
            <a:r>
              <a:rPr lang="es-ES_tradnl" sz="3200" i="1" dirty="0" smtClean="0">
                <a:latin typeface="+mj-lt"/>
                <a:cs typeface="Times New Roman" panose="02020603050405020304" pitchFamily="18" charset="0"/>
              </a:rPr>
              <a:t>enfermera.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5" descr="logo transpar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029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 b="1" dirty="0" smtClean="0">
                <a:cs typeface="Times New Roman" panose="02020603050405020304" pitchFamily="18" charset="0"/>
              </a:rPr>
              <a:t>Buscar empleo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800" dirty="0">
                <a:cs typeface="Times New Roman" panose="02020603050405020304" pitchFamily="18" charset="0"/>
              </a:rPr>
              <a:t>E</a:t>
            </a:r>
            <a:r>
              <a:rPr lang="es-ES" sz="2800" dirty="0" smtClean="0">
                <a:cs typeface="Times New Roman" panose="02020603050405020304" pitchFamily="18" charset="0"/>
              </a:rPr>
              <a:t>n las secciones </a:t>
            </a:r>
            <a:r>
              <a:rPr lang="es-ES" sz="2800" dirty="0">
                <a:cs typeface="Times New Roman" panose="02020603050405020304" pitchFamily="18" charset="0"/>
              </a:rPr>
              <a:t>de ofertas de empleo o </a:t>
            </a:r>
            <a:r>
              <a:rPr lang="es-ES" sz="2800" dirty="0" smtClean="0">
                <a:cs typeface="Times New Roman" panose="02020603050405020304" pitchFamily="18" charset="0"/>
              </a:rPr>
              <a:t>clasificados.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800" dirty="0" smtClean="0">
                <a:cs typeface="Times New Roman" panose="02020603050405020304" pitchFamily="18" charset="0"/>
              </a:rPr>
              <a:t>La </a:t>
            </a:r>
            <a:r>
              <a:rPr lang="es-ES" sz="2800" dirty="0">
                <a:cs typeface="Times New Roman" panose="02020603050405020304" pitchFamily="18" charset="0"/>
              </a:rPr>
              <a:t>clave está en saber qué días son los ideales para comprar </a:t>
            </a:r>
            <a:r>
              <a:rPr lang="es-ES" sz="2800" dirty="0" smtClean="0">
                <a:cs typeface="Times New Roman" panose="02020603050405020304" pitchFamily="18" charset="0"/>
              </a:rPr>
              <a:t>y buscar en el periódico.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</a:pPr>
            <a:r>
              <a:rPr lang="es-ES" sz="2800" b="1" dirty="0" smtClean="0">
                <a:cs typeface="Times New Roman" panose="02020603050405020304" pitchFamily="18" charset="0"/>
              </a:rPr>
              <a:t>Ofrecer tus servicios</a:t>
            </a:r>
          </a:p>
          <a:p>
            <a:pPr marL="274320" lvl="1" indent="-274320">
              <a:spcBef>
                <a:spcPts val="0"/>
              </a:spcBef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s-ES" sz="2800" dirty="0" smtClean="0">
                <a:cs typeface="Times New Roman" panose="02020603050405020304" pitchFamily="18" charset="0"/>
              </a:rPr>
              <a:t>Puedes utilizar el periódico para </a:t>
            </a:r>
            <a:r>
              <a:rPr lang="es-ES" sz="2800" dirty="0">
                <a:cs typeface="Times New Roman" panose="02020603050405020304" pitchFamily="18" charset="0"/>
              </a:rPr>
              <a:t>ofrecer tus servicios.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800" dirty="0" smtClean="0">
                <a:cs typeface="Times New Roman" panose="02020603050405020304" pitchFamily="18" charset="0"/>
              </a:rPr>
              <a:t>La </a:t>
            </a:r>
            <a:r>
              <a:rPr lang="es-ES" sz="2800" dirty="0">
                <a:cs typeface="Times New Roman" panose="02020603050405020304" pitchFamily="18" charset="0"/>
              </a:rPr>
              <a:t>clave está en saber qué días son los ideales para </a:t>
            </a:r>
            <a:r>
              <a:rPr lang="es-ES" sz="2800" dirty="0" smtClean="0">
                <a:cs typeface="Times New Roman" panose="02020603050405020304" pitchFamily="18" charset="0"/>
              </a:rPr>
              <a:t>anunciar (vender) tus servicios en </a:t>
            </a:r>
            <a:r>
              <a:rPr lang="es-ES" sz="2800" dirty="0">
                <a:cs typeface="Times New Roman" panose="02020603050405020304" pitchFamily="18" charset="0"/>
              </a:rPr>
              <a:t>el periódico</a:t>
            </a:r>
            <a:r>
              <a:rPr lang="es-ES" sz="2800" dirty="0" smtClean="0">
                <a:cs typeface="Times New Roman" panose="02020603050405020304" pitchFamily="18" charset="0"/>
              </a:rPr>
              <a:t>.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69" y="5823098"/>
            <a:ext cx="927100" cy="67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7620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3600" b="1" dirty="0" err="1" smtClean="0">
                <a:latin typeface="+mj-lt"/>
                <a:cs typeface="Times New Roman" panose="02020603050405020304" pitchFamily="18" charset="0"/>
              </a:rPr>
              <a:t>eriódicos</a:t>
            </a:r>
            <a:endParaRPr lang="es-ES" sz="36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54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69" y="6858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b="1" dirty="0" smtClean="0">
                <a:cs typeface="Times New Roman" panose="02020603050405020304" pitchFamily="18" charset="0"/>
              </a:rPr>
              <a:t>Agencias de empleo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s-ES" dirty="0" smtClean="0">
                <a:cs typeface="Times New Roman" panose="02020603050405020304" pitchFamily="18" charset="0"/>
              </a:rPr>
              <a:t>Ventajas</a:t>
            </a:r>
          </a:p>
          <a:p>
            <a:pPr lvl="1"/>
            <a:r>
              <a:rPr lang="es-ES" dirty="0" smtClean="0">
                <a:cs typeface="Times New Roman" panose="02020603050405020304" pitchFamily="18" charset="0"/>
              </a:rPr>
              <a:t>Pueden estar en colaboración con el gobierno.</a:t>
            </a:r>
          </a:p>
          <a:p>
            <a:pPr lvl="1"/>
            <a:r>
              <a:rPr lang="es-ES" dirty="0" smtClean="0">
                <a:cs typeface="Times New Roman" panose="02020603050405020304" pitchFamily="18" charset="0"/>
              </a:rPr>
              <a:t>Pueden estar vinculadas con empresas privadas </a:t>
            </a:r>
            <a:r>
              <a:rPr lang="es-ES" dirty="0">
                <a:cs typeface="Times New Roman" panose="02020603050405020304" pitchFamily="18" charset="0"/>
              </a:rPr>
              <a:t>que solicitan </a:t>
            </a:r>
            <a:r>
              <a:rPr lang="es-ES" dirty="0" smtClean="0">
                <a:cs typeface="Times New Roman" panose="02020603050405020304" pitchFamily="18" charset="0"/>
              </a:rPr>
              <a:t>candidatos para trabajar.</a:t>
            </a:r>
          </a:p>
          <a:p>
            <a:pPr marL="393192" lvl="1" indent="0">
              <a:buNone/>
            </a:pPr>
            <a:endParaRPr lang="es-ES" dirty="0" smtClean="0">
              <a:cs typeface="Times New Roman" panose="02020603050405020304" pitchFamily="18" charset="0"/>
            </a:endParaRPr>
          </a:p>
          <a:p>
            <a:pPr marL="457200" lvl="1" indent="-457200">
              <a:buNone/>
            </a:pPr>
            <a:r>
              <a:rPr lang="en-US" sz="3600" b="1" dirty="0" err="1">
                <a:cs typeface="Times New Roman" panose="02020603050405020304" pitchFamily="18" charset="0"/>
              </a:rPr>
              <a:t>Redes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sociales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cs typeface="Times New Roman" panose="02020603050405020304" pitchFamily="18" charset="0"/>
              </a:rPr>
              <a:t>profesionales</a:t>
            </a:r>
            <a:endParaRPr lang="en-US" sz="3600" b="1" dirty="0" smtClean="0"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dirty="0" smtClean="0">
                <a:cs typeface="Times New Roman" panose="02020603050405020304" pitchFamily="18" charset="0"/>
              </a:rPr>
              <a:t>Requiere crear </a:t>
            </a:r>
            <a:r>
              <a:rPr lang="es-ES" dirty="0">
                <a:cs typeface="Times New Roman" panose="02020603050405020304" pitchFamily="18" charset="0"/>
              </a:rPr>
              <a:t>un </a:t>
            </a:r>
            <a:r>
              <a:rPr lang="es-ES" dirty="0" smtClean="0">
                <a:cs typeface="Times New Roman" panose="02020603050405020304" pitchFamily="18" charset="0"/>
              </a:rPr>
              <a:t>perfil</a:t>
            </a:r>
            <a:r>
              <a:rPr lang="es-ES" dirty="0">
                <a:cs typeface="Times New Roman" panose="02020603050405020304" pitchFamily="18" charset="0"/>
              </a:rPr>
              <a:t>, bien enfocado en </a:t>
            </a:r>
            <a:r>
              <a:rPr lang="es-ES" dirty="0" smtClean="0">
                <a:cs typeface="Times New Roman" panose="02020603050405020304" pitchFamily="18" charset="0"/>
              </a:rPr>
              <a:t>tus fortalezas y habilidades.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dirty="0" smtClean="0">
                <a:cs typeface="Times New Roman" panose="02020603050405020304" pitchFamily="18" charset="0"/>
              </a:rPr>
              <a:t>El </a:t>
            </a:r>
            <a:r>
              <a:rPr lang="es-ES" dirty="0">
                <a:cs typeface="Times New Roman" panose="02020603050405020304" pitchFamily="18" charset="0"/>
              </a:rPr>
              <a:t>secreto está en entender </a:t>
            </a:r>
            <a:r>
              <a:rPr lang="es-ES" dirty="0" smtClean="0">
                <a:cs typeface="Times New Roman" panose="02020603050405020304" pitchFamily="18" charset="0"/>
              </a:rPr>
              <a:t>que: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s-ES" dirty="0" smtClean="0">
                <a:cs typeface="Times New Roman" panose="02020603050405020304" pitchFamily="18" charset="0"/>
              </a:rPr>
              <a:t>primero </a:t>
            </a:r>
            <a:r>
              <a:rPr lang="es-ES" dirty="0">
                <a:cs typeface="Times New Roman" panose="02020603050405020304" pitchFamily="18" charset="0"/>
              </a:rPr>
              <a:t>tienes que generar una </a:t>
            </a:r>
            <a:r>
              <a:rPr lang="es-ES" dirty="0" smtClean="0">
                <a:cs typeface="Times New Roman" panose="02020603050405020304" pitchFamily="18" charset="0"/>
              </a:rPr>
              <a:t>relación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es-ES" dirty="0" smtClean="0">
                <a:cs typeface="Times New Roman" panose="02020603050405020304" pitchFamily="18" charset="0"/>
              </a:rPr>
              <a:t>después puedes enfocarte en una oferta de empleo</a:t>
            </a:r>
            <a:endParaRPr lang="en-US" sz="3200" dirty="0">
              <a:cs typeface="Times New Roman" panose="02020603050405020304" pitchFamily="18" charset="0"/>
            </a:endParaRPr>
          </a:p>
          <a:p>
            <a:pPr marL="457200" lvl="1" indent="-45720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69" y="5823098"/>
            <a:ext cx="927100" cy="67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29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69" y="8382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cs typeface="Times New Roman" panose="02020603050405020304" pitchFamily="18" charset="0"/>
              </a:rPr>
              <a:t>Networking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dirty="0" smtClean="0">
                <a:cs typeface="Times New Roman" panose="02020603050405020304" pitchFamily="18" charset="0"/>
              </a:rPr>
              <a:t>Se </a:t>
            </a:r>
            <a:r>
              <a:rPr lang="en-US" dirty="0" err="1" smtClean="0">
                <a:cs typeface="Times New Roman" panose="02020603050405020304" pitchFamily="18" charset="0"/>
              </a:rPr>
              <a:t>refiere</a:t>
            </a:r>
            <a:r>
              <a:rPr lang="en-US" dirty="0" smtClean="0">
                <a:cs typeface="Times New Roman" panose="02020603050405020304" pitchFamily="18" charset="0"/>
              </a:rPr>
              <a:t> al</a:t>
            </a:r>
            <a:r>
              <a:rPr lang="es-ES" dirty="0" smtClean="0">
                <a:cs typeface="Times New Roman" panose="02020603050405020304" pitchFamily="18" charset="0"/>
              </a:rPr>
              <a:t> </a:t>
            </a:r>
            <a:r>
              <a:rPr lang="es-ES" dirty="0">
                <a:cs typeface="Times New Roman" panose="02020603050405020304" pitchFamily="18" charset="0"/>
              </a:rPr>
              <a:t>arte de </a:t>
            </a:r>
            <a:r>
              <a:rPr lang="es-ES" dirty="0" smtClean="0">
                <a:cs typeface="Times New Roman" panose="02020603050405020304" pitchFamily="18" charset="0"/>
              </a:rPr>
              <a:t>generar buenas relaciones </a:t>
            </a:r>
            <a:r>
              <a:rPr lang="es-ES" dirty="0">
                <a:cs typeface="Times New Roman" panose="02020603050405020304" pitchFamily="18" charset="0"/>
              </a:rPr>
              <a:t>interpersonales enfocadas en </a:t>
            </a:r>
            <a:r>
              <a:rPr lang="es-ES" dirty="0" smtClean="0">
                <a:cs typeface="Times New Roman" panose="02020603050405020304" pitchFamily="18" charset="0"/>
              </a:rPr>
              <a:t>producir </a:t>
            </a:r>
            <a:r>
              <a:rPr lang="es-ES" dirty="0">
                <a:cs typeface="Times New Roman" panose="02020603050405020304" pitchFamily="18" charset="0"/>
              </a:rPr>
              <a:t>oportunidades de trabajo y negocios.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6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3600" b="1" dirty="0" err="1" smtClean="0">
                <a:cs typeface="Times New Roman" panose="02020603050405020304" pitchFamily="18" charset="0"/>
              </a:rPr>
              <a:t>Autocandidatura</a:t>
            </a:r>
            <a:endParaRPr lang="es-ES" sz="3600" b="1" dirty="0" smtClean="0">
              <a:cs typeface="Times New Roman" panose="02020603050405020304" pitchFamily="18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s-ES" dirty="0" smtClean="0">
                <a:cs typeface="Times New Roman" panose="02020603050405020304" pitchFamily="18" charset="0"/>
              </a:rPr>
              <a:t>Requiere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cs typeface="Times New Roman" panose="02020603050405020304" pitchFamily="18" charset="0"/>
              </a:rPr>
              <a:t>identificar </a:t>
            </a:r>
            <a:r>
              <a:rPr lang="es-ES" dirty="0">
                <a:cs typeface="Times New Roman" panose="02020603050405020304" pitchFamily="18" charset="0"/>
              </a:rPr>
              <a:t>empresas en las que quieras trabajar.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cs typeface="Times New Roman" panose="02020603050405020304" pitchFamily="18" charset="0"/>
              </a:rPr>
              <a:t>e</a:t>
            </a:r>
            <a:r>
              <a:rPr lang="es-ES" dirty="0" smtClean="0">
                <a:cs typeface="Times New Roman" panose="02020603050405020304" pitchFamily="18" charset="0"/>
              </a:rPr>
              <a:t>nviar a la Oficina de Recursos Humanos tu </a:t>
            </a:r>
            <a:r>
              <a:rPr lang="es-ES" dirty="0">
                <a:cs typeface="Times New Roman" panose="02020603050405020304" pitchFamily="18" charset="0"/>
              </a:rPr>
              <a:t>carta </a:t>
            </a:r>
            <a:r>
              <a:rPr lang="es-ES" dirty="0" smtClean="0">
                <a:cs typeface="Times New Roman" panose="02020603050405020304" pitchFamily="18" charset="0"/>
              </a:rPr>
              <a:t>de presentación y resumé ofreciéndote </a:t>
            </a:r>
            <a:r>
              <a:rPr lang="es-ES" dirty="0">
                <a:cs typeface="Times New Roman" panose="02020603050405020304" pitchFamily="18" charset="0"/>
              </a:rPr>
              <a:t>para trabajar en dicha </a:t>
            </a:r>
            <a:r>
              <a:rPr lang="es-ES" dirty="0" smtClean="0">
                <a:cs typeface="Times New Roman" panose="02020603050405020304" pitchFamily="18" charset="0"/>
              </a:rPr>
              <a:t>empresa. 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69" y="5823098"/>
            <a:ext cx="927100" cy="67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79688"/>
            <a:ext cx="840680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+mj-lt"/>
                <a:cs typeface="Times New Roman" panose="02020603050405020304" pitchFamily="18" charset="0"/>
              </a:rPr>
              <a:t>Búsqueda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anose="02020603050405020304" pitchFamily="18" charset="0"/>
              </a:rPr>
              <a:t>por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zona</a:t>
            </a:r>
            <a:endParaRPr lang="es-ES" sz="3600" b="1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Hay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empresas que ponen en sus fachadas mensajes de búsqueda de 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personal.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Si quieres trabajar en  una zona en específico puedes buscar en ella estos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carteles con 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ofertas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de trabajo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s-ES" dirty="0">
              <a:latin typeface="+mj-lt"/>
              <a:cs typeface="Times New Roman" panose="02020603050405020304" pitchFamily="18" charset="0"/>
            </a:endParaRPr>
          </a:p>
          <a:p>
            <a:r>
              <a:rPr lang="es-ES" sz="3600" b="1" dirty="0">
                <a:latin typeface="+mj-lt"/>
                <a:cs typeface="Times New Roman" panose="02020603050405020304" pitchFamily="18" charset="0"/>
              </a:rPr>
              <a:t>Visitar sitios web de </a:t>
            </a:r>
            <a:r>
              <a:rPr lang="es-ES" sz="3600" b="1" dirty="0" smtClean="0">
                <a:latin typeface="+mj-lt"/>
                <a:cs typeface="Times New Roman" panose="02020603050405020304" pitchFamily="18" charset="0"/>
              </a:rPr>
              <a:t>empleo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El proceso es bastante simple; tan solo te registras y luego puedes ingresar al portal.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Times New Roman" panose="02020603050405020304" pitchFamily="18" charset="0"/>
              </a:rPr>
              <a:t>Muchas veces los portales de ofertas de </a:t>
            </a: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trabajo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permiten sectorizar las búsquedas.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  <a:cs typeface="Times New Roman" panose="02020603050405020304" pitchFamily="18" charset="0"/>
              </a:rPr>
              <a:t>Este </a:t>
            </a:r>
            <a:r>
              <a:rPr lang="es-ES" sz="2400" dirty="0">
                <a:latin typeface="+mj-lt"/>
                <a:cs typeface="Times New Roman" panose="02020603050405020304" pitchFamily="18" charset="0"/>
              </a:rPr>
              <a:t>es un gran recurso para todos aquellos que quieran complementar el proceso de encontrar trabajo.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69" y="5823098"/>
            <a:ext cx="927100" cy="67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188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1" y="1447800"/>
            <a:ext cx="8229600" cy="3970828"/>
          </a:xfrm>
        </p:spPr>
      </p:pic>
      <p:pic>
        <p:nvPicPr>
          <p:cNvPr id="5" name="Picture 5" descr="logo transpar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69" y="5823098"/>
            <a:ext cx="927100" cy="67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1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874837"/>
            <a:ext cx="3810000" cy="3992563"/>
          </a:xfrm>
        </p:spPr>
        <p:txBody>
          <a:bodyPr>
            <a:normAutofit/>
          </a:bodyPr>
          <a:lstStyle/>
          <a:p>
            <a:pPr marL="58738" indent="0">
              <a:buNone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Times New Roman" panose="02020603050405020304" pitchFamily="18" charset="0"/>
              </a:rPr>
              <a:t>F</a:t>
            </a: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Fortalezas</a:t>
            </a:r>
            <a:endParaRPr lang="en-US" sz="32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Times New Roman" panose="02020603050405020304" pitchFamily="18" charset="0"/>
              </a:rPr>
              <a:t>O: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Oportunidades</a:t>
            </a:r>
            <a:endParaRPr lang="en-US" sz="32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Times New Roman" panose="02020603050405020304" pitchFamily="18" charset="0"/>
              </a:rPr>
              <a:t>D: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Debilidades</a:t>
            </a:r>
            <a:endParaRPr lang="en-US" sz="32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Times New Roman" panose="02020603050405020304" pitchFamily="18" charset="0"/>
              </a:rPr>
              <a:t>A: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Amenazas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cs typeface="Times New Roman" panose="02020603050405020304" pitchFamily="18" charset="0"/>
              </a:rPr>
              <a:t>¿Qué es el análisis FODA?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¿</a:t>
            </a:r>
            <a:r>
              <a:rPr lang="en-US" dirty="0" err="1">
                <a:cs typeface="Times New Roman" panose="02020603050405020304" pitchFamily="18" charset="0"/>
              </a:rPr>
              <a:t>Qué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es</a:t>
            </a:r>
            <a:r>
              <a:rPr lang="en-US" dirty="0">
                <a:cs typeface="Times New Roman" panose="02020603050405020304" pitchFamily="18" charset="0"/>
              </a:rPr>
              <a:t> el </a:t>
            </a:r>
            <a:r>
              <a:rPr lang="en-US" dirty="0" err="1">
                <a:cs typeface="Times New Roman" panose="02020603050405020304" pitchFamily="18" charset="0"/>
              </a:rPr>
              <a:t>análisis</a:t>
            </a:r>
            <a:r>
              <a:rPr lang="en-US" dirty="0">
                <a:cs typeface="Times New Roman" panose="02020603050405020304" pitchFamily="18" charset="0"/>
              </a:rPr>
              <a:t> FODA?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89900" cy="441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Es </a:t>
            </a:r>
            <a:r>
              <a:rPr lang="es-ES" sz="2800" dirty="0">
                <a:latin typeface="+mj-lt"/>
                <a:cs typeface="Times New Roman" panose="02020603050405020304" pitchFamily="18" charset="0"/>
              </a:rPr>
              <a:t>una técnica empresarial que podemos </a:t>
            </a: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usar en el ámbito </a:t>
            </a:r>
            <a:r>
              <a:rPr lang="es-ES" sz="2800" dirty="0">
                <a:latin typeface="+mj-lt"/>
                <a:cs typeface="Times New Roman" panose="02020603050405020304" pitchFamily="18" charset="0"/>
              </a:rPr>
              <a:t>individual con el fin de disfrutar de sus ventajas estratégicas a la hora de tomar </a:t>
            </a: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decisiones. 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Nos permitirá establecer la planificación adecuada para alcanzar nuestros objetivos.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La podemos </a:t>
            </a:r>
            <a:r>
              <a:rPr lang="es-ES" sz="2800" dirty="0">
                <a:latin typeface="+mj-lt"/>
                <a:cs typeface="Times New Roman" panose="02020603050405020304" pitchFamily="18" charset="0"/>
              </a:rPr>
              <a:t>utilizar para analizar </a:t>
            </a: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nuestras </a:t>
            </a:r>
            <a:r>
              <a:rPr lang="es-ES" sz="2800" dirty="0">
                <a:latin typeface="+mj-lt"/>
                <a:cs typeface="Times New Roman" panose="02020603050405020304" pitchFamily="18" charset="0"/>
              </a:rPr>
              <a:t>fortalezas y debilidades personales o </a:t>
            </a: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profesionales. </a:t>
            </a:r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2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209"/>
            <a:ext cx="7848600" cy="33811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s-ES" sz="2800" dirty="0">
                <a:latin typeface="+mj-lt"/>
                <a:cs typeface="Times New Roman" panose="02020603050405020304" pitchFamily="18" charset="0"/>
              </a:rPr>
              <a:t>También nos permite identificar las amenazas y oportunidades que se nos pueden presentar.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s-ES" sz="2800" dirty="0">
                <a:latin typeface="+mj-lt"/>
                <a:cs typeface="Times New Roman" panose="02020603050405020304" pitchFamily="18" charset="0"/>
              </a:rPr>
              <a:t>Está relacionado con el autoconocimiento y une aspectos racionales y emocionales</a:t>
            </a:r>
            <a:r>
              <a:rPr lang="es-ES" sz="3200" dirty="0"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¿</a:t>
            </a:r>
            <a:r>
              <a:rPr lang="en-US" dirty="0" err="1" smtClean="0">
                <a:cs typeface="Times New Roman" panose="02020603050405020304" pitchFamily="18" charset="0"/>
              </a:rPr>
              <a:t>Qué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es</a:t>
            </a:r>
            <a:r>
              <a:rPr lang="en-US" dirty="0">
                <a:cs typeface="Times New Roman" panose="02020603050405020304" pitchFamily="18" charset="0"/>
              </a:rPr>
              <a:t> el </a:t>
            </a:r>
            <a:r>
              <a:rPr lang="en-US" dirty="0" err="1">
                <a:cs typeface="Times New Roman" panose="02020603050405020304" pitchFamily="18" charset="0"/>
              </a:rPr>
              <a:t>análisis</a:t>
            </a:r>
            <a:r>
              <a:rPr lang="en-US" dirty="0">
                <a:cs typeface="Times New Roman" panose="02020603050405020304" pitchFamily="18" charset="0"/>
              </a:rPr>
              <a:t> FODA?</a:t>
            </a:r>
          </a:p>
        </p:txBody>
      </p:sp>
    </p:spTree>
    <p:extLst>
      <p:ext uri="{BB962C8B-B14F-4D97-AF65-F5344CB8AC3E}">
        <p14:creationId xmlns:p14="http://schemas.microsoft.com/office/powerpoint/2010/main" val="12181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209"/>
            <a:ext cx="7626350" cy="33811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Es </a:t>
            </a:r>
            <a:r>
              <a:rPr lang="es-ES" sz="2800" dirty="0">
                <a:latin typeface="+mj-lt"/>
                <a:cs typeface="Times New Roman" panose="02020603050405020304" pitchFamily="18" charset="0"/>
              </a:rPr>
              <a:t>una herramienta estratégica muy útil que te permitirá identificar tus puntos fuertes y en que necesitas trabajar para alcanzar tus metas.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En </a:t>
            </a:r>
            <a:r>
              <a:rPr lang="es-ES" sz="2800" dirty="0">
                <a:latin typeface="+mj-lt"/>
                <a:cs typeface="Times New Roman" panose="02020603050405020304" pitchFamily="18" charset="0"/>
              </a:rPr>
              <a:t>esta herramienta, podrás evaluar qué factores están bajo tu control y las amenazas que escapan a él, pero para las que puedes prepararte</a:t>
            </a:r>
            <a:r>
              <a:rPr lang="es-ES" sz="28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¿</a:t>
            </a:r>
            <a:r>
              <a:rPr lang="en-US" dirty="0" err="1" smtClean="0">
                <a:cs typeface="Times New Roman" panose="02020603050405020304" pitchFamily="18" charset="0"/>
              </a:rPr>
              <a:t>Qué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es</a:t>
            </a:r>
            <a:r>
              <a:rPr lang="en-US" dirty="0">
                <a:cs typeface="Times New Roman" panose="02020603050405020304" pitchFamily="18" charset="0"/>
              </a:rPr>
              <a:t> el </a:t>
            </a:r>
            <a:r>
              <a:rPr lang="en-US" dirty="0" err="1">
                <a:cs typeface="Times New Roman" panose="02020603050405020304" pitchFamily="18" charset="0"/>
              </a:rPr>
              <a:t>análisis</a:t>
            </a:r>
            <a:r>
              <a:rPr lang="en-US" dirty="0">
                <a:cs typeface="Times New Roman" panose="02020603050405020304" pitchFamily="18" charset="0"/>
              </a:rPr>
              <a:t> FODA?</a:t>
            </a:r>
          </a:p>
        </p:txBody>
      </p:sp>
    </p:spTree>
    <p:extLst>
      <p:ext uri="{BB962C8B-B14F-4D97-AF65-F5344CB8AC3E}">
        <p14:creationId xmlns:p14="http://schemas.microsoft.com/office/powerpoint/2010/main" val="17733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¿</a:t>
            </a:r>
            <a:r>
              <a:rPr lang="en-US" dirty="0" err="1" smtClean="0">
                <a:cs typeface="Times New Roman" panose="02020603050405020304" pitchFamily="18" charset="0"/>
              </a:rPr>
              <a:t>Qué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incluye</a:t>
            </a:r>
            <a:r>
              <a:rPr lang="en-US" dirty="0" smtClean="0"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cs typeface="Times New Roman" panose="02020603050405020304" pitchFamily="18" charset="0"/>
              </a:rPr>
              <a:t>análisis</a:t>
            </a:r>
            <a:r>
              <a:rPr lang="en-US" dirty="0" smtClean="0">
                <a:cs typeface="Times New Roman" panose="02020603050405020304" pitchFamily="18" charset="0"/>
              </a:rPr>
              <a:t> FODA?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976676"/>
              </p:ext>
            </p:extLst>
          </p:nvPr>
        </p:nvGraphicFramePr>
        <p:xfrm>
          <a:off x="1447800" y="1905000"/>
          <a:ext cx="5867400" cy="339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154"/>
                <a:gridCol w="1978269"/>
                <a:gridCol w="177897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+mj-lt"/>
                        </a:rPr>
                        <a:t>Fortalezas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Debilidades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Análisis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Interno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+mj-lt"/>
                      </a:endParaRPr>
                    </a:p>
                    <a:p>
                      <a:pPr algn="l"/>
                      <a:endParaRPr lang="en-US" dirty="0" smtClean="0">
                        <a:latin typeface="+mj-lt"/>
                      </a:endParaRPr>
                    </a:p>
                    <a:p>
                      <a:pPr algn="l"/>
                      <a:endParaRPr lang="en-US" dirty="0" smtClean="0">
                        <a:latin typeface="+mj-lt"/>
                      </a:endParaRPr>
                    </a:p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+mj-lt"/>
                        </a:rPr>
                        <a:t>Oportunidades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Amenazas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+mj-lt"/>
                        </a:rPr>
                        <a:t>Análisis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Externo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+mj-lt"/>
                      </a:endParaRPr>
                    </a:p>
                    <a:p>
                      <a:pPr algn="l"/>
                      <a:endParaRPr lang="en-US" dirty="0" smtClean="0">
                        <a:latin typeface="+mj-lt"/>
                      </a:endParaRPr>
                    </a:p>
                    <a:p>
                      <a:pPr algn="l"/>
                      <a:endParaRPr lang="en-US" dirty="0" smtClean="0">
                        <a:latin typeface="+mj-lt"/>
                      </a:endParaRPr>
                    </a:p>
                    <a:p>
                      <a:pPr algn="l"/>
                      <a:endParaRPr lang="en-US" dirty="0" smtClean="0">
                        <a:latin typeface="+mj-lt"/>
                      </a:endParaRPr>
                    </a:p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5" descr="logo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927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00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1122</TotalTime>
  <Words>2858</Words>
  <Application>Microsoft Office PowerPoint</Application>
  <PresentationFormat>On-screen Show (4:3)</PresentationFormat>
  <Paragraphs>395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 </vt:lpstr>
      <vt:lpstr>Objetivos</vt:lpstr>
      <vt:lpstr>Agenda</vt:lpstr>
      <vt:lpstr>Rompehielo</vt:lpstr>
      <vt:lpstr>PowerPoint Presentation</vt:lpstr>
      <vt:lpstr>¿Qué es el análisis FODA?</vt:lpstr>
      <vt:lpstr>¿Qué es el análisis FODA?</vt:lpstr>
      <vt:lpstr>¿Qué es el análisis FODA?</vt:lpstr>
      <vt:lpstr>¿Qué incluye un análisis FODA?</vt:lpstr>
      <vt:lpstr>Secciones en un análisis FODA</vt:lpstr>
      <vt:lpstr>Secciones en un análisis FODA</vt:lpstr>
      <vt:lpstr>Secciones en un análisis FODA</vt:lpstr>
      <vt:lpstr>Secciones en un análisis FODA</vt:lpstr>
      <vt:lpstr>Secciones en un análisis FODA</vt:lpstr>
      <vt:lpstr>Secciones en un análisis FODA</vt:lpstr>
      <vt:lpstr>Secciones en un análisis FODA</vt:lpstr>
      <vt:lpstr>Secciones en un análisis FODA</vt:lpstr>
      <vt:lpstr>Ejercicio: Análisis FODA Personal</vt:lpstr>
      <vt:lpstr>Carta de Presentación y Resumé</vt:lpstr>
      <vt:lpstr>Carta de presentación</vt:lpstr>
      <vt:lpstr>Tipos de cartas de presentación</vt:lpstr>
      <vt:lpstr>PowerPoint Presentation</vt:lpstr>
      <vt:lpstr>PowerPoint Presentation</vt:lpstr>
      <vt:lpstr>PowerPoint Presentation</vt:lpstr>
      <vt:lpstr>El resumé</vt:lpstr>
      <vt:lpstr>Preparación de un resumé</vt:lpstr>
      <vt:lpstr>Preparación de un resumé</vt:lpstr>
      <vt:lpstr>Preguntas clave antes de la presentación del resumé</vt:lpstr>
      <vt:lpstr>Preguntas clave antes de la presentación del resumé</vt:lpstr>
      <vt:lpstr>¿Qué formato debo usar?</vt:lpstr>
      <vt:lpstr>Resumé cronológico</vt:lpstr>
      <vt:lpstr>PowerPoint Presentation</vt:lpstr>
      <vt:lpstr>Resumé funcional</vt:lpstr>
      <vt:lpstr>PowerPoint Presentation</vt:lpstr>
      <vt:lpstr>Resumé personalizado</vt:lpstr>
      <vt:lpstr>PowerPoint Presentation</vt:lpstr>
      <vt:lpstr>PowerPoint Presentation</vt:lpstr>
      <vt:lpstr>Búsqueda de empleo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hacer un análisis FODA personal?</dc:title>
  <dc:creator>Lizbeth Rivera</dc:creator>
  <cp:lastModifiedBy>ERamos</cp:lastModifiedBy>
  <cp:revision>214</cp:revision>
  <cp:lastPrinted>2019-09-27T18:45:09Z</cp:lastPrinted>
  <dcterms:created xsi:type="dcterms:W3CDTF">2019-09-13T19:58:18Z</dcterms:created>
  <dcterms:modified xsi:type="dcterms:W3CDTF">2019-10-01T20:46:26Z</dcterms:modified>
</cp:coreProperties>
</file>