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letter"/>
  <p:notesSz cx="6735763" cy="98663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98"/>
    <p:restoredTop sz="93354"/>
  </p:normalViewPr>
  <p:slideViewPr>
    <p:cSldViewPr>
      <p:cViewPr varScale="1">
        <p:scale>
          <a:sx n="127" d="100"/>
          <a:sy n="127" d="100"/>
        </p:scale>
        <p:origin x="14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0A9E32-97FC-4644-8EEF-6230B1B4160E}" type="datetime1">
              <a:rPr lang="en-US" altLang="en-US"/>
              <a:pPr/>
              <a:t>7/3/2019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19D471-F178-A444-AC70-958E9BDB0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501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286243-F412-4847-98B2-0EF9F5A94D3F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0609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5C118-4CA8-BE40-A6BA-A1C231C0503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9602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268A1-21A8-5941-A6D6-7C98AE136D6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4626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BA6F1-41BC-4A4D-9542-3E583E8D1E4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716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88836-500D-954F-9BFC-99A360965F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39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7FDD1-09CF-EC4C-BE57-39972CFC4DC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022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FF598-6D75-6248-B06A-85918A4F9E8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2415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8680A-390A-AC4F-83EA-313565A6381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8962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3D148-60DF-D648-94C3-20C0C08BECF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58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014E-1BB4-AE49-88DC-90F7A5FBA48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375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CC458-7833-DE40-8F3A-8DF007DC4DE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298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F4810-6438-5045-8937-D82A4B68C01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3457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404" tIns="52202" rIns="104404" bIns="522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text styles</a:t>
            </a:r>
          </a:p>
          <a:p>
            <a:pPr lvl="1"/>
            <a:r>
              <a:rPr lang="es-ES" altLang="en-US"/>
              <a:t>Second level</a:t>
            </a:r>
          </a:p>
          <a:p>
            <a:pPr lvl="2"/>
            <a:r>
              <a:rPr lang="es-ES" altLang="en-US"/>
              <a:t>Third level</a:t>
            </a:r>
          </a:p>
          <a:p>
            <a:pPr lvl="3"/>
            <a:r>
              <a:rPr lang="es-ES" altLang="en-US"/>
              <a:t>Fourth level</a:t>
            </a:r>
          </a:p>
          <a:p>
            <a:pPr lvl="4"/>
            <a:r>
              <a:rPr lang="es-E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>
              <a:defRPr sz="16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D54D0E61-A127-FF41-BB8D-6982A3788A8D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47725" indent="-3254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-128"/>
        </a:defRPr>
      </a:lvl2pPr>
      <a:lvl3pPr marL="1304925" indent="-260350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charset="-128"/>
        </a:defRPr>
      </a:lvl3pPr>
      <a:lvl4pPr marL="1827213" indent="-260350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ＭＳ Ｐゴシック" charset="-128"/>
        </a:defRPr>
      </a:lvl4pPr>
      <a:lvl5pPr marL="2349500" indent="-261938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5pPr>
      <a:lvl6pPr marL="28067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6pPr>
      <a:lvl7pPr marL="32639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7pPr>
      <a:lvl8pPr marL="37211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8pPr>
      <a:lvl9pPr marL="41783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54"/>
          <p:cNvSpPr txBox="1">
            <a:spLocks noChangeArrowheads="1"/>
          </p:cNvSpPr>
          <p:nvPr/>
        </p:nvSpPr>
        <p:spPr bwMode="auto">
          <a:xfrm>
            <a:off x="267504" y="1487488"/>
            <a:ext cx="1097280" cy="1412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</a:rPr>
              <a:t>Inputs</a:t>
            </a:r>
          </a:p>
        </p:txBody>
      </p:sp>
      <p:sp>
        <p:nvSpPr>
          <p:cNvPr id="14338" name="Text Box 55"/>
          <p:cNvSpPr txBox="1">
            <a:spLocks noChangeArrowheads="1"/>
          </p:cNvSpPr>
          <p:nvPr/>
        </p:nvSpPr>
        <p:spPr bwMode="auto">
          <a:xfrm>
            <a:off x="1403648" y="1703537"/>
            <a:ext cx="1120002" cy="1412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Type of Activity</a:t>
            </a:r>
          </a:p>
        </p:txBody>
      </p:sp>
      <p:sp>
        <p:nvSpPr>
          <p:cNvPr id="14339" name="Text Box 57"/>
          <p:cNvSpPr txBox="1">
            <a:spLocks noChangeArrowheads="1"/>
          </p:cNvSpPr>
          <p:nvPr/>
        </p:nvSpPr>
        <p:spPr bwMode="auto">
          <a:xfrm>
            <a:off x="6511624" y="1487488"/>
            <a:ext cx="1444752" cy="141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End-of-grant Outcomes</a:t>
            </a:r>
          </a:p>
        </p:txBody>
      </p:sp>
      <p:sp>
        <p:nvSpPr>
          <p:cNvPr id="14340" name="Text Box 58"/>
          <p:cNvSpPr txBox="1">
            <a:spLocks noChangeArrowheads="1"/>
          </p:cNvSpPr>
          <p:nvPr/>
        </p:nvSpPr>
        <p:spPr bwMode="auto">
          <a:xfrm>
            <a:off x="8015808" y="1487488"/>
            <a:ext cx="1020688" cy="1424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19157" tIns="9578" rIns="19157" bIns="9578" anchor="ctr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Long-term Outcomes</a:t>
            </a:r>
          </a:p>
        </p:txBody>
      </p:sp>
      <p:sp>
        <p:nvSpPr>
          <p:cNvPr id="14341" name="Text Box 97"/>
          <p:cNvSpPr txBox="1">
            <a:spLocks noChangeArrowheads="1"/>
          </p:cNvSpPr>
          <p:nvPr/>
        </p:nvSpPr>
        <p:spPr bwMode="auto">
          <a:xfrm>
            <a:off x="2771800" y="430213"/>
            <a:ext cx="4104455" cy="45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400" b="1" dirty="0"/>
              <a:t>Limerick, Ireland</a:t>
            </a:r>
          </a:p>
          <a:p>
            <a:pPr eaLnBrk="1" hangingPunct="1"/>
            <a:r>
              <a:rPr lang="en-US" altLang="en-US" sz="1400" b="1" dirty="0"/>
              <a:t>Program Model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4342" name="Rectangle 104"/>
          <p:cNvSpPr>
            <a:spLocks noChangeArrowheads="1"/>
          </p:cNvSpPr>
          <p:nvPr/>
        </p:nvSpPr>
        <p:spPr bwMode="auto">
          <a:xfrm>
            <a:off x="238058" y="1957073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Johnson &amp; Johnson </a:t>
            </a:r>
          </a:p>
          <a:p>
            <a:pPr eaLnBrk="1" hangingPunct="1"/>
            <a:r>
              <a:rPr lang="en-US" altLang="en-US" sz="800" dirty="0"/>
              <a:t>Corporate</a:t>
            </a:r>
          </a:p>
        </p:txBody>
      </p:sp>
      <p:sp>
        <p:nvSpPr>
          <p:cNvPr id="14343" name="Text Box 105"/>
          <p:cNvSpPr txBox="1">
            <a:spLocks noChangeArrowheads="1"/>
          </p:cNvSpPr>
          <p:nvPr/>
        </p:nvSpPr>
        <p:spPr bwMode="auto">
          <a:xfrm>
            <a:off x="304800" y="1136084"/>
            <a:ext cx="83820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800" b="1" u="sng" dirty="0"/>
              <a:t>Target Population</a:t>
            </a:r>
            <a:r>
              <a:rPr lang="en-US" altLang="en-US" sz="800" b="1" dirty="0"/>
              <a:t>: 50 students attending </a:t>
            </a:r>
            <a:r>
              <a:rPr lang="en-US" altLang="en-US" sz="800" b="1" dirty="0" err="1"/>
              <a:t>Ardscoil</a:t>
            </a:r>
            <a:r>
              <a:rPr lang="en-US" altLang="en-US" sz="800" b="1" dirty="0"/>
              <a:t> Mhuire or Thomond Community College and enrolled in a Transition Year (TY or Year 4) in school year 2019-2020.</a:t>
            </a:r>
            <a:endParaRPr lang="en-US" sz="800" dirty="0">
              <a:latin typeface="Calibri"/>
              <a:ea typeface="ＭＳ Ｐゴシック" charset="0"/>
              <a:cs typeface="Calibri"/>
            </a:endParaRPr>
          </a:p>
        </p:txBody>
      </p:sp>
      <p:graphicFrame>
        <p:nvGraphicFramePr>
          <p:cNvPr id="14345" name="Object 2"/>
          <p:cNvGraphicFramePr>
            <a:graphicFrameLocks noChangeAspect="1"/>
          </p:cNvGraphicFramePr>
          <p:nvPr/>
        </p:nvGraphicFramePr>
        <p:xfrm>
          <a:off x="0" y="0"/>
          <a:ext cx="13589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Document" r:id="rId4" imgW="6971429" imgH="4495238" progId="Word.Document.8">
                  <p:embed/>
                </p:oleObj>
              </mc:Choice>
              <mc:Fallback>
                <p:oleObj name="Document" r:id="rId4" imgW="6971429" imgH="4495238" progId="Word.Document.8">
                  <p:embed/>
                  <p:pic>
                    <p:nvPicPr>
                      <p:cNvPr id="1434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58900" cy="8747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 Box 56"/>
          <p:cNvSpPr txBox="1">
            <a:spLocks noChangeArrowheads="1"/>
          </p:cNvSpPr>
          <p:nvPr/>
        </p:nvSpPr>
        <p:spPr bwMode="auto">
          <a:xfrm>
            <a:off x="5150024" y="1693515"/>
            <a:ext cx="1280160" cy="14128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2 Outcomes</a:t>
            </a:r>
          </a:p>
        </p:txBody>
      </p:sp>
      <p:sp>
        <p:nvSpPr>
          <p:cNvPr id="14347" name="Text Box 56"/>
          <p:cNvSpPr txBox="1">
            <a:spLocks noChangeArrowheads="1"/>
          </p:cNvSpPr>
          <p:nvPr/>
        </p:nvSpPr>
        <p:spPr bwMode="auto">
          <a:xfrm>
            <a:off x="3777883" y="1693515"/>
            <a:ext cx="1280160" cy="14128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1 Outcomes</a:t>
            </a:r>
          </a:p>
        </p:txBody>
      </p:sp>
      <p:pic>
        <p:nvPicPr>
          <p:cNvPr id="14348" name="Picture 3" descr="Description: FHI360_FinalLogo_Horizona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991" y="271231"/>
            <a:ext cx="966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Text Box 56"/>
          <p:cNvSpPr txBox="1">
            <a:spLocks noChangeArrowheads="1"/>
          </p:cNvSpPr>
          <p:nvPr/>
        </p:nvSpPr>
        <p:spPr bwMode="auto">
          <a:xfrm>
            <a:off x="6511624" y="1699395"/>
            <a:ext cx="1444752" cy="1412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 3 Outcomes</a:t>
            </a:r>
          </a:p>
        </p:txBody>
      </p:sp>
      <p:sp>
        <p:nvSpPr>
          <p:cNvPr id="14350" name="Text Box 55"/>
          <p:cNvSpPr txBox="1">
            <a:spLocks noChangeArrowheads="1"/>
          </p:cNvSpPr>
          <p:nvPr/>
        </p:nvSpPr>
        <p:spPr bwMode="auto">
          <a:xfrm>
            <a:off x="3785047" y="1501695"/>
            <a:ext cx="2651760" cy="1412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Short Term Outcomes</a:t>
            </a:r>
          </a:p>
        </p:txBody>
      </p:sp>
      <p:sp>
        <p:nvSpPr>
          <p:cNvPr id="14351" name="Rectangle 20"/>
          <p:cNvSpPr>
            <a:spLocks noChangeArrowheads="1"/>
          </p:cNvSpPr>
          <p:nvPr/>
        </p:nvSpPr>
        <p:spPr bwMode="auto">
          <a:xfrm>
            <a:off x="3785047" y="3078300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understand the higher education application process.</a:t>
            </a:r>
          </a:p>
        </p:txBody>
      </p:sp>
      <p:sp>
        <p:nvSpPr>
          <p:cNvPr id="14352" name="Rectangle 104"/>
          <p:cNvSpPr>
            <a:spLocks noChangeArrowheads="1"/>
          </p:cNvSpPr>
          <p:nvPr/>
        </p:nvSpPr>
        <p:spPr bwMode="auto">
          <a:xfrm>
            <a:off x="238058" y="3213065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 err="1"/>
              <a:t>Ardscoil</a:t>
            </a:r>
            <a:r>
              <a:rPr lang="en-US" sz="800" dirty="0"/>
              <a:t> Mhuire</a:t>
            </a:r>
          </a:p>
        </p:txBody>
      </p:sp>
      <p:sp>
        <p:nvSpPr>
          <p:cNvPr id="14353" name="Rectangle 83"/>
          <p:cNvSpPr>
            <a:spLocks noChangeArrowheads="1"/>
          </p:cNvSpPr>
          <p:nvPr/>
        </p:nvSpPr>
        <p:spPr bwMode="auto">
          <a:xfrm>
            <a:off x="8047431" y="3014822"/>
            <a:ext cx="988161" cy="685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Increase in the </a:t>
            </a:r>
          </a:p>
          <a:p>
            <a:pPr eaLnBrk="1" hangingPunct="1"/>
            <a:r>
              <a:rPr lang="en-US" altLang="en-US" sz="800" dirty="0"/>
              <a:t>number of youth </a:t>
            </a:r>
          </a:p>
          <a:p>
            <a:pPr eaLnBrk="1" hangingPunct="1"/>
            <a:r>
              <a:rPr lang="en-US" altLang="en-US" sz="800" dirty="0"/>
              <a:t>enrolling in</a:t>
            </a:r>
          </a:p>
          <a:p>
            <a:pPr eaLnBrk="1" hangingPunct="1"/>
            <a:r>
              <a:rPr lang="en-US" altLang="en-US" sz="800" dirty="0"/>
              <a:t>Further education/</a:t>
            </a:r>
          </a:p>
          <a:p>
            <a:pPr eaLnBrk="1" hangingPunct="1"/>
            <a:r>
              <a:rPr lang="en-US" altLang="en-US" sz="800" dirty="0"/>
              <a:t>apprenticeships</a:t>
            </a:r>
          </a:p>
        </p:txBody>
      </p:sp>
      <p:sp>
        <p:nvSpPr>
          <p:cNvPr id="14354" name="Rectangle 83"/>
          <p:cNvSpPr>
            <a:spLocks noChangeArrowheads="1"/>
          </p:cNvSpPr>
          <p:nvPr/>
        </p:nvSpPr>
        <p:spPr bwMode="auto">
          <a:xfrm>
            <a:off x="8047431" y="3934530"/>
            <a:ext cx="986881" cy="868816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Increase in the </a:t>
            </a:r>
          </a:p>
          <a:p>
            <a:pPr eaLnBrk="1" hangingPunct="1"/>
            <a:r>
              <a:rPr lang="en-US" altLang="en-US" sz="800" dirty="0"/>
              <a:t>number of youth </a:t>
            </a:r>
          </a:p>
          <a:p>
            <a:pPr eaLnBrk="1" hangingPunct="1"/>
            <a:r>
              <a:rPr lang="en-US" altLang="en-US" sz="800" dirty="0"/>
              <a:t>pursuing careers in </a:t>
            </a:r>
          </a:p>
          <a:p>
            <a:pPr eaLnBrk="1" hangingPunct="1"/>
            <a:r>
              <a:rPr lang="en-US" altLang="en-US" sz="800" dirty="0"/>
              <a:t>the  STEM</a:t>
            </a:r>
            <a:r>
              <a:rPr lang="en-US" altLang="en-US" sz="800" baseline="30000" dirty="0"/>
              <a:t>2</a:t>
            </a:r>
            <a:r>
              <a:rPr lang="en-US" altLang="en-US" sz="800" dirty="0"/>
              <a:t>D or </a:t>
            </a:r>
          </a:p>
          <a:p>
            <a:pPr eaLnBrk="1" hangingPunct="1"/>
            <a:r>
              <a:rPr lang="en-US" altLang="en-US" sz="800" dirty="0"/>
              <a:t>health sectors</a:t>
            </a:r>
          </a:p>
        </p:txBody>
      </p:sp>
      <p:sp>
        <p:nvSpPr>
          <p:cNvPr id="14355" name="Rectangle 61"/>
          <p:cNvSpPr>
            <a:spLocks noChangeArrowheads="1"/>
          </p:cNvSpPr>
          <p:nvPr/>
        </p:nvSpPr>
        <p:spPr bwMode="auto">
          <a:xfrm>
            <a:off x="6511624" y="5346938"/>
            <a:ext cx="1439862" cy="6044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100% of BTE graduates have an understanding of the variety of STEM2d careers available and how to pursue.</a:t>
            </a:r>
          </a:p>
        </p:txBody>
      </p:sp>
      <p:sp>
        <p:nvSpPr>
          <p:cNvPr id="14361" name="Rectangle 106"/>
          <p:cNvSpPr>
            <a:spLocks noChangeArrowheads="1"/>
          </p:cNvSpPr>
          <p:nvPr/>
        </p:nvSpPr>
        <p:spPr bwMode="auto">
          <a:xfrm>
            <a:off x="238058" y="5553603"/>
            <a:ext cx="1097280" cy="3190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FHI 360</a:t>
            </a:r>
          </a:p>
        </p:txBody>
      </p:sp>
      <p:sp>
        <p:nvSpPr>
          <p:cNvPr id="14363" name="Rectangle 104"/>
          <p:cNvSpPr>
            <a:spLocks noChangeArrowheads="1"/>
          </p:cNvSpPr>
          <p:nvPr/>
        </p:nvSpPr>
        <p:spPr bwMode="auto">
          <a:xfrm>
            <a:off x="238058" y="5163515"/>
            <a:ext cx="1097280" cy="28733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Independent Evaluator</a:t>
            </a:r>
          </a:p>
        </p:txBody>
      </p:sp>
      <p:sp>
        <p:nvSpPr>
          <p:cNvPr id="14364" name="Rectangle 61"/>
          <p:cNvSpPr>
            <a:spLocks noChangeArrowheads="1"/>
          </p:cNvSpPr>
          <p:nvPr/>
        </p:nvSpPr>
        <p:spPr bwMode="auto">
          <a:xfrm>
            <a:off x="6499247" y="1989138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75% of BTE students complete the three-year program.</a:t>
            </a:r>
          </a:p>
        </p:txBody>
      </p:sp>
      <p:sp>
        <p:nvSpPr>
          <p:cNvPr id="14368" name="Rectangle 61"/>
          <p:cNvSpPr>
            <a:spLocks noChangeArrowheads="1"/>
          </p:cNvSpPr>
          <p:nvPr/>
        </p:nvSpPr>
        <p:spPr bwMode="auto">
          <a:xfrm>
            <a:off x="6499247" y="4654986"/>
            <a:ext cx="1441450" cy="63298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25% of BTE graduates are pursuing 3</a:t>
            </a:r>
            <a:r>
              <a:rPr lang="en-US" sz="800" baseline="30000" dirty="0"/>
              <a:t>rd</a:t>
            </a:r>
            <a:r>
              <a:rPr lang="en-US" sz="800" dirty="0"/>
              <a:t> level or apprenticeships that will lead to a STEM2d career.</a:t>
            </a:r>
          </a:p>
        </p:txBody>
      </p:sp>
      <p:sp>
        <p:nvSpPr>
          <p:cNvPr id="14369" name="Rectangle 20"/>
          <p:cNvSpPr>
            <a:spLocks noChangeArrowheads="1"/>
          </p:cNvSpPr>
          <p:nvPr/>
        </p:nvSpPr>
        <p:spPr bwMode="auto">
          <a:xfrm>
            <a:off x="3785047" y="2533719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decide to take two higher-level subjects.</a:t>
            </a:r>
          </a:p>
        </p:txBody>
      </p:sp>
      <p:sp>
        <p:nvSpPr>
          <p:cNvPr id="14370" name="Rectangle 20"/>
          <p:cNvSpPr>
            <a:spLocks noChangeArrowheads="1"/>
          </p:cNvSpPr>
          <p:nvPr/>
        </p:nvSpPr>
        <p:spPr bwMode="auto">
          <a:xfrm>
            <a:off x="3785047" y="1989138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attend school. </a:t>
            </a:r>
          </a:p>
        </p:txBody>
      </p:sp>
      <p:sp>
        <p:nvSpPr>
          <p:cNvPr id="14371" name="Rectangle 20"/>
          <p:cNvSpPr>
            <a:spLocks noChangeArrowheads="1"/>
          </p:cNvSpPr>
          <p:nvPr/>
        </p:nvSpPr>
        <p:spPr bwMode="auto">
          <a:xfrm>
            <a:off x="3798965" y="3622881"/>
            <a:ext cx="1280160" cy="54864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are aware of apprenticeship opportunities and the steps required to obtain one.</a:t>
            </a:r>
          </a:p>
        </p:txBody>
      </p:sp>
      <p:sp>
        <p:nvSpPr>
          <p:cNvPr id="14372" name="Rectangle 20"/>
          <p:cNvSpPr>
            <a:spLocks noChangeArrowheads="1"/>
          </p:cNvSpPr>
          <p:nvPr/>
        </p:nvSpPr>
        <p:spPr bwMode="auto">
          <a:xfrm>
            <a:off x="3793250" y="4258902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research and are aware of STEM</a:t>
            </a:r>
            <a:r>
              <a:rPr lang="en-US" sz="800" baseline="30000" dirty="0"/>
              <a:t>2</a:t>
            </a:r>
            <a:r>
              <a:rPr lang="en-US" sz="800" dirty="0"/>
              <a:t>D careers.</a:t>
            </a:r>
          </a:p>
        </p:txBody>
      </p:sp>
      <p:sp>
        <p:nvSpPr>
          <p:cNvPr id="14373" name="Rectangle 20"/>
          <p:cNvSpPr>
            <a:spLocks noChangeArrowheads="1"/>
          </p:cNvSpPr>
          <p:nvPr/>
        </p:nvSpPr>
        <p:spPr bwMode="auto">
          <a:xfrm>
            <a:off x="3785047" y="4763808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can articulate a </a:t>
            </a:r>
          </a:p>
          <a:p>
            <a:pPr lvl="0"/>
            <a:r>
              <a:rPr lang="en-US" sz="800" dirty="0"/>
              <a:t>progression path.</a:t>
            </a:r>
          </a:p>
        </p:txBody>
      </p:sp>
      <p:sp>
        <p:nvSpPr>
          <p:cNvPr id="14374" name="Rectangle 20"/>
          <p:cNvSpPr>
            <a:spLocks noChangeArrowheads="1"/>
          </p:cNvSpPr>
          <p:nvPr/>
        </p:nvSpPr>
        <p:spPr bwMode="auto">
          <a:xfrm>
            <a:off x="5130449" y="4884922"/>
            <a:ext cx="1280160" cy="776846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have a better understanding of careers in STEM2d and where to find career stories/paths.</a:t>
            </a:r>
          </a:p>
        </p:txBody>
      </p:sp>
      <p:sp>
        <p:nvSpPr>
          <p:cNvPr id="14378" name="Rectangle 20"/>
          <p:cNvSpPr>
            <a:spLocks noChangeArrowheads="1"/>
          </p:cNvSpPr>
          <p:nvPr/>
        </p:nvSpPr>
        <p:spPr bwMode="auto">
          <a:xfrm>
            <a:off x="5137497" y="1989138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improve their school attendance.</a:t>
            </a:r>
          </a:p>
        </p:txBody>
      </p:sp>
      <p:sp>
        <p:nvSpPr>
          <p:cNvPr id="14379" name="Rectangle 20"/>
          <p:cNvSpPr>
            <a:spLocks noChangeArrowheads="1"/>
          </p:cNvSpPr>
          <p:nvPr/>
        </p:nvSpPr>
        <p:spPr bwMode="auto">
          <a:xfrm>
            <a:off x="5137497" y="2555970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75% BTE students that chose higher-level subjects elect to continue in Year 6.</a:t>
            </a:r>
          </a:p>
        </p:txBody>
      </p:sp>
      <p:sp>
        <p:nvSpPr>
          <p:cNvPr id="14380" name="Rectangle 20"/>
          <p:cNvSpPr>
            <a:spLocks noChangeArrowheads="1"/>
          </p:cNvSpPr>
          <p:nvPr/>
        </p:nvSpPr>
        <p:spPr bwMode="auto">
          <a:xfrm>
            <a:off x="5137497" y="3781075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80% of BTE students apply to 3</a:t>
            </a:r>
            <a:r>
              <a:rPr lang="en-US" sz="800" baseline="30000" dirty="0"/>
              <a:t>rd</a:t>
            </a:r>
            <a:r>
              <a:rPr lang="en-US" sz="800" dirty="0"/>
              <a:t> level or an apprenticeship.</a:t>
            </a:r>
          </a:p>
        </p:txBody>
      </p:sp>
      <p:sp>
        <p:nvSpPr>
          <p:cNvPr id="14381" name="Rectangle 20"/>
          <p:cNvSpPr>
            <a:spLocks noChangeArrowheads="1"/>
          </p:cNvSpPr>
          <p:nvPr/>
        </p:nvSpPr>
        <p:spPr bwMode="auto">
          <a:xfrm>
            <a:off x="5137497" y="4347908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100% of BTE students can identify three potential careers.</a:t>
            </a:r>
          </a:p>
        </p:txBody>
      </p:sp>
      <p:sp>
        <p:nvSpPr>
          <p:cNvPr id="14386" name="Rectangle 104"/>
          <p:cNvSpPr>
            <a:spLocks noChangeArrowheads="1"/>
          </p:cNvSpPr>
          <p:nvPr/>
        </p:nvSpPr>
        <p:spPr bwMode="auto">
          <a:xfrm>
            <a:off x="1403648" y="1988840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Study Skills</a:t>
            </a:r>
          </a:p>
        </p:txBody>
      </p:sp>
      <p:sp>
        <p:nvSpPr>
          <p:cNvPr id="14387" name="Rectangle 5"/>
          <p:cNvSpPr>
            <a:spLocks noChangeArrowheads="1"/>
          </p:cNvSpPr>
          <p:nvPr/>
        </p:nvSpPr>
        <p:spPr bwMode="auto">
          <a:xfrm>
            <a:off x="1398709" y="2798912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4763" indent="-4763" eaLnBrk="1" hangingPunct="1"/>
            <a:r>
              <a:rPr lang="en-US" altLang="en-US" sz="800" dirty="0"/>
              <a:t>Progression Plan</a:t>
            </a:r>
          </a:p>
        </p:txBody>
      </p:sp>
      <p:sp>
        <p:nvSpPr>
          <p:cNvPr id="14388" name="Rectangle 9"/>
          <p:cNvSpPr>
            <a:spLocks noChangeArrowheads="1"/>
          </p:cNvSpPr>
          <p:nvPr/>
        </p:nvSpPr>
        <p:spPr bwMode="auto">
          <a:xfrm>
            <a:off x="1403648" y="3724674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8738" lvl="1" eaLnBrk="1" hangingPunct="1"/>
            <a:r>
              <a:rPr lang="en-US" altLang="en-US" sz="800" dirty="0"/>
              <a:t>Career Coaching</a:t>
            </a:r>
          </a:p>
        </p:txBody>
      </p:sp>
      <p:sp>
        <p:nvSpPr>
          <p:cNvPr id="14393" name="Rectangle 6"/>
          <p:cNvSpPr>
            <a:spLocks noChangeArrowheads="1"/>
          </p:cNvSpPr>
          <p:nvPr/>
        </p:nvSpPr>
        <p:spPr bwMode="auto">
          <a:xfrm>
            <a:off x="1423562" y="3953056"/>
            <a:ext cx="1097280" cy="24162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8738" lvl="1" eaLnBrk="1" hangingPunct="1"/>
            <a:r>
              <a:rPr lang="en-US" altLang="en-US" sz="800" dirty="0"/>
              <a:t>Health &amp; Wellbeing</a:t>
            </a:r>
          </a:p>
        </p:txBody>
      </p:sp>
      <p:sp>
        <p:nvSpPr>
          <p:cNvPr id="14394" name="Rectangle 104"/>
          <p:cNvSpPr>
            <a:spLocks noChangeArrowheads="1"/>
          </p:cNvSpPr>
          <p:nvPr/>
        </p:nvSpPr>
        <p:spPr bwMode="auto">
          <a:xfrm>
            <a:off x="1403648" y="2448105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Workshops </a:t>
            </a:r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6499247" y="3609168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80% of BTE graduates </a:t>
            </a:r>
          </a:p>
          <a:p>
            <a:pPr lvl="0"/>
            <a:r>
              <a:rPr lang="en-US" sz="800" dirty="0"/>
              <a:t>are accepted to a </a:t>
            </a:r>
          </a:p>
          <a:p>
            <a:pPr lvl="0"/>
            <a:r>
              <a:rPr lang="en-US" sz="800" dirty="0"/>
              <a:t>3</a:t>
            </a:r>
            <a:r>
              <a:rPr lang="en-US" sz="800" baseline="30000" dirty="0"/>
              <a:t>rd</a:t>
            </a:r>
            <a:r>
              <a:rPr lang="en-US" sz="800" dirty="0"/>
              <a:t> level of their</a:t>
            </a:r>
            <a:r>
              <a:rPr lang="en-US" sz="800" dirty="0">
                <a:solidFill>
                  <a:srgbClr val="FF0000"/>
                </a:solidFill>
              </a:rPr>
              <a:t> </a:t>
            </a:r>
            <a:r>
              <a:rPr lang="en-US" sz="800" dirty="0"/>
              <a:t>choice</a:t>
            </a: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5156647" y="5815637"/>
            <a:ext cx="1280160" cy="1424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19157" tIns="9578" rIns="19157" bIns="9578" anchor="ctr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Secondary Outcomes</a:t>
            </a:r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1403648" y="1498191"/>
            <a:ext cx="2331230" cy="1424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Program Activities</a:t>
            </a: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2546158" y="1700808"/>
            <a:ext cx="1188720" cy="1412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Output</a:t>
            </a:r>
          </a:p>
        </p:txBody>
      </p:sp>
      <p:sp>
        <p:nvSpPr>
          <p:cNvPr id="71" name="Rectangle 104"/>
          <p:cNvSpPr>
            <a:spLocks noChangeArrowheads="1"/>
          </p:cNvSpPr>
          <p:nvPr/>
        </p:nvSpPr>
        <p:spPr bwMode="auto">
          <a:xfrm>
            <a:off x="2544822" y="1911540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Yr2 &amp; Yr3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536802" y="2811146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l" eaLnBrk="1" hangingPunct="1"/>
            <a:r>
              <a:rPr lang="en-US" altLang="en-US" sz="700" dirty="0"/>
              <a:t>Yr1 Subject choice sessions</a:t>
            </a:r>
          </a:p>
          <a:p>
            <a:pPr marL="0" indent="0" algn="l" eaLnBrk="1" hangingPunct="1"/>
            <a:endParaRPr lang="en-US" altLang="en-US" sz="700" dirty="0"/>
          </a:p>
        </p:txBody>
      </p:sp>
      <p:sp>
        <p:nvSpPr>
          <p:cNvPr id="74" name="Rectangle 9"/>
          <p:cNvSpPr>
            <a:spLocks noChangeArrowheads="1"/>
          </p:cNvSpPr>
          <p:nvPr/>
        </p:nvSpPr>
        <p:spPr bwMode="auto">
          <a:xfrm>
            <a:off x="2546158" y="3724673"/>
            <a:ext cx="1188720" cy="22164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Mentor sessions/career</a:t>
            </a:r>
            <a:br>
              <a:rPr lang="en-US" altLang="en-US" sz="700" dirty="0"/>
            </a:br>
            <a:r>
              <a:rPr lang="en-US" altLang="en-US" sz="700" dirty="0"/>
              <a:t>assessment in school</a:t>
            </a:r>
          </a:p>
        </p:txBody>
      </p:sp>
      <p:sp>
        <p:nvSpPr>
          <p:cNvPr id="79" name="Rectangle 104"/>
          <p:cNvSpPr>
            <a:spLocks noChangeArrowheads="1"/>
          </p:cNvSpPr>
          <p:nvPr/>
        </p:nvSpPr>
        <p:spPr bwMode="auto">
          <a:xfrm>
            <a:off x="2546158" y="2327999"/>
            <a:ext cx="1188720" cy="43764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JAI Career Success </a:t>
            </a:r>
            <a:br>
              <a:rPr lang="en-US" altLang="en-US" sz="700" dirty="0"/>
            </a:br>
            <a:r>
              <a:rPr lang="en-US" altLang="en-US" sz="700" dirty="0"/>
              <a:t>JAI Smart Futures</a:t>
            </a:r>
          </a:p>
          <a:p>
            <a:pPr algn="l" eaLnBrk="1" hangingPunct="1"/>
            <a:r>
              <a:rPr lang="en-US" altLang="en-US" sz="700" dirty="0" err="1"/>
              <a:t>Comm</a:t>
            </a:r>
            <a:r>
              <a:rPr lang="en-US" altLang="en-US" sz="700" dirty="0"/>
              <a:t>/ Presentation skills</a:t>
            </a:r>
          </a:p>
          <a:p>
            <a:pPr algn="l" eaLnBrk="1" hangingPunct="1"/>
            <a:r>
              <a:rPr lang="en-US" altLang="en-US" sz="700" dirty="0"/>
              <a:t>CV &amp; Interview Skills</a:t>
            </a:r>
          </a:p>
        </p:txBody>
      </p:sp>
      <p:sp>
        <p:nvSpPr>
          <p:cNvPr id="80" name="Rectangle 104"/>
          <p:cNvSpPr>
            <a:spLocks noChangeArrowheads="1"/>
          </p:cNvSpPr>
          <p:nvPr/>
        </p:nvSpPr>
        <p:spPr bwMode="auto">
          <a:xfrm>
            <a:off x="238753" y="2375737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Johnson &amp; Johnson </a:t>
            </a:r>
          </a:p>
          <a:p>
            <a:pPr eaLnBrk="1" hangingPunct="1"/>
            <a:r>
              <a:rPr lang="en-US" altLang="en-US" sz="800" dirty="0"/>
              <a:t>Vision</a:t>
            </a:r>
          </a:p>
        </p:txBody>
      </p:sp>
      <p:sp>
        <p:nvSpPr>
          <p:cNvPr id="81" name="Rectangle 104"/>
          <p:cNvSpPr>
            <a:spLocks noChangeArrowheads="1"/>
          </p:cNvSpPr>
          <p:nvPr/>
        </p:nvSpPr>
        <p:spPr bwMode="auto">
          <a:xfrm>
            <a:off x="238753" y="2794401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Junior Achievement </a:t>
            </a:r>
          </a:p>
          <a:p>
            <a:pPr eaLnBrk="1" hangingPunct="1"/>
            <a:r>
              <a:rPr lang="en-US" altLang="en-US" sz="800" dirty="0"/>
              <a:t>Ireland</a:t>
            </a:r>
          </a:p>
        </p:txBody>
      </p:sp>
      <p:sp>
        <p:nvSpPr>
          <p:cNvPr id="85" name="Rectangle 9"/>
          <p:cNvSpPr>
            <a:spLocks noChangeArrowheads="1"/>
          </p:cNvSpPr>
          <p:nvPr/>
        </p:nvSpPr>
        <p:spPr bwMode="auto">
          <a:xfrm>
            <a:off x="1403648" y="3267910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8738" lvl="1" eaLnBrk="1" hangingPunct="1"/>
            <a:r>
              <a:rPr lang="en-US" altLang="en-US" sz="800" dirty="0"/>
              <a:t>Guest Speakers</a:t>
            </a:r>
          </a:p>
        </p:txBody>
      </p:sp>
      <p:sp>
        <p:nvSpPr>
          <p:cNvPr id="86" name="Rectangle 20">
            <a:extLst>
              <a:ext uri="{FF2B5EF4-FFF2-40B4-BE49-F238E27FC236}">
                <a16:creationId xmlns:a16="http://schemas.microsoft.com/office/drawing/2014/main" id="{7DC276D7-D7FF-E04B-8B70-436B7DFFB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497" y="3122803"/>
            <a:ext cx="1280160" cy="54864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BTE students use their progression path to make informed 3</a:t>
            </a:r>
            <a:r>
              <a:rPr lang="en-US" sz="800" baseline="30000" dirty="0"/>
              <a:t>rd</a:t>
            </a:r>
            <a:r>
              <a:rPr lang="en-US" sz="800" dirty="0"/>
              <a:t> level and career decisions</a:t>
            </a:r>
          </a:p>
        </p:txBody>
      </p:sp>
      <p:sp>
        <p:nvSpPr>
          <p:cNvPr id="87" name="Rectangle 20">
            <a:extLst>
              <a:ext uri="{FF2B5EF4-FFF2-40B4-BE49-F238E27FC236}">
                <a16:creationId xmlns:a16="http://schemas.microsoft.com/office/drawing/2014/main" id="{1175DBBB-FAB2-5543-8D32-8D434B62D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47" y="4149178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15% of BTE graduates are eligible for Level 8.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6A70FF7-B688-E94E-BA7E-499F21B457FE}"/>
              </a:ext>
            </a:extLst>
          </p:cNvPr>
          <p:cNvSpPr/>
          <p:nvPr/>
        </p:nvSpPr>
        <p:spPr>
          <a:xfrm>
            <a:off x="5150024" y="5986829"/>
            <a:ext cx="3886471" cy="83099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 numCol="2">
            <a:spAutoFit/>
          </a:bodyPr>
          <a:lstStyle/>
          <a:p>
            <a:pPr marL="114300" lvl="0" indent="-114300" algn="l">
              <a:buFont typeface="Arial" panose="020B0604020202020204" pitchFamily="34" charset="0"/>
              <a:buChar char="•"/>
            </a:pPr>
            <a:r>
              <a:rPr lang="en-US" sz="800" dirty="0"/>
              <a:t>Engaged parents.</a:t>
            </a:r>
          </a:p>
          <a:p>
            <a:pPr marL="114300" lvl="0" indent="-114300" algn="l">
              <a:buFont typeface="Arial" panose="020B0604020202020204" pitchFamily="34" charset="0"/>
              <a:buChar char="•"/>
            </a:pPr>
            <a:r>
              <a:rPr lang="en-US" sz="800" dirty="0"/>
              <a:t>Increased  number of J&amp;J employees volunteering and engaging with the local community.</a:t>
            </a:r>
          </a:p>
          <a:p>
            <a:pPr marL="114300" lvl="0" indent="-114300" algn="l">
              <a:buFont typeface="Arial" panose="020B0604020202020204" pitchFamily="34" charset="0"/>
              <a:buChar char="•"/>
            </a:pPr>
            <a:r>
              <a:rPr lang="en-US" sz="800" dirty="0"/>
              <a:t>Employees feel connected to the company.</a:t>
            </a:r>
          </a:p>
          <a:p>
            <a:pPr marL="114300" lvl="0" indent="-114300" algn="l">
              <a:buFont typeface="Arial" panose="020B0604020202020204" pitchFamily="34" charset="0"/>
              <a:buChar char="•"/>
            </a:pPr>
            <a:r>
              <a:rPr lang="en-US" sz="800" dirty="0"/>
              <a:t>A sustainable and/or replicable business-education partnership.</a:t>
            </a:r>
          </a:p>
          <a:p>
            <a:pPr marL="114300" lvl="0" indent="-114300" algn="l">
              <a:buFont typeface="Arial" panose="020B0604020202020204" pitchFamily="34" charset="0"/>
              <a:buChar char="•"/>
            </a:pPr>
            <a:r>
              <a:rPr lang="en-US" sz="800" dirty="0"/>
              <a:t>Increase in teacher awareness of emerging trends of jobs coming on stream in the workplace</a:t>
            </a:r>
          </a:p>
        </p:txBody>
      </p:sp>
      <p:sp>
        <p:nvSpPr>
          <p:cNvPr id="88" name="Rectangle 104">
            <a:extLst>
              <a:ext uri="{FF2B5EF4-FFF2-40B4-BE49-F238E27FC236}">
                <a16:creationId xmlns:a16="http://schemas.microsoft.com/office/drawing/2014/main" id="{CFB0CF45-D2A3-6841-8E88-7C8F93144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" y="3603155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/>
              <a:t>Thomond </a:t>
            </a:r>
          </a:p>
          <a:p>
            <a:r>
              <a:rPr lang="en-US" sz="800" dirty="0"/>
              <a:t>Community College</a:t>
            </a:r>
          </a:p>
        </p:txBody>
      </p:sp>
      <p:sp>
        <p:nvSpPr>
          <p:cNvPr id="89" name="Rectangle 104">
            <a:extLst>
              <a:ext uri="{FF2B5EF4-FFF2-40B4-BE49-F238E27FC236}">
                <a16:creationId xmlns:a16="http://schemas.microsoft.com/office/drawing/2014/main" id="{817BB45A-8B22-264D-881D-C9C30E646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" y="3993245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/>
              <a:t>Limerick Institute </a:t>
            </a:r>
          </a:p>
          <a:p>
            <a:r>
              <a:rPr lang="en-US" sz="800" dirty="0"/>
              <a:t>of Technology</a:t>
            </a:r>
          </a:p>
        </p:txBody>
      </p:sp>
      <p:sp>
        <p:nvSpPr>
          <p:cNvPr id="90" name="Rectangle 104">
            <a:extLst>
              <a:ext uri="{FF2B5EF4-FFF2-40B4-BE49-F238E27FC236}">
                <a16:creationId xmlns:a16="http://schemas.microsoft.com/office/drawing/2014/main" id="{AEE18995-E980-234F-BE1B-7862FCA56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62" y="4383335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/>
              <a:t>University of Limerick</a:t>
            </a:r>
          </a:p>
        </p:txBody>
      </p:sp>
      <p:sp>
        <p:nvSpPr>
          <p:cNvPr id="91" name="Rectangle 104">
            <a:extLst>
              <a:ext uri="{FF2B5EF4-FFF2-40B4-BE49-F238E27FC236}">
                <a16:creationId xmlns:a16="http://schemas.microsoft.com/office/drawing/2014/main" id="{2E7F57AF-1DC2-2E41-993B-2E00349D5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" y="4773425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/>
              <a:t>Limerick College of </a:t>
            </a:r>
          </a:p>
          <a:p>
            <a:r>
              <a:rPr lang="en-US" sz="800" dirty="0"/>
              <a:t>Further Education</a:t>
            </a:r>
          </a:p>
        </p:txBody>
      </p:sp>
      <p:sp>
        <p:nvSpPr>
          <p:cNvPr id="92" name="Rectangle 61">
            <a:extLst>
              <a:ext uri="{FF2B5EF4-FFF2-40B4-BE49-F238E27FC236}">
                <a16:creationId xmlns:a16="http://schemas.microsoft.com/office/drawing/2014/main" id="{7CB3B405-67A7-0A41-AAAF-DD6A81C9E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947" y="2529148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800" dirty="0"/>
              <a:t>80% of BTE graduates maintain an 85% attendance rate.</a:t>
            </a:r>
          </a:p>
        </p:txBody>
      </p:sp>
      <p:sp>
        <p:nvSpPr>
          <p:cNvPr id="93" name="Rectangle 61">
            <a:extLst>
              <a:ext uri="{FF2B5EF4-FFF2-40B4-BE49-F238E27FC236}">
                <a16:creationId xmlns:a16="http://schemas.microsoft.com/office/drawing/2014/main" id="{B07F6246-AB58-A34B-898E-AB2494114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947" y="3069158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800" dirty="0"/>
              <a:t>85% of BTE graduates obtain a Leaving Certificate or a Leaving Certificate Applied.</a:t>
            </a:r>
          </a:p>
        </p:txBody>
      </p:sp>
      <p:sp>
        <p:nvSpPr>
          <p:cNvPr id="94" name="Rectangle 104">
            <a:extLst>
              <a:ext uri="{FF2B5EF4-FFF2-40B4-BE49-F238E27FC236}">
                <a16:creationId xmlns:a16="http://schemas.microsoft.com/office/drawing/2014/main" id="{3959E246-EFD3-8942-9DCB-B1802EFD1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818" y="2217222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Tutorials</a:t>
            </a:r>
          </a:p>
        </p:txBody>
      </p:sp>
      <p:sp>
        <p:nvSpPr>
          <p:cNvPr id="96" name="Rectangle 104">
            <a:extLst>
              <a:ext uri="{FF2B5EF4-FFF2-40B4-BE49-F238E27FC236}">
                <a16:creationId xmlns:a16="http://schemas.microsoft.com/office/drawing/2014/main" id="{687812BF-5E07-164D-9213-130DEF18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709" y="3039528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Tours / Site Visits</a:t>
            </a:r>
          </a:p>
        </p:txBody>
      </p:sp>
      <p:sp>
        <p:nvSpPr>
          <p:cNvPr id="97" name="Rectangle 104">
            <a:extLst>
              <a:ext uri="{FF2B5EF4-FFF2-40B4-BE49-F238E27FC236}">
                <a16:creationId xmlns:a16="http://schemas.microsoft.com/office/drawing/2014/main" id="{3AE05568-9EA2-6C4D-97A2-7C5357485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3267" y="3039528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1</a:t>
            </a:r>
            <a:r>
              <a:rPr lang="en-US" altLang="en-US" sz="700" baseline="30000" dirty="0"/>
              <a:t>st</a:t>
            </a:r>
            <a:r>
              <a:rPr lang="en-US" altLang="en-US" sz="700" dirty="0"/>
              <a:t> visit T1 to JJVC</a:t>
            </a:r>
          </a:p>
        </p:txBody>
      </p:sp>
      <p:sp>
        <p:nvSpPr>
          <p:cNvPr id="98" name="Rectangle 104">
            <a:extLst>
              <a:ext uri="{FF2B5EF4-FFF2-40B4-BE49-F238E27FC236}">
                <a16:creationId xmlns:a16="http://schemas.microsoft.com/office/drawing/2014/main" id="{453F9075-FA22-B34D-936E-F3428C641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822" y="3267910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JAI Smart Futures </a:t>
            </a:r>
          </a:p>
        </p:txBody>
      </p:sp>
      <p:sp>
        <p:nvSpPr>
          <p:cNvPr id="99" name="Rectangle 9">
            <a:extLst>
              <a:ext uri="{FF2B5EF4-FFF2-40B4-BE49-F238E27FC236}">
                <a16:creationId xmlns:a16="http://schemas.microsoft.com/office/drawing/2014/main" id="{F177E379-E12F-9D4E-A9BB-11C10477E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496292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8738" lvl="1" eaLnBrk="1" hangingPunct="1"/>
            <a:r>
              <a:rPr lang="en-US" altLang="en-US" sz="800" dirty="0"/>
              <a:t>Work Placements</a:t>
            </a:r>
          </a:p>
        </p:txBody>
      </p:sp>
      <p:sp>
        <p:nvSpPr>
          <p:cNvPr id="100" name="Rectangle 104">
            <a:extLst>
              <a:ext uri="{FF2B5EF4-FFF2-40B4-BE49-F238E27FC236}">
                <a16:creationId xmlns:a16="http://schemas.microsoft.com/office/drawing/2014/main" id="{0137EF31-B5D2-9C43-8B6B-600DDDF83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158" y="3496292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TY Work experience week</a:t>
            </a:r>
            <a:br>
              <a:rPr lang="en-US" altLang="en-US" sz="700" dirty="0"/>
            </a:br>
            <a:r>
              <a:rPr lang="en-US" altLang="en-US" sz="700" dirty="0"/>
              <a:t>JJVC  T1/T2/T3</a:t>
            </a:r>
          </a:p>
        </p:txBody>
      </p:sp>
      <p:sp>
        <p:nvSpPr>
          <p:cNvPr id="102" name="Rectangle 104">
            <a:extLst>
              <a:ext uri="{FF2B5EF4-FFF2-40B4-BE49-F238E27FC236}">
                <a16:creationId xmlns:a16="http://schemas.microsoft.com/office/drawing/2014/main" id="{72545045-7177-274D-9621-D9F257423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873" y="4243367"/>
            <a:ext cx="1188720" cy="486711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 Team-based projects </a:t>
            </a:r>
            <a:br>
              <a:rPr lang="en-US" altLang="en-US" sz="700" dirty="0"/>
            </a:br>
            <a:r>
              <a:rPr lang="en-US" altLang="en-US" sz="700" dirty="0"/>
              <a:t>including Mentors Yr1 Launch</a:t>
            </a:r>
          </a:p>
          <a:p>
            <a:pPr algn="l" eaLnBrk="1" hangingPunct="1"/>
            <a:r>
              <a:rPr lang="en-US" altLang="en-US" sz="700" dirty="0"/>
              <a:t>Yr2 Activity Centre or </a:t>
            </a:r>
            <a:r>
              <a:rPr lang="en-US" altLang="en-US" sz="700" dirty="0" err="1"/>
              <a:t>simiilar</a:t>
            </a:r>
            <a:endParaRPr lang="en-US" altLang="en-US" sz="700" dirty="0"/>
          </a:p>
          <a:p>
            <a:pPr algn="l" eaLnBrk="1" hangingPunct="1"/>
            <a:r>
              <a:rPr lang="en-US" altLang="en-US" sz="700" dirty="0"/>
              <a:t>Yr3 tbc</a:t>
            </a:r>
          </a:p>
        </p:txBody>
      </p:sp>
      <p:sp>
        <p:nvSpPr>
          <p:cNvPr id="103" name="Rectangle 9">
            <a:extLst>
              <a:ext uri="{FF2B5EF4-FFF2-40B4-BE49-F238E27FC236}">
                <a16:creationId xmlns:a16="http://schemas.microsoft.com/office/drawing/2014/main" id="{D8310843-001D-8A43-BB53-679C7ECBD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741" y="4775580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Shadow Day</a:t>
            </a:r>
          </a:p>
        </p:txBody>
      </p:sp>
      <p:sp>
        <p:nvSpPr>
          <p:cNvPr id="104" name="Rectangle 104">
            <a:extLst>
              <a:ext uri="{FF2B5EF4-FFF2-40B4-BE49-F238E27FC236}">
                <a16:creationId xmlns:a16="http://schemas.microsoft.com/office/drawing/2014/main" id="{8B2BC81B-2A01-AE47-A5D9-8D66DCBEA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158" y="4775579"/>
            <a:ext cx="1188720" cy="25979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Yr1 Work Placement 5 days</a:t>
            </a:r>
            <a:br>
              <a:rPr lang="en-US" altLang="en-US" sz="700" dirty="0"/>
            </a:br>
            <a:r>
              <a:rPr lang="en-US" altLang="en-US" sz="700" dirty="0"/>
              <a:t>Yr2 LCVP work placement</a:t>
            </a:r>
          </a:p>
        </p:txBody>
      </p:sp>
      <p:sp>
        <p:nvSpPr>
          <p:cNvPr id="105" name="Rectangle 9">
            <a:extLst>
              <a:ext uri="{FF2B5EF4-FFF2-40B4-BE49-F238E27FC236}">
                <a16:creationId xmlns:a16="http://schemas.microsoft.com/office/drawing/2014/main" id="{8E8A3C3F-12F1-024D-AF21-E675071A1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654" y="5139293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Peer Mentoring</a:t>
            </a:r>
          </a:p>
        </p:txBody>
      </p:sp>
      <p:sp>
        <p:nvSpPr>
          <p:cNvPr id="106" name="Rectangle 104">
            <a:extLst>
              <a:ext uri="{FF2B5EF4-FFF2-40B4-BE49-F238E27FC236}">
                <a16:creationId xmlns:a16="http://schemas.microsoft.com/office/drawing/2014/main" id="{01448F40-EE2B-294E-B597-A04B4A0A8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201" y="5080093"/>
            <a:ext cx="1188720" cy="251466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4 sessions per year incl. </a:t>
            </a:r>
          </a:p>
          <a:p>
            <a:pPr algn="l" eaLnBrk="1" hangingPunct="1"/>
            <a:r>
              <a:rPr lang="en-US" altLang="en-US" sz="700" dirty="0"/>
              <a:t>Work placements/in school</a:t>
            </a:r>
          </a:p>
        </p:txBody>
      </p:sp>
      <p:sp>
        <p:nvSpPr>
          <p:cNvPr id="107" name="Rectangle 9">
            <a:extLst>
              <a:ext uri="{FF2B5EF4-FFF2-40B4-BE49-F238E27FC236}">
                <a16:creationId xmlns:a16="http://schemas.microsoft.com/office/drawing/2014/main" id="{F16514C5-C009-244B-9CC7-635607615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654" y="5411566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CAO support</a:t>
            </a:r>
          </a:p>
        </p:txBody>
      </p:sp>
      <p:sp>
        <p:nvSpPr>
          <p:cNvPr id="108" name="Rectangle 104">
            <a:extLst>
              <a:ext uri="{FF2B5EF4-FFF2-40B4-BE49-F238E27FC236}">
                <a16:creationId xmlns:a16="http://schemas.microsoft.com/office/drawing/2014/main" id="{DB735843-D6F3-0F4F-A5FC-3C69292EF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822" y="5385390"/>
            <a:ext cx="1188720" cy="24756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Yr3 3</a:t>
            </a:r>
            <a:r>
              <a:rPr lang="en-US" altLang="en-US" sz="700" baseline="30000" dirty="0"/>
              <a:t>rd</a:t>
            </a:r>
            <a:r>
              <a:rPr lang="en-US" altLang="en-US" sz="700" dirty="0"/>
              <a:t> level sessions for both</a:t>
            </a:r>
          </a:p>
          <a:p>
            <a:pPr algn="l" eaLnBrk="1" hangingPunct="1"/>
            <a:r>
              <a:rPr lang="en-US" altLang="en-US" sz="700" dirty="0"/>
              <a:t>Students/parents</a:t>
            </a:r>
          </a:p>
        </p:txBody>
      </p:sp>
      <p:sp>
        <p:nvSpPr>
          <p:cNvPr id="109" name="Rectangle 9">
            <a:extLst>
              <a:ext uri="{FF2B5EF4-FFF2-40B4-BE49-F238E27FC236}">
                <a16:creationId xmlns:a16="http://schemas.microsoft.com/office/drawing/2014/main" id="{A99870AB-3977-6345-AF01-9B849C54D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654" y="5632953"/>
            <a:ext cx="1097280" cy="22297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Tasters / Open Days</a:t>
            </a:r>
          </a:p>
        </p:txBody>
      </p:sp>
      <p:sp>
        <p:nvSpPr>
          <p:cNvPr id="110" name="Rectangle 104">
            <a:extLst>
              <a:ext uri="{FF2B5EF4-FFF2-40B4-BE49-F238E27FC236}">
                <a16:creationId xmlns:a16="http://schemas.microsoft.com/office/drawing/2014/main" id="{582C32EA-FCC7-4245-9F82-FB0A575AB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822" y="5643618"/>
            <a:ext cx="1188720" cy="19412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Tailored visits to LIT &amp; UL</a:t>
            </a:r>
            <a:br>
              <a:rPr lang="en-US" altLang="en-US" sz="700" dirty="0"/>
            </a:br>
            <a:r>
              <a:rPr lang="en-US" altLang="en-US" sz="700" dirty="0"/>
              <a:t>Yr1, 2 &amp; 3 </a:t>
            </a:r>
          </a:p>
        </p:txBody>
      </p:sp>
      <p:sp>
        <p:nvSpPr>
          <p:cNvPr id="111" name="Rectangle 9">
            <a:extLst>
              <a:ext uri="{FF2B5EF4-FFF2-40B4-BE49-F238E27FC236}">
                <a16:creationId xmlns:a16="http://schemas.microsoft.com/office/drawing/2014/main" id="{BB7F170A-218E-0D47-BF63-493F8AC78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654" y="5921437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Global Learning</a:t>
            </a:r>
          </a:p>
        </p:txBody>
      </p:sp>
      <p:sp>
        <p:nvSpPr>
          <p:cNvPr id="112" name="Rectangle 104">
            <a:extLst>
              <a:ext uri="{FF2B5EF4-FFF2-40B4-BE49-F238E27FC236}">
                <a16:creationId xmlns:a16="http://schemas.microsoft.com/office/drawing/2014/main" id="{83776A72-181F-1B47-97D5-251A38F2C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765" y="5895651"/>
            <a:ext cx="1188720" cy="228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7150" indent="-57150" algn="l" eaLnBrk="1" hangingPunct="1">
              <a:buFont typeface="Arial" panose="020B0604020202020204" pitchFamily="34" charset="0"/>
              <a:buChar char="•"/>
            </a:pPr>
            <a:r>
              <a:rPr lang="en-US" altLang="en-US" sz="700" dirty="0"/>
              <a:t># Global Connects (Y1)</a:t>
            </a:r>
          </a:p>
          <a:p>
            <a:pPr marL="57150" indent="-57150" algn="l" eaLnBrk="1" hangingPunct="1">
              <a:buFont typeface="Arial" panose="020B0604020202020204" pitchFamily="34" charset="0"/>
              <a:buChar char="•"/>
            </a:pPr>
            <a:r>
              <a:rPr lang="en-US" altLang="en-US" sz="700" dirty="0"/>
              <a:t>1 Live Surgery (Y2)</a:t>
            </a:r>
          </a:p>
          <a:p>
            <a:pPr marL="57150" indent="-57150" algn="l" eaLnBrk="1" hangingPunct="1">
              <a:buFont typeface="Arial" panose="020B0604020202020204" pitchFamily="34" charset="0"/>
              <a:buChar char="•"/>
            </a:pPr>
            <a:endParaRPr lang="en-US" altLang="en-US" sz="700" dirty="0"/>
          </a:p>
        </p:txBody>
      </p:sp>
      <p:sp>
        <p:nvSpPr>
          <p:cNvPr id="113" name="Rectangle 9">
            <a:extLst>
              <a:ext uri="{FF2B5EF4-FFF2-40B4-BE49-F238E27FC236}">
                <a16:creationId xmlns:a16="http://schemas.microsoft.com/office/drawing/2014/main" id="{F91FAE1B-C18C-4241-9B7A-89E1A0211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637" y="6181158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Youth Leadership</a:t>
            </a:r>
          </a:p>
        </p:txBody>
      </p:sp>
      <p:sp>
        <p:nvSpPr>
          <p:cNvPr id="114" name="Rectangle 104">
            <a:extLst>
              <a:ext uri="{FF2B5EF4-FFF2-40B4-BE49-F238E27FC236}">
                <a16:creationId xmlns:a16="http://schemas.microsoft.com/office/drawing/2014/main" id="{FEB55640-10C4-AE47-A7D3-B66F21FAA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822" y="6178082"/>
            <a:ext cx="1188720" cy="228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7150" indent="-57150" algn="l" eaLnBrk="1" hangingPunct="1">
              <a:buFont typeface="Arial" panose="020B0604020202020204" pitchFamily="34" charset="0"/>
              <a:buChar char="•"/>
            </a:pPr>
            <a:r>
              <a:rPr lang="en-US" altLang="en-US" sz="700" dirty="0"/>
              <a:t>2 ABTS Student Ambassadors / </a:t>
            </a:r>
            <a:r>
              <a:rPr lang="en-US" altLang="en-US" sz="700" dirty="0" err="1"/>
              <a:t>yr</a:t>
            </a:r>
            <a:r>
              <a:rPr lang="en-US" altLang="en-US" sz="700" dirty="0"/>
              <a:t> (Y2/Y3) </a:t>
            </a:r>
          </a:p>
        </p:txBody>
      </p:sp>
      <p:sp>
        <p:nvSpPr>
          <p:cNvPr id="115" name="Rectangle 9">
            <a:extLst>
              <a:ext uri="{FF2B5EF4-FFF2-40B4-BE49-F238E27FC236}">
                <a16:creationId xmlns:a16="http://schemas.microsoft.com/office/drawing/2014/main" id="{8EDA9181-9F2F-5B45-8DF7-87F1A2029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637" y="6429548"/>
            <a:ext cx="109728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altLang="en-US" sz="750" dirty="0"/>
              <a:t>Parent Sessions</a:t>
            </a:r>
          </a:p>
        </p:txBody>
      </p:sp>
      <p:sp>
        <p:nvSpPr>
          <p:cNvPr id="116" name="Rectangle 104">
            <a:extLst>
              <a:ext uri="{FF2B5EF4-FFF2-40B4-BE49-F238E27FC236}">
                <a16:creationId xmlns:a16="http://schemas.microsoft.com/office/drawing/2014/main" id="{B195D78A-ED5A-434C-8D79-B93E13BDC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765" y="6429547"/>
            <a:ext cx="1188720" cy="43865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Yr1 Launch </a:t>
            </a:r>
          </a:p>
          <a:p>
            <a:pPr algn="l" eaLnBrk="1" hangingPunct="1"/>
            <a:r>
              <a:rPr lang="en-US" altLang="en-US" sz="700" dirty="0"/>
              <a:t>Yr2 3</a:t>
            </a:r>
            <a:r>
              <a:rPr lang="en-US" altLang="en-US" sz="700" baseline="30000" dirty="0"/>
              <a:t>rd</a:t>
            </a:r>
            <a:r>
              <a:rPr lang="en-US" altLang="en-US" sz="700" dirty="0"/>
              <a:t> level day with students / CAO guidance sessions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30671" y="4240186"/>
            <a:ext cx="1079246" cy="21544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Teambuilding</a:t>
            </a:r>
            <a:endParaRPr lang="ga-IE" sz="800" dirty="0"/>
          </a:p>
        </p:txBody>
      </p:sp>
      <p:sp>
        <p:nvSpPr>
          <p:cNvPr id="83" name="Rectangle 104"/>
          <p:cNvSpPr>
            <a:spLocks noChangeArrowheads="1"/>
          </p:cNvSpPr>
          <p:nvPr/>
        </p:nvSpPr>
        <p:spPr bwMode="auto">
          <a:xfrm>
            <a:off x="2551873" y="2134454"/>
            <a:ext cx="1188720" cy="1828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Yr2 &amp; Yr3 </a:t>
            </a:r>
            <a:r>
              <a:rPr lang="en-US" altLang="en-US" sz="700" dirty="0" err="1"/>
              <a:t>Maths</a:t>
            </a:r>
            <a:r>
              <a:rPr lang="en-US" altLang="en-US" sz="700" dirty="0"/>
              <a:t>/Science</a:t>
            </a:r>
          </a:p>
        </p:txBody>
      </p:sp>
      <p:sp>
        <p:nvSpPr>
          <p:cNvPr id="84" name="Rectangle 104"/>
          <p:cNvSpPr>
            <a:spLocks noChangeArrowheads="1"/>
          </p:cNvSpPr>
          <p:nvPr/>
        </p:nvSpPr>
        <p:spPr bwMode="auto">
          <a:xfrm>
            <a:off x="2551873" y="3969186"/>
            <a:ext cx="1188720" cy="22576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t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en-US" sz="700" dirty="0"/>
              <a:t>Across 3 years on site JJVC</a:t>
            </a:r>
            <a:br>
              <a:rPr lang="en-US" altLang="en-US" sz="700" dirty="0"/>
            </a:br>
            <a:r>
              <a:rPr lang="en-US" altLang="en-US" sz="700" dirty="0"/>
              <a:t>in School Sessions Y2/Y3</a:t>
            </a:r>
          </a:p>
        </p:txBody>
      </p:sp>
      <p:sp>
        <p:nvSpPr>
          <p:cNvPr id="95" name="Rectangle 83"/>
          <p:cNvSpPr>
            <a:spLocks noChangeArrowheads="1"/>
          </p:cNvSpPr>
          <p:nvPr/>
        </p:nvSpPr>
        <p:spPr bwMode="auto">
          <a:xfrm>
            <a:off x="8047431" y="2153197"/>
            <a:ext cx="988161" cy="685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Decrease in the </a:t>
            </a:r>
          </a:p>
          <a:p>
            <a:pPr eaLnBrk="1" hangingPunct="1"/>
            <a:r>
              <a:rPr lang="en-US" altLang="en-US" sz="800" dirty="0"/>
              <a:t>number </a:t>
            </a:r>
          </a:p>
          <a:p>
            <a:pPr eaLnBrk="1" hangingPunct="1"/>
            <a:r>
              <a:rPr lang="en-US" altLang="en-US" sz="800" dirty="0"/>
              <a:t>of students leaving </a:t>
            </a:r>
          </a:p>
          <a:p>
            <a:pPr eaLnBrk="1" hangingPunct="1"/>
            <a:r>
              <a:rPr lang="en-US" altLang="en-US" sz="800" dirty="0"/>
              <a:t>school early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55B79D50F8148A4DB6D9108BD6B56" ma:contentTypeVersion="16" ma:contentTypeDescription="Create a new document." ma:contentTypeScope="" ma:versionID="40381b1a214255f092f10d1e4bbf9a80">
  <xsd:schema xmlns:xsd="http://www.w3.org/2001/XMLSchema" xmlns:xs="http://www.w3.org/2001/XMLSchema" xmlns:p="http://schemas.microsoft.com/office/2006/metadata/properties" xmlns:ns2="db233ec2-66d3-4ef5-8807-a2c006e69374" xmlns:ns3="22f06dfc-89d6-4ef5-9df8-ef4dcff005cd" targetNamespace="http://schemas.microsoft.com/office/2006/metadata/properties" ma:root="true" ma:fieldsID="676866525cf5018a6c37b0d04b34a30e" ns2:_="" ns3:_="">
    <xsd:import namespace="db233ec2-66d3-4ef5-8807-a2c006e69374"/>
    <xsd:import namespace="22f06dfc-89d6-4ef5-9df8-ef4dcff005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Approved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33ec2-66d3-4ef5-8807-a2c006e693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f06dfc-89d6-4ef5-9df8-ef4dcff005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Approved" ma:index="18" ma:displayName="Approved" ma:default="1" ma:internalName="Approved">
      <xsd:simpleType>
        <xsd:restriction base="dms:Boolean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d xmlns="22f06dfc-89d6-4ef5-9df8-ef4dcff005cd">true</Approved>
  </documentManagement>
</p:properties>
</file>

<file path=customXml/itemProps1.xml><?xml version="1.0" encoding="utf-8"?>
<ds:datastoreItem xmlns:ds="http://schemas.openxmlformats.org/officeDocument/2006/customXml" ds:itemID="{01B28D44-0A65-4504-B411-E82AC6F889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24C785-8A50-4EB9-9D84-4F3270D035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233ec2-66d3-4ef5-8807-a2c006e69374"/>
    <ds:schemaRef ds:uri="22f06dfc-89d6-4ef5-9df8-ef4dcff005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5DA12D-AA0B-45BE-A58B-F6357A35106A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b233ec2-66d3-4ef5-8807-a2c006e69374"/>
    <ds:schemaRef ds:uri="http://schemas.microsoft.com/office/2006/metadata/properties"/>
    <ds:schemaRef ds:uri="http://purl.org/dc/terms/"/>
    <ds:schemaRef ds:uri="http://schemas.microsoft.com/office/2006/documentManagement/types"/>
    <ds:schemaRef ds:uri="22f06dfc-89d6-4ef5-9df8-ef4dcff005c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9766</TotalTime>
  <Words>555</Words>
  <Application>Microsoft Office PowerPoint</Application>
  <PresentationFormat>Letter Paper (8.5x11 in)</PresentationFormat>
  <Paragraphs>114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Diseño predeterminado</vt:lpstr>
      <vt:lpstr>Document</vt:lpstr>
      <vt:lpstr>PowerPoint Presentation</vt:lpstr>
    </vt:vector>
  </TitlesOfParts>
  <Company>POLITECNICO INTERNACIONAL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DIRECCION FINANCIERA</dc:creator>
  <cp:lastModifiedBy>Khircelle Forde</cp:lastModifiedBy>
  <cp:revision>144</cp:revision>
  <cp:lastPrinted>2019-06-18T10:50:39Z</cp:lastPrinted>
  <dcterms:created xsi:type="dcterms:W3CDTF">2011-02-23T01:36:58Z</dcterms:created>
  <dcterms:modified xsi:type="dcterms:W3CDTF">2019-07-03T21:31:35Z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0x01010006B55B79D50F8148A4DB6D9108BD6B56</vt:lpwstr>
  </property>
</Properties>
</file>