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  <p:sldMasterId id="2147483713" r:id="rId2"/>
  </p:sldMasterIdLst>
  <p:sldIdLst>
    <p:sldId id="269" r:id="rId3"/>
    <p:sldId id="260" r:id="rId4"/>
    <p:sldId id="261" r:id="rId5"/>
    <p:sldId id="262" r:id="rId6"/>
    <p:sldId id="263" r:id="rId7"/>
    <p:sldId id="268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3E7138-BD3E-48F8-B9D4-4896D8A843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2566E32-BAFC-42FF-A0CB-7C30738D2A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37E63E-1A04-4A8D-9C38-F7EA0854D4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CE5BD-EE74-4C82-BA42-A51B0FC7F640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7D998D-2691-4231-96D5-429E5F1280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9DB5E9-2613-4C4B-BC45-8155FBC527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9EAFE-F2D2-4F66-8359-9D75EA6E8A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012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E61950-2268-40EC-98D4-E4A017774A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F5EC05-6882-4E06-A7CE-788FA91F19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F2695A-3997-4F67-BCCB-16DBF2CABF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CE5BD-EE74-4C82-BA42-A51B0FC7F640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BA6737-6AB4-4660-A021-A3C6407697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6D8983-9007-441C-BACF-2192C1A03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9EAFE-F2D2-4F66-8359-9D75EA6E8A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086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824CAF7-0AC7-4E66-9D8F-76920DAF7BA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F7D03D9-8F52-4BF7-A079-59EDEA351B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B8FE3D-1972-44F7-A68D-BF475B3278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CE5BD-EE74-4C82-BA42-A51B0FC7F640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22C1C0-B38F-4199-9A1E-C70CE5103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99D14C-9E31-4666-B93B-2A52A58142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9EAFE-F2D2-4F66-8359-9D75EA6E8A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9871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FF3656-A249-4AA2-8117-D4B20D86A3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784350-2D22-410B-84EA-58F3BD7227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9789D2-4DB8-4B24-8848-B8CA594C81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CE5BD-EE74-4C82-BA42-A51B0FC7F640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12ACD3-AB8A-4B3B-9622-D8BBF13832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D917E5-E417-44D3-AF42-4BBD98F463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9EAFE-F2D2-4F66-8359-9D75EA6E8A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1158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449DDB-F8C1-40F0-A545-05D7089A00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642563-F423-452A-8997-E2DF9FA932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68E154-B0AA-4143-AB5B-A65080DA44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CE5BD-EE74-4C82-BA42-A51B0FC7F640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909CE7-0929-44E9-B991-DD8996673B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AD5B6D-67F9-425D-861E-C1EE0DB1E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9EAFE-F2D2-4F66-8359-9D75EA6E8A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2652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B5CFBC-C7C4-45D2-A9E4-4173581BC4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675100-3D90-4CC1-9126-1105FB7FA7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661FFA-3208-4796-9B18-FF80D49B74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CE5BD-EE74-4C82-BA42-A51B0FC7F640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0D13BC-68D6-40CC-B22A-E3D6C15F3C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0A7421-1AA9-4587-989F-1B16B3277D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9EAFE-F2D2-4F66-8359-9D75EA6E8A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2750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9E3181-37C3-42A3-A116-C7A88DE313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B6F08A-7F5B-4C2A-9C56-B38CBA95D6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A1830A-F319-4E60-9D73-1AC87EFE07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5CB365-9657-4A26-AE2E-6524ACC13C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CE5BD-EE74-4C82-BA42-A51B0FC7F640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B16A53-5E4D-4F07-ADBA-70C7CEDB35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41E6F7-09F2-4C84-8755-BD052FCACA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9EAFE-F2D2-4F66-8359-9D75EA6E8A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1241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328FF9-EC84-459D-9938-264364BE73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8DC0F3-02EC-4351-8697-6CC0551361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EE8884-95A3-436A-8F83-C5271CC9AC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2AD6474-426F-4E51-B44F-63FE72F2405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F3C04C9-8E63-4A5B-B765-5444D32BDC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0073692-107C-4E8F-B282-5ABCC70E76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CE5BD-EE74-4C82-BA42-A51B0FC7F640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C5B2D0D-CC6D-43F6-B6A0-4F7F405492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91632CC-DB9A-4CF3-84CA-33BD6988AB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9EAFE-F2D2-4F66-8359-9D75EA6E8A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3342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F6E616-A0F3-4964-A5CA-9FD0883A54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232B750-2071-4D2C-867C-8A22CD2A8A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CE5BD-EE74-4C82-BA42-A51B0FC7F640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B183D85-E05B-4F3B-9CC7-EA79DF0A5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DDC270-554D-4967-A27B-3907392CB2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9EAFE-F2D2-4F66-8359-9D75EA6E8A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6011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78B14BE-48B4-4048-AE46-5BBEA27BB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CE5BD-EE74-4C82-BA42-A51B0FC7F640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93213EE-C7DD-4E17-B57D-B19495A7FB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C46462-B946-43C9-91BD-19F210F31E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9EAFE-F2D2-4F66-8359-9D75EA6E8A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50951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CF0D00-3E3A-40F4-9639-72671BABED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2AA414-4333-49BB-84B6-045368C0FA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F3E2EE-1998-459C-AB85-B8569E7830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99C3D9-84A6-4AFA-9514-F17C44F598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CE5BD-EE74-4C82-BA42-A51B0FC7F640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F159BD-3C5E-487D-AECA-DCDFA8587E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66C00B-3FD3-4128-A1BC-53F329F40A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9EAFE-F2D2-4F66-8359-9D75EA6E8A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572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0B0DD9-87D5-4D54-B838-3A8CC0DCE0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2B38F5-2385-4F97-8321-E279702CEB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D75974-D4BB-4C31-BCD7-BF2FF5FC4A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CE5BD-EE74-4C82-BA42-A51B0FC7F640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5F4C75-0782-4C40-B99F-83F4E987F9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B45B50-16C7-49AF-8FA2-AA7E288BEC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9EAFE-F2D2-4F66-8359-9D75EA6E8A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36740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DFF00A-A3BA-498A-9468-C4C278A38E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DDA7D7D-E922-4370-8050-FEDDDA55549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571566-65C1-4AC3-9675-D1F9DED5EA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0C1916-AFBB-431D-BDE2-63F45B8A26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CE5BD-EE74-4C82-BA42-A51B0FC7F640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CF9D03-DD3C-4A52-A77F-CB00AC2396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789E03-A4F4-49C1-AFC2-11CDAABBDE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9EAFE-F2D2-4F66-8359-9D75EA6E8A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89276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ED3341-4448-4C43-9114-5A8691E0F2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ADB9D1-62A8-44D6-924D-6649FD12E7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33D413-9C75-44E6-9FFE-65D8F9194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CE5BD-EE74-4C82-BA42-A51B0FC7F640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F05011-FD79-4222-9314-1D132E4466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E73AA9-BCB2-401D-9BCF-7CB6AB787E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9EAFE-F2D2-4F66-8359-9D75EA6E8A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22913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D11263A-9827-4E72-BC8D-181B24AC528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307B05A-A3AE-4B4E-937C-6B2311703A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B0D2C9-B7BA-4EA2-B651-81E7DCF05C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CE5BD-EE74-4C82-BA42-A51B0FC7F640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F788DB-3B7C-4A9C-9204-960454319E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054FD9-4DA4-4727-B347-CE129F666E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9EAFE-F2D2-4F66-8359-9D75EA6E8A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345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A4CB24-6271-4362-A37B-99D142692C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EBF142-6277-4BDB-AF8C-0E204A88B5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99881A-03B5-47AC-8327-A4DA01D178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CE5BD-EE74-4C82-BA42-A51B0FC7F640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3B4982-2355-4750-B277-A105BCF52A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B45660-575D-4AA9-93D5-CEE845B63C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9EAFE-F2D2-4F66-8359-9D75EA6E8A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640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4AEDC3-4435-4712-8B8A-ADAE40F4B5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C1028E-8E8E-4C50-902D-4AC160BA3D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208140-3747-4B7C-B281-68B611B4EC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893AFB-7931-488C-9587-72BCC465C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CE5BD-EE74-4C82-BA42-A51B0FC7F640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3BF5BE-6FC0-457F-BB98-6A88D862EA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C28061-15E4-44F3-9C6E-7416299CA8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9EAFE-F2D2-4F66-8359-9D75EA6E8A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831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EEAE4D-A5B1-4A00-9B88-95B60BAD08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94BE8F-A50A-478F-AAF5-238E911FB0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F694BC-F437-4F20-9337-187FE0A548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260A21E-03D0-4495-B3B5-D435E0BA8E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4DDE6F9-EEAC-4E33-A26E-CAF3C896C2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B4AC8EE-01D2-4BA7-B135-6F5F381161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CE5BD-EE74-4C82-BA42-A51B0FC7F640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AB57095-937F-4534-B23D-8D438C916A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444ACB2-10EC-4986-84DE-6440F2D624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9EAFE-F2D2-4F66-8359-9D75EA6E8A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126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71AC05-99E4-4737-B296-866C09C333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2199D15-D7B5-4C5B-972F-B491F5984C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CE5BD-EE74-4C82-BA42-A51B0FC7F640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DAD44F-F4DC-4DE6-B276-224DBF2DE8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DE501E-A7EF-4F5A-817D-7D36BC686D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9EAFE-F2D2-4F66-8359-9D75EA6E8A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156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D60E004-E7C7-4CA0-8A6E-CA8BB544D6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CE5BD-EE74-4C82-BA42-A51B0FC7F640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75ED13C-1802-416B-991A-ECCC4D5488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7AD8FB-2F3F-4D38-8CF5-B423BD964B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9EAFE-F2D2-4F66-8359-9D75EA6E8A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099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23DAC9-F13B-48D2-AD62-25FD9C74CD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A28974-0DFE-435B-8631-4E029986F2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FAEE9F-E032-474D-8ECE-4A15B1DBD3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8A3E20-6C0F-45C6-8E03-A4CC300B4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CE5BD-EE74-4C82-BA42-A51B0FC7F640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179BC2-A1A7-4DEB-BDD3-357468765E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415CCD-14DA-47BB-848F-40A131B41B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9EAFE-F2D2-4F66-8359-9D75EA6E8A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764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B32C7F-227C-4DF5-BBEE-E2A4C8E676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4411B8D-973B-42F3-869F-E876F9B479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AB9E96-4163-42C4-91D1-C0F9BABB18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3F9B36-5358-45C0-B023-34AD20E8A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CE5BD-EE74-4C82-BA42-A51B0FC7F640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B04C52-83CF-4F43-8BFE-DC6DFFAEA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2CB679-1155-4E2D-8D8B-F0A33789B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9EAFE-F2D2-4F66-8359-9D75EA6E8A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136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B4F1933-DB1F-41DE-8285-3A017B6233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56B8BD-9F35-48BD-AFD7-D7CC0E840D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C4438C-C326-4BB6-9370-A3D187D379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FCE5BD-EE74-4C82-BA42-A51B0FC7F640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EA5682-CE37-454F-9BBE-CBA017C04F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02FEEF-01FB-4AB0-9415-8644462D18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39EAFE-F2D2-4F66-8359-9D75EA6E8A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404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27167D2-75F8-495F-B268-7196D57E71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D1F292-0FB0-4D1D-9E6B-46B1C8DBB0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1C2FE2-EE72-47AA-BC46-2D4A3270AF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FCE5BD-EE74-4C82-BA42-A51B0FC7F640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ACA85E-1792-4A47-BEFA-2C0DCF0FB1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037F95-F8E6-438C-A692-8703B53F29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39EAFE-F2D2-4F66-8359-9D75EA6E8A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433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59AE206-7EBA-4D33-8BC9-9D8158553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F65736B-BF17-40DC-A61B-83796A0B60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8930" y="4525347"/>
            <a:ext cx="6939722" cy="1737360"/>
          </a:xfrm>
        </p:spPr>
        <p:txBody>
          <a:bodyPr anchor="ctr">
            <a:normAutofit/>
          </a:bodyPr>
          <a:lstStyle/>
          <a:p>
            <a:pPr algn="r"/>
            <a:br>
              <a:rPr lang="en-US" sz="2400" dirty="0"/>
            </a:br>
            <a:br>
              <a:rPr lang="en-US" sz="2400" dirty="0"/>
            </a:br>
            <a:r>
              <a:rPr lang="en-US" sz="2400" dirty="0"/>
              <a:t>Intercultural Fluency Activity 2:</a:t>
            </a:r>
            <a:br>
              <a:rPr lang="en-US" sz="2400" dirty="0"/>
            </a:br>
            <a:r>
              <a:rPr lang="en-US" sz="2400" b="1" dirty="0">
                <a:solidFill>
                  <a:prstClr val="black"/>
                </a:solidFill>
              </a:rPr>
              <a:t>Recognize and challenge one’s own cultural biases</a:t>
            </a:r>
            <a:br>
              <a:rPr lang="en-US" sz="2400" dirty="0"/>
            </a:br>
            <a:endParaRPr lang="en-US" sz="2400" b="1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6437D937-A7F1-4011-92B4-328E5BE1B1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8567" y="620480"/>
            <a:ext cx="2243800" cy="2243796"/>
          </a:xfrm>
          <a:prstGeom prst="ellipse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B672F332-AF08-46C6-94F0-77684310D7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95001" y="2466604"/>
            <a:ext cx="962395" cy="962395"/>
          </a:xfrm>
          <a:prstGeom prst="ellipse">
            <a:avLst/>
          </a:prstGeom>
          <a:solidFill>
            <a:srgbClr val="3490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34244EF8-D73A-40E1-BE73-D46E6B4B04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25829" y="2327988"/>
            <a:ext cx="293695" cy="293695"/>
          </a:xfrm>
          <a:prstGeom prst="ellipse">
            <a:avLst/>
          </a:prstGeom>
          <a:solidFill>
            <a:srgbClr val="2C7E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D92B9B7-776C-4AE3-9A91-CFEA90E855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0688" y="0"/>
            <a:ext cx="7091312" cy="6029739"/>
          </a:xfrm>
          <a:custGeom>
            <a:avLst/>
            <a:gdLst>
              <a:gd name="connsiteX0" fmla="*/ 0 w 5699887"/>
              <a:gd name="connsiteY0" fmla="*/ 0 h 4059244"/>
              <a:gd name="connsiteX1" fmla="*/ 5699887 w 5699887"/>
              <a:gd name="connsiteY1" fmla="*/ 0 h 4059244"/>
              <a:gd name="connsiteX2" fmla="*/ 5699887 w 5699887"/>
              <a:gd name="connsiteY2" fmla="*/ 3944096 h 4059244"/>
              <a:gd name="connsiteX3" fmla="*/ 5525775 w 5699887"/>
              <a:gd name="connsiteY3" fmla="*/ 3980429 h 4059244"/>
              <a:gd name="connsiteX4" fmla="*/ 4663256 w 5699887"/>
              <a:gd name="connsiteY4" fmla="*/ 4059244 h 4059244"/>
              <a:gd name="connsiteX5" fmla="*/ 8566 w 5699887"/>
              <a:gd name="connsiteY5" fmla="*/ 67422 h 4059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99887" h="4059244">
                <a:moveTo>
                  <a:pt x="0" y="0"/>
                </a:moveTo>
                <a:lnTo>
                  <a:pt x="5699887" y="0"/>
                </a:lnTo>
                <a:lnTo>
                  <a:pt x="5699887" y="3944096"/>
                </a:lnTo>
                <a:lnTo>
                  <a:pt x="5525775" y="3980429"/>
                </a:lnTo>
                <a:cubicBezTo>
                  <a:pt x="5246154" y="4032190"/>
                  <a:pt x="4957865" y="4059244"/>
                  <a:pt x="4663256" y="4059244"/>
                </a:cubicBezTo>
                <a:cubicBezTo>
                  <a:pt x="2306390" y="4059244"/>
                  <a:pt x="353936" y="2327747"/>
                  <a:pt x="8566" y="67422"/>
                </a:cubicBezTo>
                <a:close/>
              </a:path>
            </a:pathLst>
          </a:cu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</p:pic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9E8E38ED-369A-44C2-B635-0BED0E48A6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800392" y="4525347"/>
            <a:ext cx="0" cy="1737360"/>
          </a:xfrm>
          <a:prstGeom prst="line">
            <a:avLst/>
          </a:prstGeom>
          <a:ln w="19050" cap="sq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90438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4E0632-79DA-461D-A663-A1AB70CE8F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Sub-Competency 2:</a:t>
            </a:r>
            <a:br>
              <a:rPr lang="en-US" dirty="0"/>
            </a:br>
            <a:r>
              <a:rPr lang="en-US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Recognize and challenge one’s own cultural biases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2E3FEA-7B7A-4264-94C2-9A21168124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56701"/>
            <a:ext cx="10515600" cy="4046506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Individuals reject "othering"; working e­ffectively in multicultural settings; and avoiding ethnocentrism</a:t>
            </a:r>
          </a:p>
          <a:p>
            <a:pPr marL="0" indent="0" algn="ctr">
              <a:buNone/>
            </a:pPr>
            <a:endParaRPr lang="en-US" b="1" i="1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b="1" i="1" dirty="0">
                <a:latin typeface="Calibri" panose="020F0502020204030204" pitchFamily="34" charset="0"/>
                <a:cs typeface="Times New Roman" panose="02020603050405020304" pitchFamily="18" charset="0"/>
              </a:rPr>
              <a:t>Bias—</a:t>
            </a:r>
            <a:r>
              <a:rPr lang="en-US" dirty="0">
                <a:latin typeface="Calibri" panose="020F0502020204030204" pitchFamily="34" charset="0"/>
                <a:cs typeface="Times New Roman" panose="02020603050405020304" pitchFamily="18" charset="0"/>
              </a:rPr>
              <a:t>Prejudice in favor of or against one thing, person, or group compared with another, usually in a way considered to be unfair.</a:t>
            </a:r>
          </a:p>
          <a:p>
            <a:r>
              <a:rPr lang="en-US" b="1" i="1" dirty="0">
                <a:latin typeface="Calibri" panose="020F0502020204030204" pitchFamily="34" charset="0"/>
                <a:cs typeface="Times New Roman" panose="02020603050405020304" pitchFamily="18" charset="0"/>
              </a:rPr>
              <a:t>Othering—</a:t>
            </a:r>
            <a:r>
              <a:rPr lang="en-US" dirty="0">
                <a:latin typeface="Calibri" panose="020F0502020204030204" pitchFamily="34" charset="0"/>
                <a:cs typeface="Times New Roman" panose="02020603050405020304" pitchFamily="18" charset="0"/>
              </a:rPr>
              <a:t>To view or treat (a person or group of people) as intrinsically different from and alien to oneself. </a:t>
            </a:r>
          </a:p>
          <a:p>
            <a:r>
              <a:rPr lang="en-US" b="1" i="1" dirty="0"/>
              <a:t>Ethnocentrism—</a:t>
            </a:r>
            <a:r>
              <a:rPr lang="en-US" dirty="0"/>
              <a:t>The evaluation of other cultures according to preconceptions originating in the standards and customs of one's own culture. Meaning, thinking your cultural assumptions are the only right ones. </a:t>
            </a:r>
          </a:p>
        </p:txBody>
      </p:sp>
    </p:spTree>
    <p:extLst>
      <p:ext uri="{BB962C8B-B14F-4D97-AF65-F5344CB8AC3E}">
        <p14:creationId xmlns:p14="http://schemas.microsoft.com/office/powerpoint/2010/main" val="4295242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C2486C-289F-4CC0-82F6-25AF678767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2C4059-D786-47BA-A00E-525C8EB998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Complete the </a:t>
            </a:r>
            <a:r>
              <a:rPr lang="en-US" i="1" dirty="0"/>
              <a:t>Intercultural Index</a:t>
            </a:r>
          </a:p>
          <a:p>
            <a:pPr marL="514350" indent="-514350">
              <a:buAutoNum type="arabicPeriod"/>
            </a:pPr>
            <a:r>
              <a:rPr lang="en-US" dirty="0"/>
              <a:t>Work with your partner to define your </a:t>
            </a:r>
            <a:r>
              <a:rPr lang="en-US" i="1" dirty="0"/>
              <a:t>community’s</a:t>
            </a:r>
            <a:r>
              <a:rPr lang="en-US" dirty="0"/>
              <a:t> cultural values on page 1-2</a:t>
            </a:r>
          </a:p>
          <a:p>
            <a:pPr marL="514350" indent="-514350">
              <a:buAutoNum type="arabicPeriod"/>
            </a:pPr>
            <a:r>
              <a:rPr lang="en-US" dirty="0"/>
              <a:t>Once you’ve completed pages 1-2, compare with other ambassadors to fill in the table on pg. 3</a:t>
            </a:r>
          </a:p>
          <a:p>
            <a:pPr marL="514350" indent="-514350">
              <a:buAutoNum type="arabicPeriod"/>
            </a:pPr>
            <a:r>
              <a:rPr lang="en-US" dirty="0"/>
              <a:t>Read pg. 4&amp;5 to </a:t>
            </a:r>
            <a:r>
              <a:rPr lang="en-US"/>
              <a:t>decode your </a:t>
            </a:r>
            <a:r>
              <a:rPr lang="en-US" dirty="0"/>
              <a:t>answers</a:t>
            </a:r>
          </a:p>
        </p:txBody>
      </p:sp>
    </p:spTree>
    <p:extLst>
      <p:ext uri="{BB962C8B-B14F-4D97-AF65-F5344CB8AC3E}">
        <p14:creationId xmlns:p14="http://schemas.microsoft.com/office/powerpoint/2010/main" val="5635872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4A6FDC-5236-4859-B411-1D0A2D1657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11188"/>
          </a:xfrm>
        </p:spPr>
        <p:txBody>
          <a:bodyPr/>
          <a:lstStyle/>
          <a:p>
            <a:r>
              <a:rPr lang="en-US" dirty="0"/>
              <a:t>Discuss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8490C5-9D1F-4F27-B398-4B5B824657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4275"/>
            <a:ext cx="10515600" cy="4602687"/>
          </a:xfrm>
        </p:spPr>
        <p:txBody>
          <a:bodyPr/>
          <a:lstStyle/>
          <a:p>
            <a:r>
              <a:rPr lang="en-US" dirty="0"/>
              <a:t>Do you think these 4 aspects of culture—Self, Obligations, Time, and Control fully describe culture? What’s missing?</a:t>
            </a:r>
          </a:p>
          <a:p>
            <a:r>
              <a:rPr lang="en-US" dirty="0"/>
              <a:t>What surprised you about other communities, or your partner’s view of your community?</a:t>
            </a:r>
          </a:p>
          <a:p>
            <a:r>
              <a:rPr lang="en-US" dirty="0"/>
              <a:t>Looking at these 4 aspects of culture—does it seem surprising that any of these values are NOT universal? Which ones?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14755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6CEDA7-E9C8-4BDA-B440-4FE210478F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What’s it mean?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E3B749-DA44-43BA-8F57-3BDEBE56D3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8862"/>
            <a:ext cx="10515600" cy="4828930"/>
          </a:xfrm>
        </p:spPr>
        <p:txBody>
          <a:bodyPr>
            <a:normAutofit lnSpcReduction="10000"/>
          </a:bodyPr>
          <a:lstStyle/>
          <a:p>
            <a:r>
              <a:rPr lang="en-US" sz="3200" dirty="0"/>
              <a:t>Things you take as obvious truth may just be the result of your own unique cultural values</a:t>
            </a:r>
          </a:p>
          <a:p>
            <a:r>
              <a:rPr lang="en-US" sz="3200" dirty="0"/>
              <a:t>Visible culture is only 10% of the story—the other 90% is the underlying values and history that explains why culture looks the way it does. </a:t>
            </a:r>
          </a:p>
          <a:p>
            <a:r>
              <a:rPr lang="en-US" sz="3200" dirty="0"/>
              <a:t>Understanding that 90% is invisible helps you evaluate your own culture, and avoid </a:t>
            </a:r>
            <a:r>
              <a:rPr lang="en-US" sz="3200" i="1" dirty="0"/>
              <a:t>othering</a:t>
            </a:r>
            <a:r>
              <a:rPr lang="en-US" sz="3200" dirty="0"/>
              <a:t> other cultures. </a:t>
            </a:r>
          </a:p>
          <a:p>
            <a:pPr marL="0" indent="0" algn="ctr">
              <a:buNone/>
            </a:pPr>
            <a:endParaRPr lang="en-US" sz="3200" i="1" dirty="0"/>
          </a:p>
          <a:p>
            <a:pPr marL="0" indent="0" algn="ctr">
              <a:buNone/>
            </a:pPr>
            <a:r>
              <a:rPr lang="en-US" sz="3200" i="1" dirty="0"/>
              <a:t>Remember—no matter how foreign a behavior seems, there are reasons for why people do what they do. </a:t>
            </a:r>
          </a:p>
        </p:txBody>
      </p:sp>
    </p:spTree>
    <p:extLst>
      <p:ext uri="{BB962C8B-B14F-4D97-AF65-F5344CB8AC3E}">
        <p14:creationId xmlns:p14="http://schemas.microsoft.com/office/powerpoint/2010/main" val="32493740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7DA238-20E8-4809-A00C-235F55BC8A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4851" y="172011"/>
            <a:ext cx="10515600" cy="900967"/>
          </a:xfrm>
        </p:spPr>
        <p:txBody>
          <a:bodyPr/>
          <a:lstStyle/>
          <a:p>
            <a:r>
              <a:rPr lang="en-US" b="1" dirty="0"/>
              <a:t>Journal Activity: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08570D-094E-4F68-A307-1BE1298369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4851" y="1072978"/>
            <a:ext cx="5217733" cy="53393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Everyone has many things informing their ideas. Let’s think about our own. In your journal, create a diagram similar to the one at right.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In the middle is your name, and the circles around it represent an element that informs your cultural identity.</a:t>
            </a:r>
          </a:p>
          <a:p>
            <a:endParaRPr lang="en-US" dirty="0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C5459587-4F94-476D-9894-E610CE479B59}"/>
              </a:ext>
            </a:extLst>
          </p:cNvPr>
          <p:cNvGrpSpPr/>
          <p:nvPr/>
        </p:nvGrpSpPr>
        <p:grpSpPr>
          <a:xfrm>
            <a:off x="6096000" y="1159265"/>
            <a:ext cx="5261316" cy="4539469"/>
            <a:chOff x="6625883" y="1448128"/>
            <a:chExt cx="5261316" cy="4539469"/>
          </a:xfrm>
        </p:grpSpPr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0499D336-1A5E-41B7-A63E-90F16B703861}"/>
                </a:ext>
              </a:extLst>
            </p:cNvPr>
            <p:cNvSpPr/>
            <p:nvPr/>
          </p:nvSpPr>
          <p:spPr>
            <a:xfrm>
              <a:off x="8609427" y="3151163"/>
              <a:ext cx="1294228" cy="116825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Name</a:t>
              </a:r>
            </a:p>
          </p:txBody>
        </p:sp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8CF9DA2B-5DE6-455D-9914-067F44B3CC93}"/>
                </a:ext>
              </a:extLst>
            </p:cNvPr>
            <p:cNvSpPr/>
            <p:nvPr/>
          </p:nvSpPr>
          <p:spPr>
            <a:xfrm>
              <a:off x="7198192" y="1523889"/>
              <a:ext cx="1181686" cy="119575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???</a:t>
              </a:r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13FF3470-FF4B-4C91-9F85-4F94200358D8}"/>
                </a:ext>
              </a:extLst>
            </p:cNvPr>
            <p:cNvSpPr/>
            <p:nvPr/>
          </p:nvSpPr>
          <p:spPr>
            <a:xfrm>
              <a:off x="10091517" y="1448128"/>
              <a:ext cx="1181685" cy="116825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???</a:t>
              </a: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EB2980B6-B30F-4FAF-89B1-7E742A935A61}"/>
                </a:ext>
              </a:extLst>
            </p:cNvPr>
            <p:cNvSpPr/>
            <p:nvPr/>
          </p:nvSpPr>
          <p:spPr>
            <a:xfrm>
              <a:off x="10345169" y="4918453"/>
              <a:ext cx="1181686" cy="106914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???</a:t>
              </a:r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08B33C76-1D6B-42FF-A741-DEC7391A9326}"/>
                </a:ext>
              </a:extLst>
            </p:cNvPr>
            <p:cNvSpPr/>
            <p:nvPr/>
          </p:nvSpPr>
          <p:spPr>
            <a:xfrm>
              <a:off x="10705513" y="3208068"/>
              <a:ext cx="1181686" cy="106914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???</a:t>
              </a:r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8829F1EB-3863-4038-A2C9-4EF0783E0EEC}"/>
                </a:ext>
              </a:extLst>
            </p:cNvPr>
            <p:cNvSpPr/>
            <p:nvPr/>
          </p:nvSpPr>
          <p:spPr>
            <a:xfrm>
              <a:off x="6625883" y="3200717"/>
              <a:ext cx="1181686" cy="106914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???</a:t>
              </a: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A1EC4C6A-E712-4974-AD5D-05D0ADB08889}"/>
                </a:ext>
              </a:extLst>
            </p:cNvPr>
            <p:cNvSpPr/>
            <p:nvPr/>
          </p:nvSpPr>
          <p:spPr>
            <a:xfrm>
              <a:off x="7026812" y="4801686"/>
              <a:ext cx="1181686" cy="106914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???</a:t>
              </a:r>
            </a:p>
          </p:txBody>
        </p: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8A6E6966-16B4-4E34-BC20-D8DBF221E5C0}"/>
                </a:ext>
              </a:extLst>
            </p:cNvPr>
            <p:cNvCxnSpPr>
              <a:cxnSpLocks/>
              <a:stCxn id="10" idx="7"/>
              <a:endCxn id="4" idx="3"/>
            </p:cNvCxnSpPr>
            <p:nvPr/>
          </p:nvCxnSpPr>
          <p:spPr>
            <a:xfrm flipV="1">
              <a:off x="8035444" y="4148329"/>
              <a:ext cx="763518" cy="80993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27917FCB-483E-492F-A6B0-4E4C78674DD4}"/>
                </a:ext>
              </a:extLst>
            </p:cNvPr>
            <p:cNvCxnSpPr>
              <a:cxnSpLocks/>
              <a:stCxn id="7" idx="1"/>
              <a:endCxn id="4" idx="5"/>
            </p:cNvCxnSpPr>
            <p:nvPr/>
          </p:nvCxnSpPr>
          <p:spPr>
            <a:xfrm flipH="1" flipV="1">
              <a:off x="9714120" y="4148329"/>
              <a:ext cx="804103" cy="926697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BAF37922-BF19-4A6D-BB2D-07EA43DD2F65}"/>
                </a:ext>
              </a:extLst>
            </p:cNvPr>
            <p:cNvCxnSpPr>
              <a:cxnSpLocks/>
              <a:stCxn id="8" idx="2"/>
              <a:endCxn id="4" idx="6"/>
            </p:cNvCxnSpPr>
            <p:nvPr/>
          </p:nvCxnSpPr>
          <p:spPr>
            <a:xfrm flipH="1" flipV="1">
              <a:off x="9903655" y="3735290"/>
              <a:ext cx="801858" cy="735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62EA4C9D-12A3-448C-8381-6AFE8878AF77}"/>
                </a:ext>
              </a:extLst>
            </p:cNvPr>
            <p:cNvCxnSpPr>
              <a:cxnSpLocks/>
              <a:stCxn id="6" idx="3"/>
              <a:endCxn id="4" idx="7"/>
            </p:cNvCxnSpPr>
            <p:nvPr/>
          </p:nvCxnSpPr>
          <p:spPr>
            <a:xfrm flipH="1">
              <a:off x="9714120" y="2445294"/>
              <a:ext cx="550451" cy="87695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48DF1915-79AC-4A26-98BC-C3705B389C1B}"/>
                </a:ext>
              </a:extLst>
            </p:cNvPr>
            <p:cNvCxnSpPr>
              <a:cxnSpLocks/>
              <a:stCxn id="5" idx="5"/>
              <a:endCxn id="4" idx="1"/>
            </p:cNvCxnSpPr>
            <p:nvPr/>
          </p:nvCxnSpPr>
          <p:spPr>
            <a:xfrm>
              <a:off x="8206824" y="2544529"/>
              <a:ext cx="592138" cy="77772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A4DBC94B-82A6-4398-AE42-2C7CB2C28942}"/>
                </a:ext>
              </a:extLst>
            </p:cNvPr>
            <p:cNvCxnSpPr>
              <a:cxnSpLocks/>
              <a:stCxn id="9" idx="6"/>
              <a:endCxn id="4" idx="2"/>
            </p:cNvCxnSpPr>
            <p:nvPr/>
          </p:nvCxnSpPr>
          <p:spPr>
            <a:xfrm>
              <a:off x="7807569" y="3735289"/>
              <a:ext cx="801858" cy="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4609962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</TotalTime>
  <Words>362</Words>
  <Application>Microsoft Office PowerPoint</Application>
  <PresentationFormat>Widescreen</PresentationFormat>
  <Paragraphs>33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1_Office Theme</vt:lpstr>
      <vt:lpstr>  Intercultural Fluency Activity 2: Recognize and challenge one’s own cultural biases </vt:lpstr>
      <vt:lpstr>Sub-Competency 2: Recognize and challenge one’s own cultural biases</vt:lpstr>
      <vt:lpstr>Activity </vt:lpstr>
      <vt:lpstr>Discuss</vt:lpstr>
      <vt:lpstr>What’s it mean?</vt:lpstr>
      <vt:lpstr>Journal Activity: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Intercultural Fluency Activity 2: Recognize and challenge one’s own cultural biases </dc:title>
  <dc:creator>Adam Needelman</dc:creator>
  <cp:lastModifiedBy>Adam Needelman</cp:lastModifiedBy>
  <cp:revision>1</cp:revision>
  <dcterms:created xsi:type="dcterms:W3CDTF">2018-10-04T18:10:41Z</dcterms:created>
  <dcterms:modified xsi:type="dcterms:W3CDTF">2018-10-04T18:15:57Z</dcterms:modified>
</cp:coreProperties>
</file>