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0A92E9E-407B-4EED-A6CE-6B4078141E9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15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2E9E-407B-4EED-A6CE-6B4078141E9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6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2E9E-407B-4EED-A6CE-6B4078141E9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25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2E9E-407B-4EED-A6CE-6B4078141E9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11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2E9E-407B-4EED-A6CE-6B4078141E9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49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2E9E-407B-4EED-A6CE-6B4078141E9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5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2E9E-407B-4EED-A6CE-6B4078141E9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3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2E9E-407B-4EED-A6CE-6B4078141E9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9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2E9E-407B-4EED-A6CE-6B4078141E9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8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2E9E-407B-4EED-A6CE-6B4078141E9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9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2E9E-407B-4EED-A6CE-6B4078141E9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37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0A92E9E-407B-4EED-A6CE-6B4078141E9D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50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1EFD5-A9C9-4063-A6D3-4588C91FEF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Digital Badging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EE2AAD-E01D-454A-875E-1EF68FC5F6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ABTS 2018</a:t>
            </a:r>
          </a:p>
        </p:txBody>
      </p:sp>
    </p:spTree>
    <p:extLst>
      <p:ext uri="{BB962C8B-B14F-4D97-AF65-F5344CB8AC3E}">
        <p14:creationId xmlns:p14="http://schemas.microsoft.com/office/powerpoint/2010/main" val="3217563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B7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9401E-B61F-4EC4-A4A5-C38B5612A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What are Digital Badges?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3203F5-13A3-4471-B9B9-C6F8507B3D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44" r="1" b="2357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5AB90-B3E6-44BF-B862-667AE7D50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FFFFFF"/>
                </a:solidFill>
              </a:rPr>
              <a:t> Part of a wave of online credentials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FFFFFF"/>
                </a:solidFill>
              </a:rPr>
              <a:t> Initiative of Education Design Lab (21</a:t>
            </a:r>
            <a:r>
              <a:rPr lang="en-US" baseline="30000">
                <a:solidFill>
                  <a:srgbClr val="FFFFFF"/>
                </a:solidFill>
              </a:rPr>
              <a:t>st</a:t>
            </a:r>
            <a:r>
              <a:rPr lang="en-US">
                <a:solidFill>
                  <a:srgbClr val="FFFFFF"/>
                </a:solidFill>
              </a:rPr>
              <a:t> Century Skills)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FFFFFF"/>
                </a:solidFill>
              </a:rPr>
              <a:t> Live permanently on a “Learning Management System”—Stackable, searchable, linkable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04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420761-4E87-409D-85FE-7242262A2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Structure of a 21</a:t>
            </a:r>
            <a:r>
              <a:rPr lang="en-US" sz="3500" baseline="30000">
                <a:solidFill>
                  <a:srgbClr val="FFFFFF"/>
                </a:solidFill>
              </a:rPr>
              <a:t>st</a:t>
            </a:r>
            <a:r>
              <a:rPr lang="en-US" sz="3500">
                <a:solidFill>
                  <a:srgbClr val="FFFFFF"/>
                </a:solidFill>
              </a:rPr>
              <a:t> Century skills Digital Badge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36659-C2DE-48AC-850A-F4B5D047D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FFFF"/>
                </a:solidFill>
              </a:rPr>
              <a:t> 4 Sub Competencies</a:t>
            </a:r>
          </a:p>
          <a:p>
            <a:pPr lvl="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FFFF"/>
                </a:solidFill>
              </a:rPr>
              <a:t> 360 Skills Assessment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FFFF"/>
                </a:solidFill>
              </a:rPr>
              <a:t> 15-20 hours of coursework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FFFF"/>
                </a:solidFill>
              </a:rPr>
              <a:t> Knowledge | Experience &amp;     	Reflection | Assessment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FFFF"/>
                </a:solidFill>
              </a:rPr>
              <a:t> Key Thing: GROWTH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 descr="https://eddesignlab.org/wp-content/uploads/2017/06/Screen-Shot-2017-06-02-at-1.51.48-PM.png">
            <a:extLst>
              <a:ext uri="{FF2B5EF4-FFF2-40B4-BE49-F238E27FC236}">
                <a16:creationId xmlns:a16="http://schemas.microsoft.com/office/drawing/2014/main" id="{5028EF7D-A419-42BC-B681-6FACD7F7A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55599"/>
            <a:ext cx="5455921" cy="534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282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968F34-D1A0-4FE0-934E-1D1E621D7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657" y="1356228"/>
            <a:ext cx="9479014" cy="51678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D79C6C-1396-474C-82A1-297B2092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880727"/>
          </a:xfrm>
        </p:spPr>
        <p:txBody>
          <a:bodyPr/>
          <a:lstStyle/>
          <a:p>
            <a:r>
              <a:rPr lang="en-US"/>
              <a:t>21</a:t>
            </a:r>
            <a:r>
              <a:rPr lang="en-US" baseline="30000"/>
              <a:t>st</a:t>
            </a:r>
            <a:r>
              <a:rPr lang="en-US"/>
              <a:t> Century Skills: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7EFEBB-934E-4DF6-9740-2CA46B68A1F2}"/>
              </a:ext>
            </a:extLst>
          </p:cNvPr>
          <p:cNvSpPr/>
          <p:nvPr/>
        </p:nvSpPr>
        <p:spPr>
          <a:xfrm>
            <a:off x="5884164" y="4240696"/>
            <a:ext cx="2385193" cy="216010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F384F2-D97F-405A-877A-F2440122CE7E}"/>
              </a:ext>
            </a:extLst>
          </p:cNvPr>
          <p:cNvSpPr/>
          <p:nvPr/>
        </p:nvSpPr>
        <p:spPr>
          <a:xfrm>
            <a:off x="3511826" y="1356228"/>
            <a:ext cx="7111845" cy="2327876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35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990A7-E01F-42BC-955C-C3C91342F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243584"/>
          </a:xfrm>
        </p:spPr>
        <p:txBody>
          <a:bodyPr/>
          <a:lstStyle/>
          <a:p>
            <a:r>
              <a:rPr lang="en-US" dirty="0"/>
              <a:t>ABTS Intercultural Fluency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3D65B-5711-46B9-A839-F1AC2B491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22" y="1669773"/>
            <a:ext cx="6665843" cy="474427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Introduction: WHAT IS CULTURE</a:t>
            </a:r>
          </a:p>
          <a:p>
            <a:r>
              <a:rPr lang="en-US" dirty="0"/>
              <a:t>Definitions of Culture</a:t>
            </a:r>
          </a:p>
          <a:p>
            <a:r>
              <a:rPr lang="en-US" b="1" dirty="0"/>
              <a:t>Sub-Competency 1: SHOW CURIOSITY</a:t>
            </a:r>
          </a:p>
          <a:p>
            <a:r>
              <a:rPr lang="en-US" dirty="0"/>
              <a:t>Cultural Iceberg | Journals | Parking Lot | Cultural Experiences</a:t>
            </a:r>
          </a:p>
          <a:p>
            <a:r>
              <a:rPr lang="en-US" b="1" dirty="0"/>
              <a:t>Sub-Competency 2: IDENTIFY AND CHALLENGE ONE’S OWN CULTURAL BIAS</a:t>
            </a:r>
          </a:p>
          <a:p>
            <a:r>
              <a:rPr lang="en-US" dirty="0"/>
              <a:t>Intercultural Index | Axioms of Culture | Circles of Self</a:t>
            </a:r>
          </a:p>
          <a:p>
            <a:r>
              <a:rPr lang="en-US" b="1" dirty="0"/>
              <a:t>Sub-Competency 3: INCORPORATE DIVERSE PERSPECTIVES</a:t>
            </a:r>
          </a:p>
          <a:p>
            <a:r>
              <a:rPr lang="en-US" dirty="0"/>
              <a:t>Dark Room Exercise | The 4 Work Types | Appreciating Our Diverse Perspectives</a:t>
            </a:r>
          </a:p>
          <a:p>
            <a:r>
              <a:rPr lang="en-US" b="1" dirty="0"/>
              <a:t>Sub-Competency 4: DEMONSTRATE SELF AWARENESS</a:t>
            </a:r>
          </a:p>
          <a:p>
            <a:r>
              <a:rPr lang="en-US" dirty="0"/>
              <a:t>Self-Awareness Questions | Personal Coat of Arms</a:t>
            </a:r>
          </a:p>
        </p:txBody>
      </p:sp>
    </p:spTree>
    <p:extLst>
      <p:ext uri="{BB962C8B-B14F-4D97-AF65-F5344CB8AC3E}">
        <p14:creationId xmlns:p14="http://schemas.microsoft.com/office/powerpoint/2010/main" val="1208703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rgbClr val="335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B1C88-8742-4F3C-99EC-8DDE081B0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07027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WHY?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55B25-C33C-4688-9C08-B5731B9FD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8" y="2084832"/>
            <a:ext cx="6752858" cy="4224528"/>
          </a:xfrm>
        </p:spPr>
        <p:txBody>
          <a:bodyPr>
            <a:normAutofit/>
          </a:bodyPr>
          <a:lstStyle/>
          <a:p>
            <a:pPr indent="9144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FFFF"/>
                </a:solidFill>
              </a:rPr>
              <a:t> Structures Activities</a:t>
            </a:r>
          </a:p>
          <a:p>
            <a:pPr indent="9144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FFFF"/>
                </a:solidFill>
              </a:rPr>
              <a:t> Gives students something to “hold”</a:t>
            </a:r>
          </a:p>
          <a:p>
            <a:pPr indent="9144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FFFF"/>
                </a:solidFill>
              </a:rPr>
              <a:t> Shows what they know and how they know it</a:t>
            </a:r>
          </a:p>
          <a:p>
            <a:pPr indent="9144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FFFF"/>
                </a:solidFill>
              </a:rPr>
              <a:t> “21</a:t>
            </a:r>
            <a:r>
              <a:rPr lang="en-US" sz="2400" baseline="30000" dirty="0">
                <a:solidFill>
                  <a:srgbClr val="FFFFFF"/>
                </a:solidFill>
              </a:rPr>
              <a:t>st</a:t>
            </a:r>
            <a:r>
              <a:rPr lang="en-US" sz="2400" dirty="0">
                <a:solidFill>
                  <a:srgbClr val="FFFFFF"/>
                </a:solidFill>
              </a:rPr>
              <a:t> Century Skills” are “Soft Skills”</a:t>
            </a:r>
          </a:p>
          <a:p>
            <a:pPr lvl="1" indent="9144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FFFFFF"/>
                </a:solidFill>
              </a:rPr>
              <a:t>Social Skills</a:t>
            </a:r>
          </a:p>
          <a:p>
            <a:pPr lvl="1" indent="9144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FFFFFF"/>
                </a:solidFill>
              </a:rPr>
              <a:t>Communication Skills</a:t>
            </a:r>
          </a:p>
          <a:p>
            <a:pPr lvl="1" indent="9144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FFFFFF"/>
                </a:solidFill>
              </a:rPr>
              <a:t>Higher-order Thinking Skills</a:t>
            </a:r>
          </a:p>
          <a:p>
            <a:pPr lvl="1" indent="9144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FFFFFF"/>
                </a:solidFill>
              </a:rPr>
              <a:t>Self-Control</a:t>
            </a:r>
          </a:p>
          <a:p>
            <a:pPr lvl="1" indent="9144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FFFFFF"/>
                </a:solidFill>
              </a:rPr>
              <a:t>Positive Self-Concept</a:t>
            </a:r>
          </a:p>
          <a:p>
            <a:pPr lvl="1" indent="91440">
              <a:buClr>
                <a:schemeClr val="bg1"/>
              </a:buClr>
              <a:buFont typeface="Wingdings" panose="05000000000000000000" pitchFamily="2" charset="2"/>
              <a:buChar char="v"/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EAB748-C350-49F8-AA8F-A112978E9A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1" r="10830"/>
          <a:stretch/>
        </p:blipFill>
        <p:spPr>
          <a:xfrm>
            <a:off x="7552266" y="10"/>
            <a:ext cx="463973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3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8BF16-B6FC-4D77-86B4-7D47A34C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867061" cy="1499616"/>
          </a:xfrm>
        </p:spPr>
        <p:txBody>
          <a:bodyPr>
            <a:normAutofit/>
          </a:bodyPr>
          <a:lstStyle/>
          <a:p>
            <a:r>
              <a:rPr lang="en-US" dirty="0"/>
              <a:t>What’s NEXT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FE8ACD-17AE-43FF-8E25-223872D50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527653"/>
            <a:ext cx="5867061" cy="34028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A4D39DB-AFA4-47BA-A7F2-13A71D210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-2"/>
            <a:ext cx="465734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5F5E2-C276-4F3F-8982-0520E5ADA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490" y="585216"/>
            <a:ext cx="3527043" cy="5586984"/>
          </a:xfrm>
        </p:spPr>
        <p:txBody>
          <a:bodyPr anchor="ctr">
            <a:norm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FFFFFF"/>
                </a:solidFill>
              </a:rPr>
              <a:t> FHI 360 Develops Structured Curricula—Use for Individual Activities or Full Program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FFFFFF"/>
                </a:solidFill>
              </a:rPr>
              <a:t> Sites implement and flesh out—Recommend Pairing with 360 Assessment &amp; Other Project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FFFFFF"/>
                </a:solidFill>
              </a:rPr>
              <a:t> Student Badges go online; linked to BTE Website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FFFFFF"/>
                </a:solidFill>
              </a:rPr>
              <a:t> Find it NOW: Bridge2employment.org </a:t>
            </a:r>
          </a:p>
        </p:txBody>
      </p:sp>
    </p:spTree>
    <p:extLst>
      <p:ext uri="{BB962C8B-B14F-4D97-AF65-F5344CB8AC3E}">
        <p14:creationId xmlns:p14="http://schemas.microsoft.com/office/powerpoint/2010/main" val="37389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2B5BB05-FE47-4547-98E8-24A53BE0F6A2}"/>
              </a:ext>
            </a:extLst>
          </p:cNvPr>
          <p:cNvSpPr/>
          <p:nvPr/>
        </p:nvSpPr>
        <p:spPr>
          <a:xfrm>
            <a:off x="0" y="3246783"/>
            <a:ext cx="12192000" cy="3611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7A409-E005-4E00-B3C1-047F15C67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dirty="0"/>
              <a:t>Tell us…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46ADE3-35C7-456A-9786-57936A3C6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61" y="1640549"/>
            <a:ext cx="3576901" cy="3576901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FBBCA1-90E4-4B3B-88E0-A2A69B2DCE2C}"/>
              </a:ext>
            </a:extLst>
          </p:cNvPr>
          <p:cNvSpPr txBox="1"/>
          <p:nvPr/>
        </p:nvSpPr>
        <p:spPr>
          <a:xfrm>
            <a:off x="346320" y="4992181"/>
            <a:ext cx="33630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Strengthen Relationships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Listen Actively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Incorporate Diverse Perspectives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Focus on Solutions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4F1995-C539-4A48-AC9F-5782D1A66CD5}"/>
              </a:ext>
            </a:extLst>
          </p:cNvPr>
          <p:cNvGrpSpPr/>
          <p:nvPr/>
        </p:nvGrpSpPr>
        <p:grpSpPr>
          <a:xfrm>
            <a:off x="4162426" y="1860073"/>
            <a:ext cx="3377937" cy="4839524"/>
            <a:chOff x="4193549" y="1600378"/>
            <a:chExt cx="3377937" cy="48395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1B4F55F-A4BC-4F1C-BC95-535CBCC04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2051" y="1600378"/>
              <a:ext cx="3349435" cy="317279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8DA136-3961-44F6-8400-5DCE2B3379F1}"/>
                </a:ext>
              </a:extLst>
            </p:cNvPr>
            <p:cNvSpPr txBox="1"/>
            <p:nvPr/>
          </p:nvSpPr>
          <p:spPr>
            <a:xfrm>
              <a:off x="4193549" y="4808686"/>
              <a:ext cx="336306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en-US" sz="2000" dirty="0">
                  <a:solidFill>
                    <a:schemeClr val="bg1"/>
                  </a:solidFill>
                </a:rPr>
                <a:t>Identify Patterns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en-US" sz="2000" dirty="0">
                  <a:solidFill>
                    <a:schemeClr val="bg1"/>
                  </a:solidFill>
                </a:rPr>
                <a:t>Gather and Assess Relevant Information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en-US" sz="2000" dirty="0">
                  <a:solidFill>
                    <a:schemeClr val="bg1"/>
                  </a:solidFill>
                </a:rPr>
                <a:t>Question Assumptions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en-US" sz="2000" dirty="0">
                  <a:solidFill>
                    <a:schemeClr val="bg1"/>
                  </a:solidFill>
                </a:rPr>
                <a:t>Draw Conclusions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BE4B6FF-0757-48DB-B918-DD4BFDD59F30}"/>
              </a:ext>
            </a:extLst>
          </p:cNvPr>
          <p:cNvGrpSpPr/>
          <p:nvPr/>
        </p:nvGrpSpPr>
        <p:grpSpPr>
          <a:xfrm>
            <a:off x="7923959" y="1538093"/>
            <a:ext cx="3804901" cy="4903071"/>
            <a:chOff x="8029575" y="1193537"/>
            <a:chExt cx="3804901" cy="49030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5C63907-B2B3-4DBE-B950-336C69B3A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9575" y="1193537"/>
              <a:ext cx="3804901" cy="380490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309CAC-CA30-4A1E-A3F9-596475FD95E6}"/>
                </a:ext>
              </a:extLst>
            </p:cNvPr>
            <p:cNvSpPr txBox="1"/>
            <p:nvPr/>
          </p:nvSpPr>
          <p:spPr>
            <a:xfrm>
              <a:off x="8250490" y="4773169"/>
              <a:ext cx="336306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en-US" sz="2000" dirty="0">
                  <a:solidFill>
                    <a:schemeClr val="bg1"/>
                  </a:solidFill>
                </a:rPr>
                <a:t>Demonstrate Self Awareness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en-US" sz="2000" dirty="0">
                  <a:solidFill>
                    <a:schemeClr val="bg1"/>
                  </a:solidFill>
                </a:rPr>
                <a:t>Learn from Experience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en-US" sz="2000" dirty="0">
                  <a:solidFill>
                    <a:schemeClr val="bg1"/>
                  </a:solidFill>
                </a:rPr>
                <a:t>Focus on Solutions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en-US" sz="2000" dirty="0">
                  <a:solidFill>
                    <a:schemeClr val="bg1"/>
                  </a:solidFill>
                </a:rPr>
                <a:t>Exhibit Flexibility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0711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622DF1-7F3E-47B2-9B2B-CACF051594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881946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95</TotalTime>
  <Words>282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Courier New</vt:lpstr>
      <vt:lpstr>Tw Cen MT</vt:lpstr>
      <vt:lpstr>Tw Cen MT Condensed</vt:lpstr>
      <vt:lpstr>Wingdings</vt:lpstr>
      <vt:lpstr>Wingdings 3</vt:lpstr>
      <vt:lpstr>Integral</vt:lpstr>
      <vt:lpstr>Digital Badging</vt:lpstr>
      <vt:lpstr>What are Digital Badges?</vt:lpstr>
      <vt:lpstr>Structure of a 21st Century skills Digital Badge</vt:lpstr>
      <vt:lpstr>21st Century Skills:</vt:lpstr>
      <vt:lpstr>ABTS Intercultural Fluency Model</vt:lpstr>
      <vt:lpstr>WHY?</vt:lpstr>
      <vt:lpstr>What’s NEXT</vt:lpstr>
      <vt:lpstr>Tell us…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Badging</dc:title>
  <dc:creator>Adam Needelman</dc:creator>
  <cp:lastModifiedBy>Adam Needelman</cp:lastModifiedBy>
  <cp:revision>10</cp:revision>
  <dcterms:created xsi:type="dcterms:W3CDTF">2018-10-08T22:33:55Z</dcterms:created>
  <dcterms:modified xsi:type="dcterms:W3CDTF">2018-10-09T00:09:49Z</dcterms:modified>
</cp:coreProperties>
</file>