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0" r:id="rId2"/>
    <p:sldId id="265" r:id="rId3"/>
    <p:sldId id="267" r:id="rId4"/>
    <p:sldId id="272" r:id="rId5"/>
    <p:sldId id="273" r:id="rId6"/>
    <p:sldId id="274" r:id="rId7"/>
    <p:sldId id="27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20"/>
    <p:restoredTop sz="79512"/>
  </p:normalViewPr>
  <p:slideViewPr>
    <p:cSldViewPr snapToGrid="0" snapToObjects="1" showGuides="1">
      <p:cViewPr varScale="1">
        <p:scale>
          <a:sx n="44" d="100"/>
          <a:sy n="44" d="100"/>
        </p:scale>
        <p:origin x="1277" y="58"/>
      </p:cViewPr>
      <p:guideLst>
        <p:guide orient="horz" pos="2160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FFE13-8952-2C49-8843-ED07FB0374BE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360AF-8478-9641-8A92-F7333E7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5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360AF-8478-9641-8A92-F7333E7F3A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82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360AF-8478-9641-8A92-F7333E7F3A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21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360AF-8478-9641-8A92-F7333E7F3A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14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360AF-8478-9641-8A92-F7333E7F3A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77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6762" y="4178587"/>
            <a:ext cx="4153856" cy="830997"/>
          </a:xfrm>
        </p:spPr>
        <p:txBody>
          <a:bodyPr wrap="square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2" y="5226476"/>
            <a:ext cx="3195637" cy="338554"/>
          </a:xfrm>
        </p:spPr>
        <p:txBody>
          <a:bodyPr anchor="t" anchorCtr="0">
            <a:sp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603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466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13038"/>
            <a:ext cx="7772400" cy="523220"/>
          </a:xfrm>
        </p:spPr>
        <p:txBody>
          <a:bodyPr anchor="t">
            <a:spAutoFit/>
          </a:bodyPr>
          <a:lstStyle>
            <a:lvl1pPr algn="ctr">
              <a:defRPr sz="28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65166"/>
            <a:ext cx="7772400" cy="338554"/>
          </a:xfrm>
        </p:spPr>
        <p:txBody>
          <a:bodyPr anchor="b">
            <a:spAutoFit/>
          </a:bodyPr>
          <a:lstStyle>
            <a:lvl1pPr marL="0" indent="0" algn="ctr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153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0357" cy="4247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77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rgbClr val="FFFFFF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6762" y="2325249"/>
            <a:ext cx="4153856" cy="1477328"/>
          </a:xfrm>
        </p:spPr>
        <p:txBody>
          <a:bodyPr anchor="b"/>
          <a:lstStyle/>
          <a:p>
            <a:r>
              <a:rPr lang="en-US" sz="4500" cap="all" dirty="0">
                <a:latin typeface="+mn-lt"/>
              </a:rPr>
              <a:t>Celebrating the BTE Story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906962" y="5226476"/>
            <a:ext cx="3195637" cy="338554"/>
          </a:xfrm>
        </p:spPr>
        <p:txBody>
          <a:bodyPr/>
          <a:lstStyle/>
          <a:p>
            <a:r>
              <a:rPr lang="en-US" dirty="0"/>
              <a:t>Ivan </a:t>
            </a:r>
            <a:r>
              <a:rPr lang="en-US" dirty="0" err="1"/>
              <a:t>Charner</a:t>
            </a:r>
            <a:r>
              <a:rPr lang="en-US" dirty="0"/>
              <a:t>, FHI 360</a:t>
            </a:r>
          </a:p>
        </p:txBody>
      </p:sp>
    </p:spTree>
    <p:extLst>
      <p:ext uri="{BB962C8B-B14F-4D97-AF65-F5344CB8AC3E}">
        <p14:creationId xmlns:p14="http://schemas.microsoft.com/office/powerpoint/2010/main" val="3664545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05700" cy="424783"/>
          </a:xfrm>
        </p:spPr>
        <p:txBody>
          <a:bodyPr/>
          <a:lstStyle/>
          <a:p>
            <a:r>
              <a:rPr lang="en-US" dirty="0"/>
              <a:t>CELEBRATING THE BTE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49"/>
            <a:ext cx="8229600" cy="50538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b="1" cap="small" dirty="0">
                <a:solidFill>
                  <a:srgbClr val="C00000"/>
                </a:solidFill>
              </a:rPr>
              <a:t>BTE CELEBRATIONS IN 2017</a:t>
            </a:r>
          </a:p>
          <a:p>
            <a:pPr marL="0" indent="0">
              <a:buNone/>
            </a:pPr>
            <a:endParaRPr lang="en-US" b="1" cap="small" dirty="0">
              <a:solidFill>
                <a:srgbClr val="C00000"/>
              </a:solidFill>
            </a:endParaRPr>
          </a:p>
          <a:p>
            <a:r>
              <a:rPr lang="en-US" b="1" cap="small" dirty="0">
                <a:solidFill>
                  <a:schemeClr val="accent5">
                    <a:lumMod val="75000"/>
                  </a:schemeClr>
                </a:solidFill>
              </a:rPr>
              <a:t>Global Birthday Bashes</a:t>
            </a:r>
          </a:p>
          <a:p>
            <a:r>
              <a:rPr lang="en-US" b="1" cap="small" dirty="0">
                <a:solidFill>
                  <a:schemeClr val="accent5">
                    <a:lumMod val="75000"/>
                  </a:schemeClr>
                </a:solidFill>
              </a:rPr>
              <a:t>Twitter Chats</a:t>
            </a:r>
          </a:p>
          <a:p>
            <a:r>
              <a:rPr lang="en-US" b="1" cap="small" dirty="0">
                <a:solidFill>
                  <a:schemeClr val="accent5">
                    <a:lumMod val="75000"/>
                  </a:schemeClr>
                </a:solidFill>
              </a:rPr>
              <a:t>Webinars</a:t>
            </a:r>
          </a:p>
          <a:p>
            <a:r>
              <a:rPr lang="en-US" b="1" cap="small">
                <a:solidFill>
                  <a:schemeClr val="accent5">
                    <a:lumMod val="75000"/>
                  </a:schemeClr>
                </a:solidFill>
              </a:rPr>
              <a:t>Johnson &amp; Johnson Promotion</a:t>
            </a:r>
          </a:p>
          <a:p>
            <a:r>
              <a:rPr lang="en-US" b="1" cap="small" dirty="0">
                <a:solidFill>
                  <a:schemeClr val="accent5">
                    <a:lumMod val="75000"/>
                  </a:schemeClr>
                </a:solidFill>
              </a:rPr>
              <a:t>New Publications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18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CELEBRATING THE BTE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1600200"/>
            <a:ext cx="420624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cap="small" dirty="0">
                <a:solidFill>
                  <a:srgbClr val="C00000"/>
                </a:solidFill>
              </a:rPr>
              <a:t>25 Years, 25 Lessons</a:t>
            </a:r>
          </a:p>
          <a:p>
            <a:pPr marL="0" indent="0">
              <a:buNone/>
            </a:pPr>
            <a:endParaRPr lang="en-US" b="1" cap="small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700" b="1" cap="small" dirty="0">
                <a:solidFill>
                  <a:schemeClr val="accent5">
                    <a:lumMod val="75000"/>
                  </a:schemeClr>
                </a:solidFill>
              </a:rPr>
              <a:t>Key Themes</a:t>
            </a:r>
          </a:p>
          <a:p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Building the Program</a:t>
            </a:r>
          </a:p>
          <a:p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Implementing the Program</a:t>
            </a:r>
          </a:p>
          <a:p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Engaging Students</a:t>
            </a:r>
          </a:p>
          <a:p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Investing in Data and Outcomes</a:t>
            </a:r>
          </a:p>
          <a:p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Sustaining the Impact</a:t>
            </a:r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9350"/>
            <a:ext cx="3716621" cy="480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8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CELEBRATING THE BTE STORY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50495"/>
            <a:ext cx="8229600" cy="41275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b="1" cap="small" dirty="0">
                <a:solidFill>
                  <a:schemeClr val="accent2"/>
                </a:solidFill>
              </a:rPr>
              <a:t>Building the Program</a:t>
            </a:r>
          </a:p>
          <a:p>
            <a:pPr>
              <a:tabLst>
                <a:tab pos="1593850" algn="l"/>
              </a:tabLst>
            </a:pPr>
            <a:r>
              <a:rPr lang="en-US" sz="1800" cap="small" dirty="0">
                <a:solidFill>
                  <a:schemeClr val="accent5">
                    <a:lumMod val="75000"/>
                  </a:schemeClr>
                </a:solidFill>
              </a:rPr>
              <a:t>Lesson 1: 	</a:t>
            </a:r>
            <a:r>
              <a:rPr lang="en-US" sz="1800" dirty="0"/>
              <a:t>Engage a Partner with Global Management &amp; TA Expertise</a:t>
            </a:r>
            <a:endParaRPr lang="en-US" sz="1800" cap="small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tabLst>
                <a:tab pos="1593850" algn="l"/>
              </a:tabLst>
            </a:pPr>
            <a:r>
              <a:rPr lang="en-US" sz="1800" cap="small" dirty="0">
                <a:solidFill>
                  <a:schemeClr val="accent5">
                    <a:lumMod val="75000"/>
                  </a:schemeClr>
                </a:solidFill>
              </a:rPr>
              <a:t>Lesson 2: 	</a:t>
            </a:r>
            <a:r>
              <a:rPr lang="en-US" sz="1800" b="1" dirty="0">
                <a:solidFill>
                  <a:srgbClr val="FF0000"/>
                </a:solidFill>
              </a:rPr>
              <a:t>Find the Right Local Partners</a:t>
            </a:r>
          </a:p>
          <a:p>
            <a:pPr>
              <a:tabLst>
                <a:tab pos="1593850" algn="l"/>
              </a:tabLst>
            </a:pPr>
            <a:r>
              <a:rPr lang="en-US" sz="1800" cap="small" dirty="0">
                <a:solidFill>
                  <a:schemeClr val="accent5">
                    <a:lumMod val="75000"/>
                  </a:schemeClr>
                </a:solidFill>
              </a:rPr>
              <a:t>Lesson 3: 	</a:t>
            </a:r>
            <a:r>
              <a:rPr lang="en-US" sz="1800" b="1" dirty="0">
                <a:solidFill>
                  <a:srgbClr val="FF0000"/>
                </a:solidFill>
              </a:rPr>
              <a:t>Dream Global, Design Loca</a:t>
            </a:r>
            <a:r>
              <a:rPr lang="en-US" sz="1800" dirty="0">
                <a:solidFill>
                  <a:srgbClr val="FF0000"/>
                </a:solidFill>
              </a:rPr>
              <a:t>l</a:t>
            </a:r>
          </a:p>
          <a:p>
            <a:pPr>
              <a:tabLst>
                <a:tab pos="1593850" algn="l"/>
              </a:tabLst>
            </a:pPr>
            <a:r>
              <a:rPr lang="en-US" sz="1800" cap="small" dirty="0">
                <a:solidFill>
                  <a:schemeClr val="accent5">
                    <a:lumMod val="75000"/>
                  </a:schemeClr>
                </a:solidFill>
              </a:rPr>
              <a:t>Lesson 4: 	</a:t>
            </a:r>
            <a:r>
              <a:rPr lang="en-US" sz="1800" dirty="0"/>
              <a:t>Build Buy-In</a:t>
            </a:r>
          </a:p>
          <a:p>
            <a:pPr>
              <a:tabLst>
                <a:tab pos="1593850" algn="l"/>
              </a:tabLst>
            </a:pPr>
            <a:r>
              <a:rPr lang="en-US" sz="1800" cap="small" dirty="0">
                <a:solidFill>
                  <a:schemeClr val="accent5">
                    <a:lumMod val="75000"/>
                  </a:schemeClr>
                </a:solidFill>
              </a:rPr>
              <a:t>Lesson 5:	</a:t>
            </a:r>
            <a:r>
              <a:rPr lang="en-US" sz="1800" b="1" dirty="0">
                <a:solidFill>
                  <a:srgbClr val="FF0000"/>
                </a:solidFill>
              </a:rPr>
              <a:t>Invest in Planning</a:t>
            </a:r>
          </a:p>
          <a:p>
            <a:pPr marL="0" indent="0">
              <a:buNone/>
            </a:pPr>
            <a:endParaRPr lang="en-US" sz="1800" b="1" cap="small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1800" b="1" cap="small" dirty="0">
                <a:solidFill>
                  <a:schemeClr val="accent2"/>
                </a:solidFill>
              </a:rPr>
              <a:t>Implementing the Program</a:t>
            </a:r>
          </a:p>
          <a:p>
            <a:pPr>
              <a:tabLst>
                <a:tab pos="1593850" algn="l"/>
              </a:tabLst>
            </a:pPr>
            <a:r>
              <a:rPr lang="en-US" sz="1800" cap="small" dirty="0">
                <a:solidFill>
                  <a:schemeClr val="accent5">
                    <a:lumMod val="75000"/>
                  </a:schemeClr>
                </a:solidFill>
              </a:rPr>
              <a:t>Lesson 6: </a:t>
            </a:r>
            <a:r>
              <a:rPr lang="en-US" sz="1800" dirty="0"/>
              <a:t>	</a:t>
            </a:r>
            <a:r>
              <a:rPr lang="en-US" sz="1800" b="1" dirty="0">
                <a:solidFill>
                  <a:srgbClr val="FF0000"/>
                </a:solidFill>
              </a:rPr>
              <a:t>It’s in the Details</a:t>
            </a:r>
          </a:p>
          <a:p>
            <a:pPr>
              <a:tabLst>
                <a:tab pos="1593850" algn="l"/>
              </a:tabLst>
            </a:pPr>
            <a:r>
              <a:rPr lang="en-US" sz="1800" cap="small" dirty="0">
                <a:solidFill>
                  <a:schemeClr val="accent5">
                    <a:lumMod val="75000"/>
                  </a:schemeClr>
                </a:solidFill>
              </a:rPr>
              <a:t>Lesson 7:	</a:t>
            </a:r>
            <a:r>
              <a:rPr lang="en-US" sz="1800" dirty="0"/>
              <a:t>Rely on Ready Resources</a:t>
            </a:r>
          </a:p>
          <a:p>
            <a:pPr marL="354013" indent="-354013">
              <a:tabLst>
                <a:tab pos="1593850" algn="l"/>
              </a:tabLst>
            </a:pPr>
            <a:r>
              <a:rPr lang="en-US" sz="1800" cap="small" dirty="0">
                <a:solidFill>
                  <a:schemeClr val="accent5">
                    <a:lumMod val="75000"/>
                  </a:schemeClr>
                </a:solidFill>
              </a:rPr>
              <a:t>Lesson 8:	</a:t>
            </a:r>
            <a:r>
              <a:rPr lang="en-US" sz="1800" b="1" dirty="0">
                <a:solidFill>
                  <a:srgbClr val="FF0000"/>
                </a:solidFill>
              </a:rPr>
              <a:t>Build on Local Operating Company Strengths and Engage 	Employees</a:t>
            </a:r>
          </a:p>
          <a:p>
            <a:pPr>
              <a:tabLst>
                <a:tab pos="1593850" algn="l"/>
              </a:tabLst>
            </a:pPr>
            <a:r>
              <a:rPr lang="en-US" sz="1800" cap="small" dirty="0">
                <a:solidFill>
                  <a:schemeClr val="accent5">
                    <a:lumMod val="75000"/>
                  </a:schemeClr>
                </a:solidFill>
              </a:rPr>
              <a:t>Lesson 9:	</a:t>
            </a:r>
            <a:r>
              <a:rPr lang="en-US" sz="1800" dirty="0"/>
              <a:t>Connect to Help Each Partner Grow</a:t>
            </a:r>
          </a:p>
          <a:p>
            <a:pPr>
              <a:tabLst>
                <a:tab pos="1593850" algn="l"/>
              </a:tabLst>
            </a:pPr>
            <a:r>
              <a:rPr lang="en-US" sz="1800" cap="small" dirty="0">
                <a:solidFill>
                  <a:schemeClr val="accent5">
                    <a:lumMod val="75000"/>
                  </a:schemeClr>
                </a:solidFill>
              </a:rPr>
              <a:t>Lesson 10:	</a:t>
            </a:r>
            <a:r>
              <a:rPr lang="en-US" sz="1800" b="1" dirty="0">
                <a:solidFill>
                  <a:srgbClr val="FF0000"/>
                </a:solidFill>
              </a:rPr>
              <a:t>Come Together as a Global Family</a:t>
            </a:r>
          </a:p>
        </p:txBody>
      </p:sp>
    </p:spTree>
    <p:extLst>
      <p:ext uri="{BB962C8B-B14F-4D97-AF65-F5344CB8AC3E}">
        <p14:creationId xmlns:p14="http://schemas.microsoft.com/office/powerpoint/2010/main" val="1350776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CELEBRATING THE BTE STORY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50495"/>
            <a:ext cx="822960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cap="small" dirty="0">
                <a:solidFill>
                  <a:schemeClr val="accent2"/>
                </a:solidFill>
              </a:rPr>
              <a:t>Engaging Students</a:t>
            </a:r>
          </a:p>
          <a:p>
            <a:pPr>
              <a:tabLst>
                <a:tab pos="1593850" algn="l"/>
              </a:tabLst>
            </a:pPr>
            <a:r>
              <a:rPr lang="en-US" sz="1800" cap="small" dirty="0">
                <a:solidFill>
                  <a:schemeClr val="accent5">
                    <a:lumMod val="75000"/>
                  </a:schemeClr>
                </a:solidFill>
              </a:rPr>
              <a:t>Lesson 11: </a:t>
            </a:r>
            <a:r>
              <a:rPr lang="en-US" sz="1800" b="1" cap="small" dirty="0">
                <a:solidFill>
                  <a:srgbClr val="FF0000"/>
                </a:solidFill>
              </a:rPr>
              <a:t>	</a:t>
            </a:r>
            <a:r>
              <a:rPr lang="en-US" sz="1800" b="1" dirty="0">
                <a:solidFill>
                  <a:srgbClr val="FF0000"/>
                </a:solidFill>
              </a:rPr>
              <a:t>Recognize &amp; Celebrate Success</a:t>
            </a:r>
          </a:p>
          <a:p>
            <a:pPr>
              <a:tabLst>
                <a:tab pos="1593850" algn="l"/>
              </a:tabLst>
            </a:pPr>
            <a:r>
              <a:rPr lang="en-US" sz="1800" cap="small" dirty="0">
                <a:solidFill>
                  <a:schemeClr val="accent5">
                    <a:lumMod val="75000"/>
                  </a:schemeClr>
                </a:solidFill>
              </a:rPr>
              <a:t>Lesson 12:	</a:t>
            </a:r>
            <a:r>
              <a:rPr lang="en-US" sz="1800" dirty="0"/>
              <a:t>Select the Right Students</a:t>
            </a:r>
          </a:p>
          <a:p>
            <a:pPr>
              <a:tabLst>
                <a:tab pos="1593850" algn="l"/>
              </a:tabLst>
            </a:pPr>
            <a:r>
              <a:rPr lang="en-US" sz="1800" cap="small" dirty="0">
                <a:solidFill>
                  <a:schemeClr val="accent5">
                    <a:lumMod val="75000"/>
                  </a:schemeClr>
                </a:solidFill>
              </a:rPr>
              <a:t>Lesson 13:	</a:t>
            </a:r>
            <a:r>
              <a:rPr lang="en-US" sz="1800" b="1" dirty="0">
                <a:solidFill>
                  <a:srgbClr val="FF0000"/>
                </a:solidFill>
              </a:rPr>
              <a:t>Bring in the Parents</a:t>
            </a:r>
          </a:p>
          <a:p>
            <a:pPr>
              <a:tabLst>
                <a:tab pos="1593850" algn="l"/>
              </a:tabLst>
            </a:pPr>
            <a:r>
              <a:rPr lang="en-US" sz="1800" cap="small" dirty="0">
                <a:solidFill>
                  <a:schemeClr val="accent5">
                    <a:lumMod val="75000"/>
                  </a:schemeClr>
                </a:solidFill>
              </a:rPr>
              <a:t>Lesson 14:	</a:t>
            </a:r>
            <a:r>
              <a:rPr lang="en-US" sz="1800" dirty="0"/>
              <a:t>Engage Students in Program Design and Management</a:t>
            </a:r>
          </a:p>
          <a:p>
            <a:pPr>
              <a:tabLst>
                <a:tab pos="1593850" algn="l"/>
              </a:tabLst>
            </a:pPr>
            <a:r>
              <a:rPr lang="en-US" sz="1800" cap="small" dirty="0">
                <a:solidFill>
                  <a:schemeClr val="accent5">
                    <a:lumMod val="75000"/>
                  </a:schemeClr>
                </a:solidFill>
              </a:rPr>
              <a:t>Lesson 15:</a:t>
            </a:r>
            <a:r>
              <a:rPr lang="en-US" sz="1800" cap="small" dirty="0">
                <a:solidFill>
                  <a:srgbClr val="FF0000"/>
                </a:solidFill>
              </a:rPr>
              <a:t>	</a:t>
            </a:r>
            <a:r>
              <a:rPr lang="en-US" sz="1800" b="1" dirty="0">
                <a:solidFill>
                  <a:srgbClr val="FF0000"/>
                </a:solidFill>
              </a:rPr>
              <a:t>Connect Academic Learning with the Real World and Get 	Hands On</a:t>
            </a:r>
          </a:p>
          <a:p>
            <a:pPr>
              <a:tabLst>
                <a:tab pos="1593850" algn="l"/>
              </a:tabLst>
            </a:pPr>
            <a:r>
              <a:rPr lang="en-US" sz="1800" cap="small" dirty="0">
                <a:solidFill>
                  <a:schemeClr val="accent5">
                    <a:lumMod val="75000"/>
                  </a:schemeClr>
                </a:solidFill>
              </a:rPr>
              <a:t>Lesson 16:	</a:t>
            </a:r>
            <a:r>
              <a:rPr lang="en-US" sz="1800" dirty="0"/>
              <a:t>Tap Networks to Broaden Students’ Horizons</a:t>
            </a:r>
          </a:p>
          <a:p>
            <a:pPr>
              <a:tabLst>
                <a:tab pos="1593850" algn="l"/>
              </a:tabLst>
            </a:pPr>
            <a:r>
              <a:rPr lang="en-US" sz="1800" cap="small" dirty="0">
                <a:solidFill>
                  <a:schemeClr val="accent5">
                    <a:lumMod val="75000"/>
                  </a:schemeClr>
                </a:solidFill>
              </a:rPr>
              <a:t>Lesson 17: </a:t>
            </a:r>
            <a:r>
              <a:rPr lang="en-US" sz="1800" b="1" cap="small" dirty="0">
                <a:solidFill>
                  <a:srgbClr val="FF0000"/>
                </a:solidFill>
              </a:rPr>
              <a:t>	</a:t>
            </a:r>
            <a:r>
              <a:rPr lang="en-US" sz="1800" b="1" dirty="0">
                <a:solidFill>
                  <a:srgbClr val="FF0000"/>
                </a:solidFill>
              </a:rPr>
              <a:t>Expose Students to a Range of Possible Careers and             	Reveal the Road to a Role Model</a:t>
            </a:r>
          </a:p>
          <a:p>
            <a:pPr>
              <a:tabLst>
                <a:tab pos="1593850" algn="l"/>
              </a:tabLst>
            </a:pPr>
            <a:r>
              <a:rPr lang="en-US" sz="1800" cap="small" dirty="0">
                <a:solidFill>
                  <a:schemeClr val="accent5">
                    <a:lumMod val="75000"/>
                  </a:schemeClr>
                </a:solidFill>
              </a:rPr>
              <a:t>Lesson 18: 	</a:t>
            </a:r>
            <a:r>
              <a:rPr lang="en-US" sz="1800" dirty="0"/>
              <a:t>Harness the Power of Technology</a:t>
            </a:r>
          </a:p>
          <a:p>
            <a:pPr>
              <a:tabLst>
                <a:tab pos="1593850" algn="l"/>
              </a:tabLst>
            </a:pPr>
            <a:r>
              <a:rPr lang="en-US" sz="1800" cap="small" dirty="0">
                <a:solidFill>
                  <a:schemeClr val="accent5">
                    <a:lumMod val="75000"/>
                  </a:schemeClr>
                </a:solidFill>
              </a:rPr>
              <a:t>Lesson 19:	</a:t>
            </a:r>
            <a:r>
              <a:rPr lang="en-US" sz="1800" dirty="0"/>
              <a:t>Promote the Program with Student Voices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695160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CELEBRATING THE BTE STORY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50495"/>
            <a:ext cx="822960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cap="small" dirty="0">
                <a:solidFill>
                  <a:schemeClr val="accent2"/>
                </a:solidFill>
              </a:rPr>
              <a:t>Investing In Data &amp; Outcomes</a:t>
            </a:r>
          </a:p>
          <a:p>
            <a:pPr>
              <a:tabLst>
                <a:tab pos="1593850" algn="l"/>
              </a:tabLst>
            </a:pPr>
            <a:r>
              <a:rPr lang="en-US" sz="1800" cap="small" dirty="0">
                <a:solidFill>
                  <a:schemeClr val="accent5">
                    <a:lumMod val="75000"/>
                  </a:schemeClr>
                </a:solidFill>
              </a:rPr>
              <a:t>Lesson 20: 	</a:t>
            </a:r>
            <a:r>
              <a:rPr lang="en-US" sz="1800" b="1" dirty="0">
                <a:solidFill>
                  <a:srgbClr val="FF0000"/>
                </a:solidFill>
              </a:rPr>
              <a:t>Focus on the End from the Beginning</a:t>
            </a:r>
          </a:p>
          <a:p>
            <a:pPr>
              <a:tabLst>
                <a:tab pos="1593850" algn="l"/>
              </a:tabLst>
            </a:pPr>
            <a:r>
              <a:rPr lang="en-US" sz="1800" cap="small" dirty="0">
                <a:solidFill>
                  <a:schemeClr val="accent5">
                    <a:lumMod val="75000"/>
                  </a:schemeClr>
                </a:solidFill>
              </a:rPr>
              <a:t>Lesson 21:	</a:t>
            </a:r>
            <a:r>
              <a:rPr lang="en-US" sz="1800" dirty="0"/>
              <a:t>Follow Standard Evaluation Protocols, but Account for Context</a:t>
            </a:r>
          </a:p>
          <a:p>
            <a:pPr>
              <a:tabLst>
                <a:tab pos="1593850" algn="l"/>
              </a:tabLst>
            </a:pPr>
            <a:r>
              <a:rPr lang="en-US" sz="1800" cap="small" dirty="0">
                <a:solidFill>
                  <a:schemeClr val="accent5">
                    <a:lumMod val="75000"/>
                  </a:schemeClr>
                </a:solidFill>
              </a:rPr>
              <a:t>Lesson 22:	</a:t>
            </a:r>
            <a:r>
              <a:rPr lang="en-US" sz="1800" b="1" dirty="0">
                <a:solidFill>
                  <a:srgbClr val="FF0000"/>
                </a:solidFill>
              </a:rPr>
              <a:t>Be Willing to Use Data to Continuously Improve</a:t>
            </a:r>
          </a:p>
          <a:p>
            <a:pPr marL="0" indent="0">
              <a:buNone/>
            </a:pPr>
            <a:endParaRPr lang="en-US" sz="1800" b="1" cap="small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b="1" cap="small" dirty="0">
                <a:solidFill>
                  <a:schemeClr val="accent2"/>
                </a:solidFill>
              </a:rPr>
              <a:t>Sustaining the Impact</a:t>
            </a:r>
          </a:p>
          <a:p>
            <a:pPr>
              <a:tabLst>
                <a:tab pos="1593850" algn="l"/>
              </a:tabLst>
            </a:pPr>
            <a:r>
              <a:rPr lang="en-US" sz="1800" cap="small" dirty="0">
                <a:solidFill>
                  <a:schemeClr val="accent5">
                    <a:lumMod val="75000"/>
                  </a:schemeClr>
                </a:solidFill>
              </a:rPr>
              <a:t>Lesson 23:	</a:t>
            </a:r>
            <a:r>
              <a:rPr lang="en-US" sz="1800" b="1" dirty="0">
                <a:solidFill>
                  <a:srgbClr val="FF0000"/>
                </a:solidFill>
              </a:rPr>
              <a:t>Tell the BTE Story and Get the Community Involved</a:t>
            </a:r>
          </a:p>
          <a:p>
            <a:pPr>
              <a:tabLst>
                <a:tab pos="1593850" algn="l"/>
              </a:tabLst>
            </a:pPr>
            <a:r>
              <a:rPr lang="en-US" sz="1800" cap="small" dirty="0">
                <a:solidFill>
                  <a:schemeClr val="accent5">
                    <a:lumMod val="75000"/>
                  </a:schemeClr>
                </a:solidFill>
              </a:rPr>
              <a:t>Lesson 24:</a:t>
            </a:r>
            <a:r>
              <a:rPr lang="en-US" sz="1800" b="1" cap="small" dirty="0">
                <a:solidFill>
                  <a:srgbClr val="FF0000"/>
                </a:solidFill>
              </a:rPr>
              <a:t>	</a:t>
            </a:r>
            <a:r>
              <a:rPr lang="en-US" sz="1800" b="1" dirty="0">
                <a:solidFill>
                  <a:srgbClr val="FF0000"/>
                </a:solidFill>
              </a:rPr>
              <a:t>Sustainability Can Take Many Forms</a:t>
            </a:r>
          </a:p>
          <a:p>
            <a:pPr>
              <a:tabLst>
                <a:tab pos="1593850" algn="l"/>
              </a:tabLst>
            </a:pPr>
            <a:r>
              <a:rPr lang="en-US" sz="1800" cap="small" dirty="0">
                <a:solidFill>
                  <a:schemeClr val="accent5">
                    <a:lumMod val="75000"/>
                  </a:schemeClr>
                </a:solidFill>
              </a:rPr>
              <a:t>Lesson 25: </a:t>
            </a:r>
            <a:r>
              <a:rPr lang="en-US" sz="1800" b="1" cap="small" dirty="0">
                <a:solidFill>
                  <a:srgbClr val="FF0000"/>
                </a:solidFill>
              </a:rPr>
              <a:t>	</a:t>
            </a:r>
            <a:r>
              <a:rPr lang="en-US" sz="1800" b="1" dirty="0">
                <a:solidFill>
                  <a:srgbClr val="FF0000"/>
                </a:solidFill>
              </a:rPr>
              <a:t>Leave Something Behind</a:t>
            </a:r>
          </a:p>
        </p:txBody>
      </p:sp>
    </p:spTree>
    <p:extLst>
      <p:ext uri="{BB962C8B-B14F-4D97-AF65-F5344CB8AC3E}">
        <p14:creationId xmlns:p14="http://schemas.microsoft.com/office/powerpoint/2010/main" val="1221933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CELEBRATING THE BTE STORY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50495"/>
            <a:ext cx="822960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cap="small" dirty="0">
                <a:solidFill>
                  <a:schemeClr val="accent2"/>
                </a:solidFill>
              </a:rPr>
              <a:t>ABTS: Exploring the Lessons Learned</a:t>
            </a:r>
          </a:p>
          <a:p>
            <a:pPr marL="0" indent="0">
              <a:buNone/>
            </a:pPr>
            <a:endParaRPr lang="en-US" sz="1800" cap="small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1800" cap="small" dirty="0">
                <a:solidFill>
                  <a:schemeClr val="accent2"/>
                </a:solidFill>
              </a:rPr>
              <a:t>Site Spotlights</a:t>
            </a:r>
          </a:p>
          <a:p>
            <a:pPr marL="0" indent="0">
              <a:buNone/>
            </a:pPr>
            <a:r>
              <a:rPr lang="en-US" sz="1500" cap="small" dirty="0">
                <a:solidFill>
                  <a:schemeClr val="tx1"/>
                </a:solidFill>
              </a:rPr>
              <a:t>Balcony B	</a:t>
            </a:r>
            <a:r>
              <a:rPr lang="en-US" sz="1500" b="1" cap="small" dirty="0">
                <a:solidFill>
                  <a:schemeClr val="accent5">
                    <a:lumMod val="75000"/>
                  </a:schemeClr>
                </a:solidFill>
              </a:rPr>
              <a:t>Building on Strengths</a:t>
            </a:r>
            <a:r>
              <a:rPr lang="en-US" sz="1500" cap="small" dirty="0">
                <a:solidFill>
                  <a:schemeClr val="tx1"/>
                </a:solidFill>
              </a:rPr>
              <a:t>					</a:t>
            </a:r>
            <a:r>
              <a:rPr lang="en-US" sz="1500" dirty="0">
                <a:solidFill>
                  <a:schemeClr val="tx1"/>
                </a:solidFill>
              </a:rPr>
              <a:t>Auckland, New Zealand</a:t>
            </a:r>
          </a:p>
          <a:p>
            <a:pPr marL="0" indent="0">
              <a:buNone/>
            </a:pPr>
            <a:r>
              <a:rPr lang="en-US" sz="1500" cap="small" dirty="0">
                <a:solidFill>
                  <a:schemeClr val="tx1"/>
                </a:solidFill>
              </a:rPr>
              <a:t>Balcony C	</a:t>
            </a:r>
            <a:r>
              <a:rPr lang="en-US" sz="1500" b="1" cap="small" dirty="0">
                <a:solidFill>
                  <a:schemeClr val="accent5">
                    <a:lumMod val="75000"/>
                  </a:schemeClr>
                </a:solidFill>
              </a:rPr>
              <a:t>Connecting with the Real World</a:t>
            </a:r>
            <a:r>
              <a:rPr lang="en-US" sz="1500" cap="small" dirty="0">
                <a:solidFill>
                  <a:schemeClr val="tx1"/>
                </a:solidFill>
              </a:rPr>
              <a:t> 			</a:t>
            </a:r>
            <a:r>
              <a:rPr lang="en-US" sz="1500" dirty="0">
                <a:solidFill>
                  <a:schemeClr val="tx1"/>
                </a:solidFill>
              </a:rPr>
              <a:t>San Diego, California, USA</a:t>
            </a:r>
            <a:endParaRPr lang="en-US" sz="1500" cap="small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500" cap="small" dirty="0">
                <a:solidFill>
                  <a:schemeClr val="tx1"/>
                </a:solidFill>
              </a:rPr>
              <a:t>Balcony E	</a:t>
            </a:r>
            <a:r>
              <a:rPr lang="en-US" sz="1500" b="1" cap="small" dirty="0">
                <a:solidFill>
                  <a:schemeClr val="accent5">
                    <a:lumMod val="75000"/>
                  </a:schemeClr>
                </a:solidFill>
              </a:rPr>
              <a:t>Investing in Data &amp; Continuous Improvement	</a:t>
            </a:r>
            <a:r>
              <a:rPr lang="en-US" sz="1500" dirty="0">
                <a:solidFill>
                  <a:schemeClr val="tx1"/>
                </a:solidFill>
              </a:rPr>
              <a:t>Phoenixville, PA, USA</a:t>
            </a:r>
            <a:endParaRPr lang="en-US" sz="1500" cap="small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500" cap="small" dirty="0">
                <a:solidFill>
                  <a:schemeClr val="tx1"/>
                </a:solidFill>
              </a:rPr>
              <a:t>Vista B		</a:t>
            </a:r>
            <a:r>
              <a:rPr lang="en-US" sz="1500" b="1" cap="small" dirty="0">
                <a:solidFill>
                  <a:schemeClr val="accent5">
                    <a:lumMod val="75000"/>
                  </a:schemeClr>
                </a:solidFill>
              </a:rPr>
              <a:t>Tapping Community Networks				</a:t>
            </a:r>
            <a:r>
              <a:rPr lang="en-US" sz="1500" dirty="0">
                <a:solidFill>
                  <a:schemeClr val="tx1"/>
                </a:solidFill>
              </a:rPr>
              <a:t> San Lorenzo, Puerto Rico</a:t>
            </a:r>
          </a:p>
        </p:txBody>
      </p:sp>
    </p:spTree>
    <p:extLst>
      <p:ext uri="{BB962C8B-B14F-4D97-AF65-F5344CB8AC3E}">
        <p14:creationId xmlns:p14="http://schemas.microsoft.com/office/powerpoint/2010/main" val="1027287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105</Words>
  <Application>Microsoft Office PowerPoint</Application>
  <PresentationFormat>On-screen Show (4:3)</PresentationFormat>
  <Paragraphs>67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</vt:lpstr>
      <vt:lpstr>Office Theme</vt:lpstr>
      <vt:lpstr>Celebrating the BTE Story</vt:lpstr>
      <vt:lpstr>CELEBRATING THE BTE STORY</vt:lpstr>
      <vt:lpstr>CELEBRATING THE BTE STORY</vt:lpstr>
      <vt:lpstr>CELEBRATING THE BTE STORY</vt:lpstr>
      <vt:lpstr>CELEBRATING THE BTE STORY</vt:lpstr>
      <vt:lpstr>CELEBRATING THE BTE STORY</vt:lpstr>
      <vt:lpstr>CELEBRATING THE BTE STORY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C</dc:creator>
  <cp:lastModifiedBy>Ivan Charner</cp:lastModifiedBy>
  <cp:revision>35</cp:revision>
  <dcterms:created xsi:type="dcterms:W3CDTF">2017-03-10T13:30:36Z</dcterms:created>
  <dcterms:modified xsi:type="dcterms:W3CDTF">2017-10-04T19:47:08Z</dcterms:modified>
</cp:coreProperties>
</file>