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/>
    <p:restoredTop sz="93363"/>
  </p:normalViewPr>
  <p:slideViewPr>
    <p:cSldViewPr>
      <p:cViewPr>
        <p:scale>
          <a:sx n="183" d="100"/>
          <a:sy n="183" d="100"/>
        </p:scale>
        <p:origin x="496" y="-3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0A9E32-97FC-4644-8EEF-6230B1B4160E}" type="datetime1">
              <a:rPr lang="en-US" altLang="en-US"/>
              <a:pPr/>
              <a:t>11/30/16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19D471-F178-A444-AC70-958E9BDB0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501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5286243-F412-4847-98B2-0EF9F5A94D3F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06094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5C118-4CA8-BE40-A6BA-A1C231C0503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9602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268A1-21A8-5941-A6D6-7C98AE136D6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4626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BA6F1-41BC-4A4D-9542-3E583E8D1E4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716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88836-500D-954F-9BFC-99A360965F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39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7FDD1-09CF-EC4C-BE57-39972CFC4DC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022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0FF598-6D75-6248-B06A-85918A4F9E8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2415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8680A-390A-AC4F-83EA-313565A6381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28962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03D148-60DF-D648-94C3-20C0C08BECF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458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D014E-1BB4-AE49-88DC-90F7A5FBA48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3753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CC458-7833-DE40-8F3A-8DF007DC4DE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298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DF4810-6438-5045-8937-D82A4B68C01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3457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4404" tIns="52202" rIns="104404" bIns="522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4404" tIns="52202" rIns="104404" bIns="522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Click to edit Master text styles</a:t>
            </a:r>
          </a:p>
          <a:p>
            <a:pPr lvl="1"/>
            <a:r>
              <a:rPr lang="es-ES" altLang="en-US"/>
              <a:t>Second level</a:t>
            </a:r>
          </a:p>
          <a:p>
            <a:pPr lvl="2"/>
            <a:r>
              <a:rPr lang="es-ES" altLang="en-US"/>
              <a:t>Third level</a:t>
            </a:r>
          </a:p>
          <a:p>
            <a:pPr lvl="3"/>
            <a:r>
              <a:rPr lang="es-ES" altLang="en-US"/>
              <a:t>Fourth level</a:t>
            </a:r>
          </a:p>
          <a:p>
            <a:pPr lvl="4"/>
            <a:r>
              <a:rPr lang="es-E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404" tIns="52202" rIns="104404" bIns="52202" numCol="1" anchor="t" anchorCtr="0" compatLnSpc="1">
            <a:prstTxWarp prst="textNoShape">
              <a:avLst/>
            </a:prstTxWarp>
          </a:bodyPr>
          <a:lstStyle>
            <a:lvl1pPr algn="l">
              <a:defRPr sz="16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404" tIns="52202" rIns="104404" bIns="52202" numCol="1" anchor="t" anchorCtr="0" compatLnSpc="1">
            <a:prstTxWarp prst="textNoShape">
              <a:avLst/>
            </a:prstTxWarp>
          </a:bodyPr>
          <a:lstStyle>
            <a:lvl1pPr>
              <a:defRPr sz="16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404" tIns="52202" rIns="104404" bIns="52202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D54D0E61-A127-FF41-BB8D-6982A3788A8D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47725" indent="-3254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ＭＳ Ｐゴシック" charset="-128"/>
        </a:defRPr>
      </a:lvl2pPr>
      <a:lvl3pPr marL="1304925" indent="-260350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ＭＳ Ｐゴシック" charset="-128"/>
        </a:defRPr>
      </a:lvl3pPr>
      <a:lvl4pPr marL="1827213" indent="-260350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ea typeface="ＭＳ Ｐゴシック" charset="-128"/>
        </a:defRPr>
      </a:lvl4pPr>
      <a:lvl5pPr marL="2349500" indent="-261938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5pPr>
      <a:lvl6pPr marL="2806700" indent="-261938" algn="l" defTabSz="10445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6pPr>
      <a:lvl7pPr marL="3263900" indent="-261938" algn="l" defTabSz="10445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7pPr>
      <a:lvl8pPr marL="3721100" indent="-261938" algn="l" defTabSz="10445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8pPr>
      <a:lvl9pPr marL="4178300" indent="-261938" algn="l" defTabSz="10445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NUL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54"/>
          <p:cNvSpPr txBox="1">
            <a:spLocks noChangeArrowheads="1"/>
          </p:cNvSpPr>
          <p:nvPr/>
        </p:nvSpPr>
        <p:spPr bwMode="auto">
          <a:xfrm>
            <a:off x="267504" y="1487488"/>
            <a:ext cx="1097280" cy="141287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</a:rPr>
              <a:t>Inputs</a:t>
            </a:r>
          </a:p>
        </p:txBody>
      </p:sp>
      <p:sp>
        <p:nvSpPr>
          <p:cNvPr id="14338" name="Text Box 55"/>
          <p:cNvSpPr txBox="1">
            <a:spLocks noChangeArrowheads="1"/>
          </p:cNvSpPr>
          <p:nvPr/>
        </p:nvSpPr>
        <p:spPr bwMode="auto">
          <a:xfrm>
            <a:off x="1403648" y="1703537"/>
            <a:ext cx="1120002" cy="141287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square"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Program Activities</a:t>
            </a:r>
          </a:p>
        </p:txBody>
      </p:sp>
      <p:sp>
        <p:nvSpPr>
          <p:cNvPr id="14339" name="Text Box 57"/>
          <p:cNvSpPr txBox="1">
            <a:spLocks noChangeArrowheads="1"/>
          </p:cNvSpPr>
          <p:nvPr/>
        </p:nvSpPr>
        <p:spPr bwMode="auto">
          <a:xfrm>
            <a:off x="6511624" y="1487488"/>
            <a:ext cx="1444752" cy="141287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End-of-grant Outcomes</a:t>
            </a:r>
          </a:p>
        </p:txBody>
      </p:sp>
      <p:sp>
        <p:nvSpPr>
          <p:cNvPr id="14340" name="Text Box 58"/>
          <p:cNvSpPr txBox="1">
            <a:spLocks noChangeArrowheads="1"/>
          </p:cNvSpPr>
          <p:nvPr/>
        </p:nvSpPr>
        <p:spPr bwMode="auto">
          <a:xfrm>
            <a:off x="8015808" y="1485440"/>
            <a:ext cx="914400" cy="265564"/>
          </a:xfrm>
          <a:prstGeom prst="rect">
            <a:avLst/>
          </a:prstGeom>
          <a:solidFill>
            <a:srgbClr val="002060"/>
          </a:solidFill>
          <a:ln>
            <a:noFill/>
          </a:ln>
          <a:extLst/>
        </p:spPr>
        <p:txBody>
          <a:bodyPr lIns="19157" tIns="9578" rIns="19157" bIns="9578" anchor="ctr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Long-term Outcomes</a:t>
            </a:r>
          </a:p>
        </p:txBody>
      </p:sp>
      <p:sp>
        <p:nvSpPr>
          <p:cNvPr id="14341" name="Text Box 97"/>
          <p:cNvSpPr txBox="1">
            <a:spLocks noChangeArrowheads="1"/>
          </p:cNvSpPr>
          <p:nvPr/>
        </p:nvSpPr>
        <p:spPr bwMode="auto">
          <a:xfrm>
            <a:off x="3159125" y="430213"/>
            <a:ext cx="282575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400" b="1" dirty="0"/>
              <a:t>BTE – </a:t>
            </a:r>
            <a:r>
              <a:rPr lang="en-US" altLang="en-US" sz="1400" b="1" dirty="0" smtClean="0"/>
              <a:t>New Zealand</a:t>
            </a:r>
            <a:endParaRPr lang="en-US" altLang="en-US" sz="1400" b="1" dirty="0"/>
          </a:p>
          <a:p>
            <a:pPr eaLnBrk="1" hangingPunct="1"/>
            <a:r>
              <a:rPr lang="en-US" altLang="en-US" sz="1400" b="1" dirty="0"/>
              <a:t>Program Model</a:t>
            </a:r>
          </a:p>
        </p:txBody>
      </p:sp>
      <p:sp>
        <p:nvSpPr>
          <p:cNvPr id="14342" name="Rectangle 104"/>
          <p:cNvSpPr>
            <a:spLocks noChangeArrowheads="1"/>
          </p:cNvSpPr>
          <p:nvPr/>
        </p:nvSpPr>
        <p:spPr bwMode="auto">
          <a:xfrm>
            <a:off x="250825" y="1744936"/>
            <a:ext cx="1097280" cy="31591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Johnson &amp; Johnson </a:t>
            </a:r>
          </a:p>
          <a:p>
            <a:pPr eaLnBrk="1" hangingPunct="1"/>
            <a:r>
              <a:rPr lang="en-US" altLang="en-US" sz="800" dirty="0" smtClean="0"/>
              <a:t>Corporate</a:t>
            </a:r>
            <a:endParaRPr lang="en-US" altLang="en-US" sz="800" dirty="0"/>
          </a:p>
        </p:txBody>
      </p:sp>
      <p:sp>
        <p:nvSpPr>
          <p:cNvPr id="14343" name="Text Box 105"/>
          <p:cNvSpPr txBox="1">
            <a:spLocks noChangeArrowheads="1"/>
          </p:cNvSpPr>
          <p:nvPr/>
        </p:nvSpPr>
        <p:spPr bwMode="auto">
          <a:xfrm>
            <a:off x="304800" y="1136084"/>
            <a:ext cx="83820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800" b="1" u="sng" dirty="0">
                <a:latin typeface="+mj-lt"/>
              </a:rPr>
              <a:t>Target </a:t>
            </a:r>
            <a:r>
              <a:rPr lang="en-US" altLang="en-US" sz="800" b="1" u="sng" dirty="0" smtClean="0">
                <a:latin typeface="+mj-lt"/>
              </a:rPr>
              <a:t>Population</a:t>
            </a:r>
            <a:r>
              <a:rPr lang="en-US" altLang="en-US" sz="800" b="1" dirty="0" smtClean="0">
                <a:latin typeface="+mj-lt"/>
              </a:rPr>
              <a:t>: </a:t>
            </a:r>
            <a:r>
              <a:rPr lang="en-US" sz="800" dirty="0" smtClean="0">
                <a:latin typeface="+mj-lt"/>
                <a:ea typeface="ＭＳ Ｐゴシック" charset="0"/>
                <a:cs typeface="Calibri"/>
              </a:rPr>
              <a:t> 50 Year 11 (Level 1) students attending </a:t>
            </a:r>
            <a:r>
              <a:rPr lang="en-US" sz="800" dirty="0">
                <a:latin typeface="+mj-lt"/>
                <a:ea typeface="ＭＳ Ｐゴシック" charset="0"/>
                <a:cs typeface="Calibri"/>
              </a:rPr>
              <a:t>James Cook High </a:t>
            </a:r>
            <a:r>
              <a:rPr lang="en-US" sz="800" dirty="0" smtClean="0">
                <a:latin typeface="+mj-lt"/>
                <a:ea typeface="ＭＳ Ｐゴシック" charset="0"/>
                <a:cs typeface="Calibri"/>
              </a:rPr>
              <a:t>School in school year 2017.</a:t>
            </a:r>
            <a:endParaRPr lang="en-US" sz="800" dirty="0">
              <a:latin typeface="+mj-lt"/>
              <a:ea typeface="ＭＳ Ｐゴシック" charset="0"/>
              <a:cs typeface="Calibri"/>
            </a:endParaRPr>
          </a:p>
        </p:txBody>
      </p:sp>
      <p:sp>
        <p:nvSpPr>
          <p:cNvPr id="14344" name="Rectangle 106"/>
          <p:cNvSpPr>
            <a:spLocks noChangeArrowheads="1"/>
          </p:cNvSpPr>
          <p:nvPr/>
        </p:nvSpPr>
        <p:spPr bwMode="auto">
          <a:xfrm>
            <a:off x="250825" y="4766097"/>
            <a:ext cx="1097280" cy="3190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800" dirty="0" smtClean="0"/>
              <a:t> James Cook High </a:t>
            </a:r>
          </a:p>
          <a:p>
            <a:pPr eaLnBrk="1" hangingPunct="1"/>
            <a:r>
              <a:rPr lang="en-US" altLang="en-US" sz="800" dirty="0" smtClean="0"/>
              <a:t>Staff</a:t>
            </a:r>
            <a:endParaRPr lang="en-US" altLang="en-US" sz="800" dirty="0"/>
          </a:p>
        </p:txBody>
      </p:sp>
      <p:graphicFrame>
        <p:nvGraphicFramePr>
          <p:cNvPr id="14345" name="Object 2"/>
          <p:cNvGraphicFramePr>
            <a:graphicFrameLocks noChangeAspect="1"/>
          </p:cNvGraphicFramePr>
          <p:nvPr/>
        </p:nvGraphicFramePr>
        <p:xfrm>
          <a:off x="0" y="0"/>
          <a:ext cx="13589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3" name="Document" r:id="rId4" imgW="6971429" imgH="4495238" progId="Word.Document.8">
                  <p:embed/>
                </p:oleObj>
              </mc:Choice>
              <mc:Fallback>
                <p:oleObj name="Document" r:id="rId4" imgW="6971429" imgH="449523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589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Text Box 56"/>
          <p:cNvSpPr txBox="1">
            <a:spLocks noChangeArrowheads="1"/>
          </p:cNvSpPr>
          <p:nvPr/>
        </p:nvSpPr>
        <p:spPr bwMode="auto">
          <a:xfrm>
            <a:off x="5150024" y="1693515"/>
            <a:ext cx="1280160" cy="141288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Year 2 Outcomes</a:t>
            </a:r>
          </a:p>
        </p:txBody>
      </p:sp>
      <p:sp>
        <p:nvSpPr>
          <p:cNvPr id="14347" name="Text Box 56"/>
          <p:cNvSpPr txBox="1">
            <a:spLocks noChangeArrowheads="1"/>
          </p:cNvSpPr>
          <p:nvPr/>
        </p:nvSpPr>
        <p:spPr bwMode="auto">
          <a:xfrm>
            <a:off x="3777883" y="1693515"/>
            <a:ext cx="1280160" cy="141288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Year 1 Outcomes</a:t>
            </a:r>
          </a:p>
        </p:txBody>
      </p:sp>
      <p:pic>
        <p:nvPicPr>
          <p:cNvPr id="14348" name="Picture 3" descr="Description: FHI360_FinalLogo_Horizona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53336"/>
            <a:ext cx="792088" cy="33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Text Box 56"/>
          <p:cNvSpPr txBox="1">
            <a:spLocks noChangeArrowheads="1"/>
          </p:cNvSpPr>
          <p:nvPr/>
        </p:nvSpPr>
        <p:spPr bwMode="auto">
          <a:xfrm>
            <a:off x="6511624" y="1699395"/>
            <a:ext cx="1444752" cy="141288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Year  3 Outcomes</a:t>
            </a:r>
          </a:p>
        </p:txBody>
      </p:sp>
      <p:sp>
        <p:nvSpPr>
          <p:cNvPr id="14350" name="Text Box 55"/>
          <p:cNvSpPr txBox="1">
            <a:spLocks noChangeArrowheads="1"/>
          </p:cNvSpPr>
          <p:nvPr/>
        </p:nvSpPr>
        <p:spPr bwMode="auto">
          <a:xfrm>
            <a:off x="3785047" y="1501695"/>
            <a:ext cx="2651760" cy="141287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Short Term Outcomes</a:t>
            </a:r>
          </a:p>
        </p:txBody>
      </p:sp>
      <p:sp>
        <p:nvSpPr>
          <p:cNvPr id="14351" name="Rectangle 20"/>
          <p:cNvSpPr>
            <a:spLocks noChangeArrowheads="1"/>
          </p:cNvSpPr>
          <p:nvPr/>
        </p:nvSpPr>
        <p:spPr bwMode="auto">
          <a:xfrm>
            <a:off x="3785047" y="3645024"/>
            <a:ext cx="1280160" cy="3603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 smtClean="0"/>
              <a:t>75</a:t>
            </a:r>
            <a:r>
              <a:rPr lang="en-US" sz="700" dirty="0" smtClean="0"/>
              <a:t>% </a:t>
            </a:r>
            <a:r>
              <a:rPr lang="en-US" sz="700" dirty="0"/>
              <a:t>of BTE students enroll in STEAM related subjects </a:t>
            </a:r>
            <a:endParaRPr lang="en-US" sz="700" dirty="0" smtClean="0"/>
          </a:p>
          <a:p>
            <a:pPr lvl="0"/>
            <a:r>
              <a:rPr lang="en-US" sz="700" dirty="0" smtClean="0"/>
              <a:t>for </a:t>
            </a:r>
            <a:r>
              <a:rPr lang="en-US" sz="700" dirty="0"/>
              <a:t>Year 12.</a:t>
            </a:r>
          </a:p>
        </p:txBody>
      </p:sp>
      <p:sp>
        <p:nvSpPr>
          <p:cNvPr id="14352" name="Rectangle 104"/>
          <p:cNvSpPr>
            <a:spLocks noChangeArrowheads="1"/>
          </p:cNvSpPr>
          <p:nvPr/>
        </p:nvSpPr>
        <p:spPr bwMode="auto">
          <a:xfrm>
            <a:off x="250825" y="2924944"/>
            <a:ext cx="1097280" cy="28733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James Cook </a:t>
            </a:r>
          </a:p>
          <a:p>
            <a:pPr eaLnBrk="1" hangingPunct="1"/>
            <a:r>
              <a:rPr lang="en-US" altLang="en-US" sz="800" dirty="0" smtClean="0"/>
              <a:t>High School</a:t>
            </a:r>
            <a:endParaRPr lang="en-US" altLang="en-US" sz="800" dirty="0"/>
          </a:p>
        </p:txBody>
      </p:sp>
      <p:sp>
        <p:nvSpPr>
          <p:cNvPr id="14353" name="Rectangle 83"/>
          <p:cNvSpPr>
            <a:spLocks noChangeArrowheads="1"/>
          </p:cNvSpPr>
          <p:nvPr/>
        </p:nvSpPr>
        <p:spPr bwMode="auto">
          <a:xfrm>
            <a:off x="8015601" y="2066866"/>
            <a:ext cx="914400" cy="685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700" dirty="0"/>
              <a:t>Increase in the </a:t>
            </a:r>
            <a:endParaRPr lang="en-US" altLang="en-US" sz="700" dirty="0" smtClean="0"/>
          </a:p>
          <a:p>
            <a:pPr eaLnBrk="1" hangingPunct="1"/>
            <a:r>
              <a:rPr lang="en-US" altLang="en-US" sz="700" dirty="0" smtClean="0"/>
              <a:t>number of </a:t>
            </a:r>
            <a:r>
              <a:rPr lang="en-US" altLang="en-US" sz="700" dirty="0"/>
              <a:t>youth </a:t>
            </a:r>
          </a:p>
          <a:p>
            <a:pPr eaLnBrk="1" hangingPunct="1"/>
            <a:r>
              <a:rPr lang="en-US" altLang="en-US" sz="700" dirty="0"/>
              <a:t>completing </a:t>
            </a:r>
          </a:p>
          <a:p>
            <a:pPr eaLnBrk="1" hangingPunct="1"/>
            <a:r>
              <a:rPr lang="en-US" altLang="en-US" sz="700" dirty="0"/>
              <a:t>higher education.</a:t>
            </a:r>
          </a:p>
        </p:txBody>
      </p:sp>
      <p:sp>
        <p:nvSpPr>
          <p:cNvPr id="14354" name="Rectangle 83"/>
          <p:cNvSpPr>
            <a:spLocks noChangeArrowheads="1"/>
          </p:cNvSpPr>
          <p:nvPr/>
        </p:nvSpPr>
        <p:spPr bwMode="auto">
          <a:xfrm>
            <a:off x="8029550" y="2831484"/>
            <a:ext cx="914400" cy="685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700" dirty="0"/>
              <a:t>Increase in the </a:t>
            </a:r>
            <a:endParaRPr lang="en-US" altLang="en-US" sz="700" dirty="0" smtClean="0"/>
          </a:p>
          <a:p>
            <a:pPr eaLnBrk="1" hangingPunct="1"/>
            <a:r>
              <a:rPr lang="en-US" altLang="en-US" sz="700" dirty="0" smtClean="0"/>
              <a:t>number  of </a:t>
            </a:r>
            <a:r>
              <a:rPr lang="en-US" altLang="en-US" sz="700" dirty="0"/>
              <a:t>youth </a:t>
            </a:r>
            <a:endParaRPr lang="en-US" altLang="en-US" sz="700" dirty="0" smtClean="0"/>
          </a:p>
          <a:p>
            <a:pPr eaLnBrk="1" hangingPunct="1"/>
            <a:r>
              <a:rPr lang="en-US" altLang="en-US" sz="700" dirty="0" smtClean="0"/>
              <a:t>pursuing careers </a:t>
            </a:r>
          </a:p>
          <a:p>
            <a:pPr eaLnBrk="1" hangingPunct="1"/>
            <a:r>
              <a:rPr lang="en-US" altLang="en-US" sz="700" dirty="0" smtClean="0"/>
              <a:t>in </a:t>
            </a:r>
            <a:r>
              <a:rPr lang="en-US" altLang="en-US" sz="700" dirty="0"/>
              <a:t>the </a:t>
            </a:r>
            <a:r>
              <a:rPr lang="en-US" altLang="en-US" sz="700" dirty="0" smtClean="0"/>
              <a:t>health </a:t>
            </a:r>
            <a:r>
              <a:rPr lang="en-US" altLang="en-US" sz="700" dirty="0"/>
              <a:t>or </a:t>
            </a:r>
          </a:p>
          <a:p>
            <a:pPr eaLnBrk="1" hangingPunct="1"/>
            <a:r>
              <a:rPr lang="en-US" altLang="en-US" sz="700" dirty="0"/>
              <a:t>science </a:t>
            </a:r>
            <a:r>
              <a:rPr lang="en-US" altLang="en-US" sz="700" dirty="0" smtClean="0"/>
              <a:t>sectors.</a:t>
            </a:r>
            <a:endParaRPr lang="en-US" altLang="en-US" sz="700" dirty="0"/>
          </a:p>
        </p:txBody>
      </p:sp>
      <p:sp>
        <p:nvSpPr>
          <p:cNvPr id="14355" name="Rectangle 61"/>
          <p:cNvSpPr>
            <a:spLocks noChangeArrowheads="1"/>
          </p:cNvSpPr>
          <p:nvPr/>
        </p:nvSpPr>
        <p:spPr bwMode="auto">
          <a:xfrm>
            <a:off x="6504946" y="2919224"/>
            <a:ext cx="1439862" cy="3657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700" dirty="0"/>
              <a:t>75% of BTE students successfully complete </a:t>
            </a:r>
            <a:r>
              <a:rPr lang="en-US" altLang="en-US" sz="700" dirty="0" smtClean="0"/>
              <a:t>3:5 subjects and achieve NCEA Level 3.certification.</a:t>
            </a:r>
            <a:endParaRPr lang="en-US" altLang="en-US" sz="700" dirty="0"/>
          </a:p>
        </p:txBody>
      </p:sp>
      <p:sp>
        <p:nvSpPr>
          <p:cNvPr id="14356" name="Rectangle 5"/>
          <p:cNvSpPr>
            <a:spLocks noChangeArrowheads="1"/>
          </p:cNvSpPr>
          <p:nvPr/>
        </p:nvSpPr>
        <p:spPr bwMode="auto">
          <a:xfrm>
            <a:off x="250825" y="4406056"/>
            <a:ext cx="1097280" cy="32004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800" dirty="0" smtClean="0"/>
              <a:t> James Cook High</a:t>
            </a:r>
          </a:p>
          <a:p>
            <a:pPr eaLnBrk="1" hangingPunct="1"/>
            <a:r>
              <a:rPr lang="en-US" altLang="en-US" sz="800" dirty="0" smtClean="0"/>
              <a:t>Students</a:t>
            </a:r>
            <a:endParaRPr lang="en-US" altLang="en-US" sz="800" dirty="0"/>
          </a:p>
        </p:txBody>
      </p:sp>
      <p:sp>
        <p:nvSpPr>
          <p:cNvPr id="14360" name="Rectangle 4"/>
          <p:cNvSpPr>
            <a:spLocks noChangeArrowheads="1"/>
          </p:cNvSpPr>
          <p:nvPr/>
        </p:nvSpPr>
        <p:spPr bwMode="auto">
          <a:xfrm>
            <a:off x="250825" y="3999344"/>
            <a:ext cx="1097280" cy="32004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/>
              <a:t>FHI 360</a:t>
            </a:r>
          </a:p>
        </p:txBody>
      </p:sp>
      <p:sp>
        <p:nvSpPr>
          <p:cNvPr id="14361" name="Rectangle 106"/>
          <p:cNvSpPr>
            <a:spLocks noChangeArrowheads="1"/>
          </p:cNvSpPr>
          <p:nvPr/>
        </p:nvSpPr>
        <p:spPr bwMode="auto">
          <a:xfrm>
            <a:off x="250825" y="5126137"/>
            <a:ext cx="1097280" cy="3190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800" dirty="0" smtClean="0"/>
              <a:t> </a:t>
            </a:r>
            <a:endParaRPr lang="en-US" altLang="en-US" sz="800" dirty="0"/>
          </a:p>
        </p:txBody>
      </p:sp>
      <p:sp>
        <p:nvSpPr>
          <p:cNvPr id="14363" name="Rectangle 104"/>
          <p:cNvSpPr>
            <a:spLocks noChangeArrowheads="1"/>
          </p:cNvSpPr>
          <p:nvPr/>
        </p:nvSpPr>
        <p:spPr bwMode="auto">
          <a:xfrm>
            <a:off x="250825" y="3284984"/>
            <a:ext cx="1097280" cy="28733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sz="800" dirty="0" smtClean="0"/>
              <a:t>Auckland University</a:t>
            </a:r>
          </a:p>
          <a:p>
            <a:pPr marL="7938" lvl="1" eaLnBrk="1" hangingPunct="1"/>
            <a:r>
              <a:rPr lang="en-US" sz="800" dirty="0" smtClean="0"/>
              <a:t>of Technology</a:t>
            </a:r>
            <a:endParaRPr lang="en-US" altLang="en-US" sz="800" dirty="0"/>
          </a:p>
        </p:txBody>
      </p:sp>
      <p:sp>
        <p:nvSpPr>
          <p:cNvPr id="14364" name="Rectangle 61"/>
          <p:cNvSpPr>
            <a:spLocks noChangeArrowheads="1"/>
          </p:cNvSpPr>
          <p:nvPr/>
        </p:nvSpPr>
        <p:spPr bwMode="auto">
          <a:xfrm>
            <a:off x="6504946" y="2487176"/>
            <a:ext cx="1441450" cy="3657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700" dirty="0"/>
              <a:t>90% of BTE students complete Year 13 and obtain </a:t>
            </a:r>
          </a:p>
          <a:p>
            <a:pPr eaLnBrk="1" hangingPunct="1"/>
            <a:r>
              <a:rPr lang="en-US" altLang="en-US" sz="700" dirty="0"/>
              <a:t>a Leaving Certificate</a:t>
            </a:r>
          </a:p>
        </p:txBody>
      </p:sp>
      <p:sp>
        <p:nvSpPr>
          <p:cNvPr id="14365" name="Rectangle 61"/>
          <p:cNvSpPr>
            <a:spLocks noChangeArrowheads="1"/>
          </p:cNvSpPr>
          <p:nvPr/>
        </p:nvSpPr>
        <p:spPr bwMode="auto">
          <a:xfrm>
            <a:off x="6511624" y="2055128"/>
            <a:ext cx="1441450" cy="3657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100% of BTE students improve their school </a:t>
            </a:r>
            <a:r>
              <a:rPr lang="en-US" sz="700" dirty="0" smtClean="0"/>
              <a:t>attendance.</a:t>
            </a:r>
            <a:endParaRPr lang="en-US" sz="700" dirty="0"/>
          </a:p>
        </p:txBody>
      </p:sp>
      <p:sp>
        <p:nvSpPr>
          <p:cNvPr id="14368" name="Rectangle 61"/>
          <p:cNvSpPr>
            <a:spLocks noChangeArrowheads="1"/>
          </p:cNvSpPr>
          <p:nvPr/>
        </p:nvSpPr>
        <p:spPr bwMode="auto">
          <a:xfrm>
            <a:off x="6514926" y="3351272"/>
            <a:ext cx="1441450" cy="3657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 smtClean="0"/>
              <a:t>75% of BTE graduates enroll in tertiary education by 2020.</a:t>
            </a:r>
            <a:endParaRPr lang="en-US" sz="700" dirty="0"/>
          </a:p>
        </p:txBody>
      </p:sp>
      <p:sp>
        <p:nvSpPr>
          <p:cNvPr id="14369" name="Rectangle 20"/>
          <p:cNvSpPr>
            <a:spLocks noChangeArrowheads="1"/>
          </p:cNvSpPr>
          <p:nvPr/>
        </p:nvSpPr>
        <p:spPr bwMode="auto">
          <a:xfrm>
            <a:off x="3789459" y="3140968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understand the importance and relevance of </a:t>
            </a:r>
            <a:r>
              <a:rPr lang="en-US" sz="700" dirty="0" smtClean="0"/>
              <a:t>high </a:t>
            </a:r>
            <a:r>
              <a:rPr lang="en-US" sz="700" dirty="0"/>
              <a:t>school subjects </a:t>
            </a:r>
            <a:r>
              <a:rPr lang="en-US" sz="700" dirty="0" smtClean="0"/>
              <a:t>and </a:t>
            </a:r>
            <a:r>
              <a:rPr lang="en-US" sz="700" dirty="0"/>
              <a:t>their connection to their future. </a:t>
            </a:r>
          </a:p>
        </p:txBody>
      </p:sp>
      <p:sp>
        <p:nvSpPr>
          <p:cNvPr id="14370" name="Rectangle 20"/>
          <p:cNvSpPr>
            <a:spLocks noChangeArrowheads="1"/>
          </p:cNvSpPr>
          <p:nvPr/>
        </p:nvSpPr>
        <p:spPr bwMode="auto">
          <a:xfrm>
            <a:off x="3785047" y="1883986"/>
            <a:ext cx="1280160" cy="365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are motivated to attend high school.</a:t>
            </a:r>
          </a:p>
        </p:txBody>
      </p:sp>
      <p:sp>
        <p:nvSpPr>
          <p:cNvPr id="14371" name="Rectangle 20"/>
          <p:cNvSpPr>
            <a:spLocks noChangeArrowheads="1"/>
          </p:cNvSpPr>
          <p:nvPr/>
        </p:nvSpPr>
        <p:spPr bwMode="auto">
          <a:xfrm>
            <a:off x="3781872" y="2291775"/>
            <a:ext cx="1280160" cy="365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90% BTE students complete Year 11 and achieve NCEA Level 1 certification.</a:t>
            </a:r>
          </a:p>
        </p:txBody>
      </p:sp>
      <p:sp>
        <p:nvSpPr>
          <p:cNvPr id="14372" name="Rectangle 20"/>
          <p:cNvSpPr>
            <a:spLocks noChangeArrowheads="1"/>
          </p:cNvSpPr>
          <p:nvPr/>
        </p:nvSpPr>
        <p:spPr bwMode="auto">
          <a:xfrm>
            <a:off x="3779912" y="2708920"/>
            <a:ext cx="1280160" cy="365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identify their </a:t>
            </a:r>
            <a:r>
              <a:rPr lang="en-US" sz="700" dirty="0" smtClean="0"/>
              <a:t>strengths</a:t>
            </a:r>
            <a:r>
              <a:rPr lang="en-US" sz="700" dirty="0"/>
              <a:t>, aptitudes, interests and abilities.</a:t>
            </a:r>
          </a:p>
        </p:txBody>
      </p:sp>
      <p:sp>
        <p:nvSpPr>
          <p:cNvPr id="14373" name="Rectangle 20"/>
          <p:cNvSpPr>
            <a:spLocks noChangeArrowheads="1"/>
          </p:cNvSpPr>
          <p:nvPr/>
        </p:nvSpPr>
        <p:spPr bwMode="auto">
          <a:xfrm>
            <a:off x="3777857" y="4071352"/>
            <a:ext cx="1280160" cy="365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are aware of tertiary education opportunities and the financial costs.</a:t>
            </a:r>
          </a:p>
        </p:txBody>
      </p:sp>
      <p:sp>
        <p:nvSpPr>
          <p:cNvPr id="14374" name="Rectangle 20"/>
          <p:cNvSpPr>
            <a:spLocks noChangeArrowheads="1"/>
          </p:cNvSpPr>
          <p:nvPr/>
        </p:nvSpPr>
        <p:spPr bwMode="auto">
          <a:xfrm>
            <a:off x="3777857" y="4509120"/>
            <a:ext cx="1280160" cy="27432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700" dirty="0"/>
              <a:t>BTE students acquire key work readiness skills. </a:t>
            </a:r>
            <a:endParaRPr lang="en-US" altLang="en-US" sz="700" dirty="0"/>
          </a:p>
        </p:txBody>
      </p:sp>
      <p:sp>
        <p:nvSpPr>
          <p:cNvPr id="14375" name="Rectangle 20"/>
          <p:cNvSpPr>
            <a:spLocks noChangeArrowheads="1"/>
          </p:cNvSpPr>
          <p:nvPr/>
        </p:nvSpPr>
        <p:spPr bwMode="auto">
          <a:xfrm>
            <a:off x="3769794" y="5733256"/>
            <a:ext cx="1280160" cy="365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700" dirty="0" smtClean="0"/>
              <a:t>See the value of the BTE program in to their academic and personal development</a:t>
            </a:r>
            <a:endParaRPr lang="en-US" altLang="en-US" sz="700" dirty="0"/>
          </a:p>
        </p:txBody>
      </p:sp>
      <p:sp>
        <p:nvSpPr>
          <p:cNvPr id="14376" name="Rectangle 20"/>
          <p:cNvSpPr>
            <a:spLocks noChangeArrowheads="1"/>
          </p:cNvSpPr>
          <p:nvPr/>
        </p:nvSpPr>
        <p:spPr bwMode="auto">
          <a:xfrm>
            <a:off x="5150024" y="2947839"/>
            <a:ext cx="1280160" cy="54864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are confident about their abilities and motivated to pursue tertiary education as a way to </a:t>
            </a:r>
            <a:endParaRPr lang="en-US" sz="700" dirty="0" smtClean="0"/>
          </a:p>
          <a:p>
            <a:pPr lvl="0"/>
            <a:r>
              <a:rPr lang="en-US" sz="700" dirty="0" smtClean="0"/>
              <a:t>improve </a:t>
            </a:r>
            <a:r>
              <a:rPr lang="en-US" sz="700" dirty="0"/>
              <a:t>their lives.</a:t>
            </a:r>
          </a:p>
        </p:txBody>
      </p:sp>
      <p:sp>
        <p:nvSpPr>
          <p:cNvPr id="14377" name="Rectangle 20"/>
          <p:cNvSpPr>
            <a:spLocks noChangeArrowheads="1"/>
          </p:cNvSpPr>
          <p:nvPr/>
        </p:nvSpPr>
        <p:spPr bwMode="auto">
          <a:xfrm>
            <a:off x="5153199" y="2492573"/>
            <a:ext cx="1280160" cy="3603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75% of BTE students achieve NCEA Level 2 certification.</a:t>
            </a:r>
          </a:p>
        </p:txBody>
      </p:sp>
      <p:sp>
        <p:nvSpPr>
          <p:cNvPr id="14378" name="Rectangle 20"/>
          <p:cNvSpPr>
            <a:spLocks noChangeArrowheads="1"/>
          </p:cNvSpPr>
          <p:nvPr/>
        </p:nvSpPr>
        <p:spPr bwMode="auto">
          <a:xfrm>
            <a:off x="5153199" y="2074560"/>
            <a:ext cx="1280160" cy="365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90% of BTE students complete Year 12 and enroll in Year 13.</a:t>
            </a:r>
          </a:p>
        </p:txBody>
      </p:sp>
      <p:sp>
        <p:nvSpPr>
          <p:cNvPr id="14380" name="Rectangle 20"/>
          <p:cNvSpPr>
            <a:spLocks noChangeArrowheads="1"/>
          </p:cNvSpPr>
          <p:nvPr/>
        </p:nvSpPr>
        <p:spPr bwMode="auto">
          <a:xfrm>
            <a:off x="5134014" y="3573016"/>
            <a:ext cx="1280160" cy="4572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100% of BTE students can articulate their goals for and pathway to tertiary education and employment.</a:t>
            </a:r>
          </a:p>
        </p:txBody>
      </p:sp>
      <p:sp>
        <p:nvSpPr>
          <p:cNvPr id="14381" name="Rectangle 20"/>
          <p:cNvSpPr>
            <a:spLocks noChangeArrowheads="1"/>
          </p:cNvSpPr>
          <p:nvPr/>
        </p:nvSpPr>
        <p:spPr bwMode="auto">
          <a:xfrm>
            <a:off x="5142445" y="4077072"/>
            <a:ext cx="1280160" cy="365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are aware of the financial resources that are available for higher education.</a:t>
            </a:r>
          </a:p>
        </p:txBody>
      </p:sp>
      <p:sp>
        <p:nvSpPr>
          <p:cNvPr id="14382" name="Rectangle 20"/>
          <p:cNvSpPr>
            <a:spLocks noChangeArrowheads="1"/>
          </p:cNvSpPr>
          <p:nvPr/>
        </p:nvSpPr>
        <p:spPr bwMode="auto">
          <a:xfrm>
            <a:off x="5152999" y="4509120"/>
            <a:ext cx="1280160" cy="3603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700" dirty="0"/>
              <a:t>BTE students acquire key </a:t>
            </a:r>
            <a:endParaRPr lang="en-US" sz="700" dirty="0" smtClean="0"/>
          </a:p>
          <a:p>
            <a:pPr eaLnBrk="1" hangingPunct="1"/>
            <a:r>
              <a:rPr lang="en-US" sz="700" dirty="0" smtClean="0"/>
              <a:t>work </a:t>
            </a:r>
            <a:r>
              <a:rPr lang="en-US" sz="700" dirty="0"/>
              <a:t>readiness skills. </a:t>
            </a:r>
            <a:endParaRPr lang="en-US" altLang="en-US" sz="700" dirty="0"/>
          </a:p>
        </p:txBody>
      </p:sp>
      <p:sp>
        <p:nvSpPr>
          <p:cNvPr id="14383" name="Rectangle 20"/>
          <p:cNvSpPr>
            <a:spLocks noChangeArrowheads="1"/>
          </p:cNvSpPr>
          <p:nvPr/>
        </p:nvSpPr>
        <p:spPr bwMode="auto">
          <a:xfrm>
            <a:off x="5148064" y="4941168"/>
            <a:ext cx="1280160" cy="36036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 smtClean="0"/>
              <a:t>BTE students are active within a community of choice.</a:t>
            </a:r>
            <a:endParaRPr lang="en-US" sz="700" dirty="0"/>
          </a:p>
        </p:txBody>
      </p:sp>
      <p:sp>
        <p:nvSpPr>
          <p:cNvPr id="14384" name="Rectangle 104"/>
          <p:cNvSpPr>
            <a:spLocks noChangeArrowheads="1"/>
          </p:cNvSpPr>
          <p:nvPr/>
        </p:nvSpPr>
        <p:spPr bwMode="auto">
          <a:xfrm>
            <a:off x="1426370" y="1960563"/>
            <a:ext cx="1097280" cy="3159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Wednesday </a:t>
            </a:r>
          </a:p>
          <a:p>
            <a:pPr eaLnBrk="1" hangingPunct="1"/>
            <a:r>
              <a:rPr lang="en-US" altLang="en-US" sz="800" dirty="0" smtClean="0"/>
              <a:t>Workshops (fortnightly)</a:t>
            </a:r>
          </a:p>
        </p:txBody>
      </p:sp>
      <p:sp>
        <p:nvSpPr>
          <p:cNvPr id="14385" name="Rectangle 106"/>
          <p:cNvSpPr>
            <a:spLocks noChangeArrowheads="1"/>
          </p:cNvSpPr>
          <p:nvPr/>
        </p:nvSpPr>
        <p:spPr bwMode="auto">
          <a:xfrm>
            <a:off x="1426370" y="5295488"/>
            <a:ext cx="1097280" cy="36576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Career and Academic  </a:t>
            </a:r>
          </a:p>
          <a:p>
            <a:pPr eaLnBrk="1" hangingPunct="1"/>
            <a:r>
              <a:rPr lang="en-US" altLang="en-US" sz="800" dirty="0" smtClean="0"/>
              <a:t>Coaching and </a:t>
            </a:r>
          </a:p>
          <a:p>
            <a:pPr eaLnBrk="1" hangingPunct="1"/>
            <a:r>
              <a:rPr lang="en-US" altLang="en-US" sz="800" dirty="0" smtClean="0"/>
              <a:t>Advising</a:t>
            </a:r>
            <a:endParaRPr lang="en-US" altLang="en-US" sz="800" dirty="0"/>
          </a:p>
        </p:txBody>
      </p:sp>
      <p:sp>
        <p:nvSpPr>
          <p:cNvPr id="14386" name="Rectangle 104"/>
          <p:cNvSpPr>
            <a:spLocks noChangeArrowheads="1"/>
          </p:cNvSpPr>
          <p:nvPr/>
        </p:nvSpPr>
        <p:spPr bwMode="auto">
          <a:xfrm>
            <a:off x="1426370" y="2349500"/>
            <a:ext cx="1097280" cy="28733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AUT Sessions </a:t>
            </a:r>
          </a:p>
          <a:p>
            <a:pPr eaLnBrk="1" hangingPunct="1"/>
            <a:r>
              <a:rPr lang="en-US" altLang="en-US" sz="800" dirty="0" smtClean="0"/>
              <a:t>(1 each term)</a:t>
            </a:r>
          </a:p>
        </p:txBody>
      </p:sp>
      <p:sp>
        <p:nvSpPr>
          <p:cNvPr id="14387" name="Rectangle 5"/>
          <p:cNvSpPr>
            <a:spLocks noChangeArrowheads="1"/>
          </p:cNvSpPr>
          <p:nvPr/>
        </p:nvSpPr>
        <p:spPr bwMode="auto">
          <a:xfrm>
            <a:off x="1426370" y="3425824"/>
            <a:ext cx="1097280" cy="36576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12700" lvl="1" eaLnBrk="1" hangingPunct="1"/>
            <a:r>
              <a:rPr lang="en-US" altLang="en-US" sz="800" dirty="0" smtClean="0"/>
              <a:t>Parent </a:t>
            </a:r>
          </a:p>
          <a:p>
            <a:pPr marL="12700" lvl="1" eaLnBrk="1" hangingPunct="1"/>
            <a:r>
              <a:rPr lang="en-US" altLang="en-US" sz="800" dirty="0" smtClean="0"/>
              <a:t>Engagement </a:t>
            </a:r>
          </a:p>
          <a:p>
            <a:pPr marL="12700" lvl="1" eaLnBrk="1" hangingPunct="1"/>
            <a:r>
              <a:rPr lang="en-US" altLang="en-US" sz="800" dirty="0" smtClean="0"/>
              <a:t>Workshops</a:t>
            </a:r>
            <a:endParaRPr lang="en-US" altLang="en-US" sz="800" dirty="0"/>
          </a:p>
        </p:txBody>
      </p:sp>
      <p:sp>
        <p:nvSpPr>
          <p:cNvPr id="14388" name="Rectangle 9"/>
          <p:cNvSpPr>
            <a:spLocks noChangeArrowheads="1"/>
          </p:cNvSpPr>
          <p:nvPr/>
        </p:nvSpPr>
        <p:spPr bwMode="auto">
          <a:xfrm>
            <a:off x="1426370" y="3858568"/>
            <a:ext cx="1097280" cy="2905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12700" lvl="1" eaLnBrk="1" hangingPunct="1"/>
            <a:r>
              <a:rPr lang="en-US" altLang="en-US" sz="800" dirty="0" smtClean="0"/>
              <a:t>Community Leader / </a:t>
            </a:r>
          </a:p>
          <a:p>
            <a:pPr marL="12700" lvl="1" eaLnBrk="1" hangingPunct="1"/>
            <a:r>
              <a:rPr lang="en-US" altLang="en-US" sz="800" dirty="0" smtClean="0"/>
              <a:t>Speaker Series</a:t>
            </a:r>
            <a:endParaRPr lang="en-US" altLang="en-US" sz="800" dirty="0"/>
          </a:p>
        </p:txBody>
      </p:sp>
      <p:sp>
        <p:nvSpPr>
          <p:cNvPr id="14389" name="Rectangle 9"/>
          <p:cNvSpPr>
            <a:spLocks noChangeArrowheads="1"/>
          </p:cNvSpPr>
          <p:nvPr/>
        </p:nvSpPr>
        <p:spPr bwMode="auto">
          <a:xfrm>
            <a:off x="1426370" y="4938688"/>
            <a:ext cx="1097280" cy="2905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Community Service </a:t>
            </a:r>
          </a:p>
          <a:p>
            <a:pPr eaLnBrk="1" hangingPunct="1"/>
            <a:r>
              <a:rPr lang="en-US" altLang="en-US" sz="800" dirty="0" smtClean="0"/>
              <a:t>Opportunities</a:t>
            </a:r>
            <a:endParaRPr lang="en-US" altLang="en-US" sz="800" dirty="0"/>
          </a:p>
        </p:txBody>
      </p:sp>
      <p:sp>
        <p:nvSpPr>
          <p:cNvPr id="14390" name="Rectangle 9"/>
          <p:cNvSpPr>
            <a:spLocks noChangeArrowheads="1"/>
          </p:cNvSpPr>
          <p:nvPr/>
        </p:nvSpPr>
        <p:spPr bwMode="auto">
          <a:xfrm>
            <a:off x="1426370" y="4578648"/>
            <a:ext cx="1097280" cy="2905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Student Projects </a:t>
            </a:r>
          </a:p>
          <a:p>
            <a:pPr eaLnBrk="1" hangingPunct="1"/>
            <a:r>
              <a:rPr lang="en-US" altLang="en-US" sz="800" dirty="0" smtClean="0"/>
              <a:t>&amp; Showcase</a:t>
            </a:r>
            <a:endParaRPr lang="en-US" altLang="en-US" sz="800" dirty="0"/>
          </a:p>
        </p:txBody>
      </p:sp>
      <p:sp>
        <p:nvSpPr>
          <p:cNvPr id="14391" name="Rectangle 4"/>
          <p:cNvSpPr>
            <a:spLocks noChangeArrowheads="1"/>
          </p:cNvSpPr>
          <p:nvPr/>
        </p:nvSpPr>
        <p:spPr bwMode="auto">
          <a:xfrm>
            <a:off x="1426370" y="3065463"/>
            <a:ext cx="1097280" cy="2921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800" dirty="0" smtClean="0"/>
          </a:p>
          <a:p>
            <a:pPr eaLnBrk="1" hangingPunct="1"/>
            <a:r>
              <a:rPr lang="en-US" altLang="en-US" sz="800" dirty="0" smtClean="0"/>
              <a:t>Holiday Camps / </a:t>
            </a:r>
          </a:p>
          <a:p>
            <a:pPr eaLnBrk="1" hangingPunct="1"/>
            <a:r>
              <a:rPr lang="en-US" altLang="en-US" sz="800" dirty="0" smtClean="0"/>
              <a:t>Full Day Experience Day</a:t>
            </a:r>
          </a:p>
          <a:p>
            <a:pPr eaLnBrk="1" hangingPunct="1"/>
            <a:endParaRPr lang="en-US" altLang="en-US" sz="800" dirty="0"/>
          </a:p>
        </p:txBody>
      </p:sp>
      <p:sp>
        <p:nvSpPr>
          <p:cNvPr id="14392" name="Rectangle 106"/>
          <p:cNvSpPr>
            <a:spLocks noChangeArrowheads="1"/>
          </p:cNvSpPr>
          <p:nvPr/>
        </p:nvSpPr>
        <p:spPr bwMode="auto">
          <a:xfrm>
            <a:off x="1403648" y="5733256"/>
            <a:ext cx="1097280" cy="3190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Celebration Evening</a:t>
            </a:r>
          </a:p>
          <a:p>
            <a:pPr eaLnBrk="1" hangingPunct="1"/>
            <a:r>
              <a:rPr lang="en-US" altLang="en-US" sz="800" dirty="0" smtClean="0"/>
              <a:t>&amp; Showcase</a:t>
            </a:r>
            <a:endParaRPr lang="en-US" altLang="en-US" sz="800" dirty="0"/>
          </a:p>
        </p:txBody>
      </p:sp>
      <p:sp>
        <p:nvSpPr>
          <p:cNvPr id="14393" name="Rectangle 6"/>
          <p:cNvSpPr>
            <a:spLocks noChangeArrowheads="1"/>
          </p:cNvSpPr>
          <p:nvPr/>
        </p:nvSpPr>
        <p:spPr bwMode="auto">
          <a:xfrm>
            <a:off x="1426370" y="4217020"/>
            <a:ext cx="1097280" cy="2921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Tertiary Exposure </a:t>
            </a:r>
          </a:p>
          <a:p>
            <a:pPr eaLnBrk="1" hangingPunct="1"/>
            <a:r>
              <a:rPr lang="en-US" altLang="en-US" sz="800" dirty="0" smtClean="0"/>
              <a:t>Field Trips &amp; Tours</a:t>
            </a:r>
            <a:endParaRPr lang="en-US" altLang="en-US" sz="800" dirty="0"/>
          </a:p>
        </p:txBody>
      </p:sp>
      <p:sp>
        <p:nvSpPr>
          <p:cNvPr id="14394" name="Rectangle 104"/>
          <p:cNvSpPr>
            <a:spLocks noChangeArrowheads="1"/>
          </p:cNvSpPr>
          <p:nvPr/>
        </p:nvSpPr>
        <p:spPr bwMode="auto">
          <a:xfrm>
            <a:off x="1426370" y="2709863"/>
            <a:ext cx="1097280" cy="28733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J&amp;J Exposure Days</a:t>
            </a:r>
            <a:endParaRPr lang="en-US" altLang="en-US" sz="800" dirty="0"/>
          </a:p>
        </p:txBody>
      </p:sp>
      <p:sp>
        <p:nvSpPr>
          <p:cNvPr id="2" name="Rectangle 1"/>
          <p:cNvSpPr/>
          <p:nvPr/>
        </p:nvSpPr>
        <p:spPr>
          <a:xfrm>
            <a:off x="8017841" y="3871772"/>
            <a:ext cx="975512" cy="235449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61913" indent="-61913" algn="l">
              <a:buFont typeface="Arial" charset="0"/>
              <a:buChar char="•"/>
            </a:pPr>
            <a:r>
              <a:rPr lang="en-US" sz="700" dirty="0"/>
              <a:t>Increased parent engagement in student’s </a:t>
            </a:r>
            <a:r>
              <a:rPr lang="en-US" sz="700" dirty="0" smtClean="0"/>
              <a:t>education.</a:t>
            </a:r>
          </a:p>
          <a:p>
            <a:pPr marL="61913" indent="-61913" algn="l">
              <a:buFont typeface="Arial" charset="0"/>
              <a:buChar char="•"/>
            </a:pPr>
            <a:r>
              <a:rPr lang="en-US" sz="700" dirty="0" smtClean="0"/>
              <a:t>Increased </a:t>
            </a:r>
            <a:r>
              <a:rPr lang="en-US" sz="700" dirty="0"/>
              <a:t>collaboration among business, education, and community-based </a:t>
            </a:r>
            <a:r>
              <a:rPr lang="en-US" sz="700" dirty="0" smtClean="0"/>
              <a:t>organizations.</a:t>
            </a:r>
          </a:p>
          <a:p>
            <a:pPr marL="61913" indent="-61913" algn="l">
              <a:buFont typeface="Arial" charset="0"/>
              <a:buChar char="•"/>
            </a:pPr>
            <a:r>
              <a:rPr lang="en-US" sz="700" dirty="0" smtClean="0"/>
              <a:t>Increased </a:t>
            </a:r>
            <a:r>
              <a:rPr lang="en-US" sz="700" dirty="0"/>
              <a:t>community engagement among J&amp;J employees. </a:t>
            </a:r>
            <a:endParaRPr lang="en-US" sz="700" dirty="0" smtClean="0"/>
          </a:p>
          <a:p>
            <a:pPr eaLnBrk="1" hangingPunct="1"/>
            <a:r>
              <a:rPr lang="en-US" altLang="en-US" sz="700" dirty="0"/>
              <a:t>An increased sense </a:t>
            </a:r>
          </a:p>
          <a:p>
            <a:pPr eaLnBrk="1" hangingPunct="1"/>
            <a:r>
              <a:rPr lang="en-US" altLang="en-US" sz="700" dirty="0"/>
              <a:t>of belonging to </a:t>
            </a:r>
          </a:p>
          <a:p>
            <a:pPr eaLnBrk="1" hangingPunct="1"/>
            <a:r>
              <a:rPr lang="en-US" altLang="en-US" sz="700" dirty="0"/>
              <a:t>their community,</a:t>
            </a:r>
          </a:p>
          <a:p>
            <a:pPr eaLnBrk="1" hangingPunct="1"/>
            <a:r>
              <a:rPr lang="en-US" altLang="en-US" sz="700" dirty="0"/>
              <a:t>self &amp; growth </a:t>
            </a:r>
          </a:p>
          <a:p>
            <a:pPr eaLnBrk="1" hangingPunct="1"/>
            <a:r>
              <a:rPr lang="en-US" altLang="en-US" sz="700" dirty="0"/>
              <a:t>in resilience.</a:t>
            </a:r>
          </a:p>
          <a:p>
            <a:pPr marL="61913" indent="-61913" algn="l">
              <a:buFont typeface="Arial" charset="0"/>
              <a:buChar char="•"/>
            </a:pPr>
            <a:endParaRPr lang="en-US" sz="700" dirty="0">
              <a:effectLst/>
            </a:endParaRPr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250825" y="3628634"/>
            <a:ext cx="1097280" cy="32004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7938" lvl="1" eaLnBrk="1" hangingPunct="1"/>
            <a:r>
              <a:rPr lang="en-US" sz="800" dirty="0" smtClean="0"/>
              <a:t> Point Research</a:t>
            </a:r>
            <a:endParaRPr lang="en-US" altLang="en-US" sz="800" dirty="0"/>
          </a:p>
        </p:txBody>
      </p:sp>
      <p:sp>
        <p:nvSpPr>
          <p:cNvPr id="60" name="Rectangle 20"/>
          <p:cNvSpPr>
            <a:spLocks noChangeArrowheads="1"/>
          </p:cNvSpPr>
          <p:nvPr/>
        </p:nvSpPr>
        <p:spPr bwMode="auto">
          <a:xfrm>
            <a:off x="6511624" y="3783320"/>
            <a:ext cx="1444752" cy="3657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 smtClean="0"/>
              <a:t>100% of BTE graduates display key work readiness skills.</a:t>
            </a:r>
            <a:endParaRPr lang="en-US" sz="700" dirty="0"/>
          </a:p>
        </p:txBody>
      </p:sp>
      <p:sp>
        <p:nvSpPr>
          <p:cNvPr id="62" name="Rectangle 20"/>
          <p:cNvSpPr>
            <a:spLocks noChangeArrowheads="1"/>
          </p:cNvSpPr>
          <p:nvPr/>
        </p:nvSpPr>
        <p:spPr bwMode="auto">
          <a:xfrm>
            <a:off x="6505367" y="5157192"/>
            <a:ext cx="1444752" cy="3657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 smtClean="0"/>
              <a:t>100% of BTE graduates give back to their community.</a:t>
            </a:r>
            <a:endParaRPr lang="en-US" sz="700" dirty="0"/>
          </a:p>
        </p:txBody>
      </p:sp>
      <p:sp>
        <p:nvSpPr>
          <p:cNvPr id="67" name="Text Box 55"/>
          <p:cNvSpPr txBox="1">
            <a:spLocks noChangeArrowheads="1"/>
          </p:cNvSpPr>
          <p:nvPr/>
        </p:nvSpPr>
        <p:spPr bwMode="auto">
          <a:xfrm>
            <a:off x="1403648" y="1498191"/>
            <a:ext cx="2331720" cy="142454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square"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 smtClean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Outputs</a:t>
            </a:r>
            <a:endParaRPr lang="en-US" altLang="en-US" sz="800" dirty="0">
              <a:ln>
                <a:solidFill>
                  <a:schemeClr val="bg1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68" name="Text Box 55"/>
          <p:cNvSpPr txBox="1">
            <a:spLocks noChangeArrowheads="1"/>
          </p:cNvSpPr>
          <p:nvPr/>
        </p:nvSpPr>
        <p:spPr bwMode="auto">
          <a:xfrm>
            <a:off x="2627784" y="1700808"/>
            <a:ext cx="1090667" cy="141287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square" lIns="19157" tIns="9578" rIns="19157" bIns="9578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800" dirty="0">
              <a:ln>
                <a:solidFill>
                  <a:schemeClr val="bg1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70" name="Rectangle 106"/>
          <p:cNvSpPr>
            <a:spLocks noChangeArrowheads="1"/>
          </p:cNvSpPr>
          <p:nvPr/>
        </p:nvSpPr>
        <p:spPr bwMode="auto">
          <a:xfrm>
            <a:off x="2627784" y="5342160"/>
            <a:ext cx="1097280" cy="31908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5 a year</a:t>
            </a:r>
            <a:endParaRPr lang="en-US" altLang="en-US" sz="800" dirty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2627784" y="3423096"/>
            <a:ext cx="1097280" cy="29051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l" eaLnBrk="1" hangingPunct="1"/>
            <a:r>
              <a:rPr lang="en-US" altLang="en-US" sz="800" dirty="0" smtClean="0"/>
              <a:t>1 a year</a:t>
            </a:r>
            <a:endParaRPr lang="en-US" altLang="en-US" sz="800" dirty="0"/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2627784" y="3861048"/>
            <a:ext cx="1097280" cy="2905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r" eaLnBrk="1" hangingPunct="1"/>
            <a:r>
              <a:rPr lang="en-US" altLang="en-US" sz="800" dirty="0" smtClean="0"/>
              <a:t>5 – during term 2 &amp; 3</a:t>
            </a:r>
          </a:p>
        </p:txBody>
      </p:sp>
      <p:sp>
        <p:nvSpPr>
          <p:cNvPr id="74" name="Rectangle 9"/>
          <p:cNvSpPr>
            <a:spLocks noChangeArrowheads="1"/>
          </p:cNvSpPr>
          <p:nvPr/>
        </p:nvSpPr>
        <p:spPr bwMode="auto">
          <a:xfrm>
            <a:off x="2627784" y="4938688"/>
            <a:ext cx="1097280" cy="2905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1 a year</a:t>
            </a:r>
            <a:endParaRPr lang="en-US" altLang="en-US" sz="800" dirty="0"/>
          </a:p>
        </p:txBody>
      </p:sp>
      <p:sp>
        <p:nvSpPr>
          <p:cNvPr id="75" name="Rectangle 9"/>
          <p:cNvSpPr>
            <a:spLocks noChangeArrowheads="1"/>
          </p:cNvSpPr>
          <p:nvPr/>
        </p:nvSpPr>
        <p:spPr bwMode="auto">
          <a:xfrm>
            <a:off x="2627784" y="4581128"/>
            <a:ext cx="1097280" cy="2905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1 a year</a:t>
            </a:r>
          </a:p>
        </p:txBody>
      </p:sp>
      <p:sp>
        <p:nvSpPr>
          <p:cNvPr id="77" name="Rectangle 106"/>
          <p:cNvSpPr>
            <a:spLocks noChangeArrowheads="1"/>
          </p:cNvSpPr>
          <p:nvPr/>
        </p:nvSpPr>
        <p:spPr bwMode="auto">
          <a:xfrm>
            <a:off x="2627784" y="5774209"/>
            <a:ext cx="1097280" cy="3190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1 end of year</a:t>
            </a:r>
            <a:endParaRPr lang="en-US" altLang="en-US" sz="800" dirty="0"/>
          </a:p>
        </p:txBody>
      </p:sp>
      <p:sp>
        <p:nvSpPr>
          <p:cNvPr id="78" name="Rectangle 6"/>
          <p:cNvSpPr>
            <a:spLocks noChangeArrowheads="1"/>
          </p:cNvSpPr>
          <p:nvPr/>
        </p:nvSpPr>
        <p:spPr bwMode="auto">
          <a:xfrm>
            <a:off x="2627784" y="4217020"/>
            <a:ext cx="1097280" cy="2921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1 x 3 day series a year</a:t>
            </a:r>
            <a:endParaRPr lang="en-US" altLang="en-US" sz="800" dirty="0"/>
          </a:p>
        </p:txBody>
      </p:sp>
      <p:sp>
        <p:nvSpPr>
          <p:cNvPr id="80" name="Rectangle 104"/>
          <p:cNvSpPr>
            <a:spLocks noChangeArrowheads="1"/>
          </p:cNvSpPr>
          <p:nvPr/>
        </p:nvSpPr>
        <p:spPr bwMode="auto">
          <a:xfrm>
            <a:off x="251520" y="2132856"/>
            <a:ext cx="1097280" cy="31591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Johnson &amp; Johnson </a:t>
            </a:r>
          </a:p>
          <a:p>
            <a:pPr eaLnBrk="1" hangingPunct="1"/>
            <a:r>
              <a:rPr lang="en-US" altLang="en-US" sz="800" dirty="0" smtClean="0"/>
              <a:t>New Zealand </a:t>
            </a:r>
          </a:p>
        </p:txBody>
      </p:sp>
      <p:sp>
        <p:nvSpPr>
          <p:cNvPr id="81" name="Rectangle 104"/>
          <p:cNvSpPr>
            <a:spLocks noChangeArrowheads="1"/>
          </p:cNvSpPr>
          <p:nvPr/>
        </p:nvSpPr>
        <p:spPr bwMode="auto">
          <a:xfrm>
            <a:off x="251520" y="2537024"/>
            <a:ext cx="1097280" cy="31591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Brothers in Arms</a:t>
            </a:r>
            <a:endParaRPr lang="en-US" altLang="en-US" sz="800" dirty="0"/>
          </a:p>
        </p:txBody>
      </p:sp>
      <p:sp>
        <p:nvSpPr>
          <p:cNvPr id="82" name="Rectangle 106"/>
          <p:cNvSpPr>
            <a:spLocks noChangeArrowheads="1"/>
          </p:cNvSpPr>
          <p:nvPr/>
        </p:nvSpPr>
        <p:spPr bwMode="auto">
          <a:xfrm>
            <a:off x="251520" y="5517232"/>
            <a:ext cx="1097280" cy="319087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800" dirty="0"/>
          </a:p>
        </p:txBody>
      </p:sp>
      <p:sp>
        <p:nvSpPr>
          <p:cNvPr id="83" name="Rectangle 20"/>
          <p:cNvSpPr>
            <a:spLocks noChangeArrowheads="1"/>
          </p:cNvSpPr>
          <p:nvPr/>
        </p:nvSpPr>
        <p:spPr bwMode="auto">
          <a:xfrm>
            <a:off x="6516216" y="4195936"/>
            <a:ext cx="1444752" cy="4572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 smtClean="0"/>
              <a:t>50% of BTE graduates intend to pursue a career in a STEAM-related sector.</a:t>
            </a:r>
            <a:endParaRPr lang="en-US" sz="700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6511624" y="4719424"/>
            <a:ext cx="1444752" cy="3657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 smtClean="0"/>
              <a:t>100% of BTE graduates </a:t>
            </a:r>
          </a:p>
          <a:p>
            <a:pPr lvl="0"/>
            <a:r>
              <a:rPr lang="en-US" sz="700" dirty="0" smtClean="0"/>
              <a:t>feel connected to and view a J&amp;J employee as a positive role model.</a:t>
            </a:r>
            <a:endParaRPr lang="en-US" sz="700" dirty="0"/>
          </a:p>
        </p:txBody>
      </p:sp>
      <p:sp>
        <p:nvSpPr>
          <p:cNvPr id="85" name="Rectangle 20"/>
          <p:cNvSpPr>
            <a:spLocks noChangeArrowheads="1"/>
          </p:cNvSpPr>
          <p:nvPr/>
        </p:nvSpPr>
        <p:spPr bwMode="auto">
          <a:xfrm>
            <a:off x="6516216" y="5589240"/>
            <a:ext cx="1444752" cy="3657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 smtClean="0"/>
              <a:t>90% of students graduate from the BTE program.</a:t>
            </a:r>
            <a:endParaRPr lang="en-US" sz="700" dirty="0"/>
          </a:p>
        </p:txBody>
      </p:sp>
      <p:sp>
        <p:nvSpPr>
          <p:cNvPr id="86" name="Rectangle 20"/>
          <p:cNvSpPr>
            <a:spLocks noChangeArrowheads="1"/>
          </p:cNvSpPr>
          <p:nvPr/>
        </p:nvSpPr>
        <p:spPr bwMode="auto">
          <a:xfrm>
            <a:off x="3777857" y="4868837"/>
            <a:ext cx="1280160" cy="3603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are aware of various STEAM careers and their pathways. </a:t>
            </a:r>
          </a:p>
        </p:txBody>
      </p:sp>
      <p:sp>
        <p:nvSpPr>
          <p:cNvPr id="87" name="Rectangle 20"/>
          <p:cNvSpPr>
            <a:spLocks noChangeArrowheads="1"/>
          </p:cNvSpPr>
          <p:nvPr/>
        </p:nvSpPr>
        <p:spPr bwMode="auto">
          <a:xfrm>
            <a:off x="3763175" y="5301208"/>
            <a:ext cx="1280160" cy="365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identify with and have a strong connection to a specific community(s</a:t>
            </a:r>
            <a:r>
              <a:rPr lang="en-US" sz="700" dirty="0" smtClean="0"/>
              <a:t>).</a:t>
            </a:r>
            <a:endParaRPr lang="en-US" sz="700" dirty="0"/>
          </a:p>
        </p:txBody>
      </p:sp>
      <p:sp>
        <p:nvSpPr>
          <p:cNvPr id="88" name="Rectangle 20"/>
          <p:cNvSpPr>
            <a:spLocks noChangeArrowheads="1"/>
          </p:cNvSpPr>
          <p:nvPr/>
        </p:nvSpPr>
        <p:spPr bwMode="auto">
          <a:xfrm>
            <a:off x="5142445" y="5373216"/>
            <a:ext cx="1280160" cy="36036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/>
            <a:r>
              <a:rPr lang="en-US" sz="700" dirty="0"/>
              <a:t>BTE students are invested in the BTE program and assume leadership roles.</a:t>
            </a:r>
          </a:p>
        </p:txBody>
      </p:sp>
      <p:sp>
        <p:nvSpPr>
          <p:cNvPr id="90" name="Rectangle 104"/>
          <p:cNvSpPr>
            <a:spLocks noChangeArrowheads="1"/>
          </p:cNvSpPr>
          <p:nvPr/>
        </p:nvSpPr>
        <p:spPr bwMode="auto">
          <a:xfrm>
            <a:off x="2627784" y="1960960"/>
            <a:ext cx="1097280" cy="3159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700" dirty="0" smtClean="0"/>
              <a:t>16 workshops a year</a:t>
            </a:r>
            <a:endParaRPr lang="en-US" altLang="en-US" sz="700" dirty="0"/>
          </a:p>
        </p:txBody>
      </p:sp>
      <p:sp>
        <p:nvSpPr>
          <p:cNvPr id="95" name="Rectangle 104"/>
          <p:cNvSpPr>
            <a:spLocks noChangeArrowheads="1"/>
          </p:cNvSpPr>
          <p:nvPr/>
        </p:nvSpPr>
        <p:spPr bwMode="auto">
          <a:xfrm>
            <a:off x="2627784" y="2348880"/>
            <a:ext cx="1097280" cy="31591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700" dirty="0"/>
              <a:t>4</a:t>
            </a:r>
            <a:r>
              <a:rPr lang="en-US" altLang="en-US" sz="700" dirty="0" smtClean="0"/>
              <a:t> workshops a year</a:t>
            </a:r>
            <a:endParaRPr lang="en-US" altLang="en-US" sz="700" dirty="0"/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2627784" y="3068960"/>
            <a:ext cx="1097280" cy="29051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l" eaLnBrk="1" hangingPunct="1"/>
            <a:r>
              <a:rPr lang="en-US" altLang="en-US" sz="800" dirty="0" smtClean="0"/>
              <a:t>1 a year</a:t>
            </a:r>
          </a:p>
          <a:p>
            <a:pPr lvl="1" eaLnBrk="1" hangingPunct="1"/>
            <a:endParaRPr lang="en-US" altLang="en-US" sz="800" dirty="0"/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2627784" y="2708920"/>
            <a:ext cx="1097280" cy="29051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marL="342900" indent="-3429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l" eaLnBrk="1" hangingPunct="1"/>
            <a:r>
              <a:rPr lang="en-US" altLang="en-US" sz="800" dirty="0"/>
              <a:t>1</a:t>
            </a:r>
            <a:r>
              <a:rPr lang="en-US" altLang="en-US" sz="800" smtClean="0"/>
              <a:t> </a:t>
            </a:r>
            <a:r>
              <a:rPr lang="en-US" altLang="en-US" sz="800" dirty="0" smtClean="0"/>
              <a:t>a year</a:t>
            </a:r>
            <a:endParaRPr lang="en-US" altLang="en-US" sz="800" dirty="0"/>
          </a:p>
        </p:txBody>
      </p:sp>
      <p:sp>
        <p:nvSpPr>
          <p:cNvPr id="91" name="Text Box 58"/>
          <p:cNvSpPr txBox="1">
            <a:spLocks noChangeArrowheads="1"/>
          </p:cNvSpPr>
          <p:nvPr/>
        </p:nvSpPr>
        <p:spPr bwMode="auto">
          <a:xfrm>
            <a:off x="7998994" y="3582567"/>
            <a:ext cx="975512" cy="26556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wrap="square" lIns="19157" tIns="9578" rIns="19157" bIns="9578" anchor="ctr">
            <a:spAutoFit/>
          </a:bodyPr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800" smtClean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Secondary</a:t>
            </a:r>
            <a:endParaRPr lang="en-US" altLang="en-US" sz="800" dirty="0" smtClean="0">
              <a:ln>
                <a:solidFill>
                  <a:schemeClr val="bg1"/>
                </a:solidFill>
              </a:ln>
              <a:solidFill>
                <a:schemeClr val="bg2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800" dirty="0" smtClean="0">
                <a:ln>
                  <a:solidFill>
                    <a:schemeClr val="bg1"/>
                  </a:solidFill>
                </a:ln>
                <a:solidFill>
                  <a:schemeClr val="bg2"/>
                </a:solidFill>
              </a:rPr>
              <a:t>Outcomes</a:t>
            </a:r>
            <a:endParaRPr lang="en-US" altLang="en-US" sz="800" dirty="0">
              <a:ln>
                <a:solidFill>
                  <a:schemeClr val="bg1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89" name="Rectangle 106"/>
          <p:cNvSpPr>
            <a:spLocks noChangeArrowheads="1"/>
          </p:cNvSpPr>
          <p:nvPr/>
        </p:nvSpPr>
        <p:spPr bwMode="auto">
          <a:xfrm>
            <a:off x="1415009" y="6090752"/>
            <a:ext cx="1097280" cy="3190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J &amp; J Mentors Training</a:t>
            </a:r>
            <a:endParaRPr lang="en-US" altLang="en-US" sz="800" dirty="0"/>
          </a:p>
        </p:txBody>
      </p:sp>
      <p:sp>
        <p:nvSpPr>
          <p:cNvPr id="92" name="Rectangle 106"/>
          <p:cNvSpPr>
            <a:spLocks noChangeArrowheads="1"/>
          </p:cNvSpPr>
          <p:nvPr/>
        </p:nvSpPr>
        <p:spPr bwMode="auto">
          <a:xfrm>
            <a:off x="2627784" y="6134249"/>
            <a:ext cx="1097280" cy="3190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1 </a:t>
            </a:r>
            <a:r>
              <a:rPr lang="en-US" altLang="en-US" sz="800" dirty="0"/>
              <a:t>a</a:t>
            </a:r>
            <a:r>
              <a:rPr lang="en-US" altLang="en-US" sz="800" dirty="0" smtClean="0"/>
              <a:t> year</a:t>
            </a:r>
            <a:endParaRPr lang="en-US" altLang="en-US" sz="800" dirty="0"/>
          </a:p>
        </p:txBody>
      </p:sp>
      <p:sp>
        <p:nvSpPr>
          <p:cNvPr id="93" name="Rectangle 106"/>
          <p:cNvSpPr>
            <a:spLocks noChangeArrowheads="1"/>
          </p:cNvSpPr>
          <p:nvPr/>
        </p:nvSpPr>
        <p:spPr bwMode="auto">
          <a:xfrm>
            <a:off x="1403648" y="6466702"/>
            <a:ext cx="1097280" cy="3190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dirty="0" smtClean="0"/>
              <a:t>Launch Event</a:t>
            </a:r>
            <a:endParaRPr lang="en-US" altLang="en-US" sz="800" dirty="0"/>
          </a:p>
        </p:txBody>
      </p:sp>
      <p:sp>
        <p:nvSpPr>
          <p:cNvPr id="94" name="Rectangle 106"/>
          <p:cNvSpPr>
            <a:spLocks noChangeArrowheads="1"/>
          </p:cNvSpPr>
          <p:nvPr/>
        </p:nvSpPr>
        <p:spPr bwMode="auto">
          <a:xfrm>
            <a:off x="2627784" y="6494289"/>
            <a:ext cx="1097280" cy="3190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9157" tIns="9578" rIns="19157" bIns="9578" anchor="ctr"/>
          <a:lstStyle>
            <a:lvl1pPr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1044575" eaLnBrk="0" hangingPunct="0"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800" smtClean="0"/>
              <a:t>1 </a:t>
            </a:r>
            <a:endParaRPr lang="en-US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44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445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55B79D50F8148A4DB6D9108BD6B56" ma:contentTypeVersion="7" ma:contentTypeDescription="Create a new document." ma:contentTypeScope="" ma:versionID="1beb43afbf5bd3b94b7db98aeb376a8e">
  <xsd:schema xmlns:xsd="http://www.w3.org/2001/XMLSchema" xmlns:xs="http://www.w3.org/2001/XMLSchema" xmlns:p="http://schemas.microsoft.com/office/2006/metadata/properties" xmlns:ns2="db233ec2-66d3-4ef5-8807-a2c006e69374" targetNamespace="http://schemas.microsoft.com/office/2006/metadata/properties" ma:root="true" ma:fieldsID="3c758aac409dc7187835a49bf701eb68" ns2:_="">
    <xsd:import namespace="db233ec2-66d3-4ef5-8807-a2c006e6937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33ec2-66d3-4ef5-8807-a2c006e693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235BCB-9536-4B50-950A-AE6FD8CA75AF}"/>
</file>

<file path=customXml/itemProps2.xml><?xml version="1.0" encoding="utf-8"?>
<ds:datastoreItem xmlns:ds="http://schemas.openxmlformats.org/officeDocument/2006/customXml" ds:itemID="{06EA6D7E-2459-4E0F-B29B-C5B5396ABBA9}"/>
</file>

<file path=customXml/itemProps3.xml><?xml version="1.0" encoding="utf-8"?>
<ds:datastoreItem xmlns:ds="http://schemas.openxmlformats.org/officeDocument/2006/customXml" ds:itemID="{112BB6C4-7CC9-44F5-BD79-A6FB6AF83836}"/>
</file>

<file path=docProps/app.xml><?xml version="1.0" encoding="utf-8"?>
<Properties xmlns="http://schemas.openxmlformats.org/officeDocument/2006/extended-properties" xmlns:vt="http://schemas.openxmlformats.org/officeDocument/2006/docPropsVTypes">
  <TotalTime>8688</TotalTime>
  <Words>613</Words>
  <Application>Microsoft Macintosh PowerPoint</Application>
  <PresentationFormat>Letter Paper (8.5x11 in)</PresentationFormat>
  <Paragraphs>119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ＭＳ Ｐゴシック</vt:lpstr>
      <vt:lpstr>Arial</vt:lpstr>
      <vt:lpstr>Diseño predeterminado</vt:lpstr>
      <vt:lpstr>Document</vt:lpstr>
      <vt:lpstr>PowerPoint Presentation</vt:lpstr>
    </vt:vector>
  </TitlesOfParts>
  <Company>POLITECNICO INTERNACIONAL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DIRECCION FINANCIERA</dc:creator>
  <cp:lastModifiedBy>Microsoft Office User</cp:lastModifiedBy>
  <cp:revision>136</cp:revision>
  <dcterms:created xsi:type="dcterms:W3CDTF">2011-02-23T01:36:58Z</dcterms:created>
  <dcterms:modified xsi:type="dcterms:W3CDTF">2016-11-30T00:56:26Z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0x01010006B55B79D50F8148A4DB6D9108BD6B56</vt:lpwstr>
  </property>
</Properties>
</file>