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74" r:id="rId4"/>
  </p:sldMasterIdLst>
  <p:notesMasterIdLst>
    <p:notesMasterId r:id="rId25"/>
  </p:notesMasterIdLst>
  <p:handoutMasterIdLst>
    <p:handoutMasterId r:id="rId26"/>
  </p:handoutMasterIdLst>
  <p:sldIdLst>
    <p:sldId id="458" r:id="rId5"/>
    <p:sldId id="332" r:id="rId6"/>
    <p:sldId id="460" r:id="rId7"/>
    <p:sldId id="489" r:id="rId8"/>
    <p:sldId id="477" r:id="rId9"/>
    <p:sldId id="478" r:id="rId10"/>
    <p:sldId id="476" r:id="rId11"/>
    <p:sldId id="479" r:id="rId12"/>
    <p:sldId id="480" r:id="rId13"/>
    <p:sldId id="471" r:id="rId14"/>
    <p:sldId id="481" r:id="rId15"/>
    <p:sldId id="482" r:id="rId16"/>
    <p:sldId id="483" r:id="rId17"/>
    <p:sldId id="484" r:id="rId18"/>
    <p:sldId id="490" r:id="rId19"/>
    <p:sldId id="491" r:id="rId20"/>
    <p:sldId id="492" r:id="rId21"/>
    <p:sldId id="493" r:id="rId22"/>
    <p:sldId id="488" r:id="rId23"/>
    <p:sldId id="466" r:id="rId24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7"/>
    </p:embeddedFont>
    <p:embeddedFont>
      <p:font typeface="GE Inspira Sans" panose="020B0503060000000003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Wingdings 2" panose="05020102010507070707" pitchFamily="18" charset="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4382"/>
    <a:srgbClr val="02A4B6"/>
    <a:srgbClr val="005CB9"/>
    <a:srgbClr val="EC1F31"/>
    <a:srgbClr val="002D5D"/>
    <a:srgbClr val="F69342"/>
    <a:srgbClr val="6187B6"/>
    <a:srgbClr val="FE5000"/>
    <a:srgbClr val="FFC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0817EA92-75D0-4044-A80A-286907CE0DDB}" styleName="Custom Table Style">
    <a:wholeTbl>
      <a:tcTxStyle>
        <a:fontRef idx="minor">
          <a:scrgbClr r="30" g="47" b="70"/>
        </a:fontRef>
        <a:schemeClr val="tx1"/>
      </a:tcTxStyle>
      <a:tcStyle>
        <a:tcBdr>
          <a:left>
            <a:lnRef idx="2">
              <a:schemeClr val="accent1"/>
            </a:lnRef>
          </a:left>
          <a:right>
            <a:lnRef idx="2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Ref idx="2">
              <a:schemeClr val="accent1"/>
            </a:lnRef>
          </a:insideH>
          <a:insideV>
            <a:lnRef idx="2">
              <a:schemeClr val="accent1"/>
            </a:lnRef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>
        <p:guide pos="3840"/>
        <p:guide orient="horz" pos="34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4B9BA-9030-7C4C-BA1D-967384B9E0E0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C93F31-9182-DD48-9671-A4EEC452AD33}" type="asst">
      <dgm:prSet phldrT="[Text]" custT="1"/>
      <dgm:spPr>
        <a:xfrm>
          <a:off x="3212183" y="1118134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Strategic Planning Committee  </a:t>
          </a:r>
        </a:p>
      </dgm:t>
    </dgm:pt>
    <dgm:pt modelId="{92259422-D9E4-3645-B9D8-5C41971E3C44}" type="parTrans" cxnId="{CB0A61CF-B731-5B4B-A3E3-355300A40769}">
      <dgm:prSet/>
      <dgm:spPr/>
      <dgm:t>
        <a:bodyPr/>
        <a:lstStyle/>
        <a:p>
          <a:endParaRPr lang="en-US"/>
        </a:p>
      </dgm:t>
    </dgm:pt>
    <dgm:pt modelId="{5A8B6E6A-F15B-5B47-BD76-16D63D1CD469}" type="sibTrans" cxnId="{CB0A61CF-B731-5B4B-A3E3-355300A40769}">
      <dgm:prSet/>
      <dgm:spPr/>
      <dgm:t>
        <a:bodyPr/>
        <a:lstStyle/>
        <a:p>
          <a:endParaRPr lang="en-US"/>
        </a:p>
      </dgm:t>
    </dgm:pt>
    <dgm:pt modelId="{865E662E-97F0-094F-BB28-D66BA635D498}" type="asst">
      <dgm:prSet phldrT="[Text]" custT="1"/>
      <dgm:spPr>
        <a:xfrm>
          <a:off x="142125" y="2280918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Johnson &amp; Johnson Local Operating Company</a:t>
          </a:r>
        </a:p>
      </dgm:t>
    </dgm:pt>
    <dgm:pt modelId="{003F28EE-2627-4444-96E6-A19E29D00E9F}" type="parTrans" cxnId="{2BF988AC-0668-0145-AF0D-A6426316169E}">
      <dgm:prSet/>
      <dgm:spPr>
        <a:xfrm>
          <a:off x="630543" y="1783081"/>
          <a:ext cx="3070058" cy="365267"/>
        </a:xfrm>
        <a:custGeom>
          <a:avLst/>
          <a:gdLst/>
          <a:ahLst/>
          <a:cxnLst/>
          <a:rect l="0" t="0" r="0" b="0"/>
          <a:pathLst>
            <a:path>
              <a:moveTo>
                <a:pt x="3070058" y="0"/>
              </a:moveTo>
              <a:lnTo>
                <a:pt x="3070058" y="248918"/>
              </a:lnTo>
              <a:lnTo>
                <a:pt x="0" y="248918"/>
              </a:lnTo>
              <a:lnTo>
                <a:pt x="0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AAB62622-35FE-8A4D-B6DF-8EF96AE3227A}" type="sibTrans" cxnId="{2BF988AC-0668-0145-AF0D-A6426316169E}">
      <dgm:prSet/>
      <dgm:spPr/>
      <dgm:t>
        <a:bodyPr/>
        <a:lstStyle/>
        <a:p>
          <a:endParaRPr lang="en-US"/>
        </a:p>
      </dgm:t>
    </dgm:pt>
    <dgm:pt modelId="{B47F2FDB-662D-7D47-97DE-91D1366A6670}" type="asst">
      <dgm:prSet phldrT="[Text]" custT="1"/>
      <dgm:spPr>
        <a:xfrm>
          <a:off x="1677154" y="2280918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Coordinating Entity </a:t>
          </a:r>
          <a:r>
            <a:rPr lang="en-US" sz="900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Chair</a:t>
          </a:r>
        </a:p>
      </dgm:t>
    </dgm:pt>
    <dgm:pt modelId="{BA9EE0C2-23A8-6241-B38F-640670FDBB54}" type="parTrans" cxnId="{DA5DF2D6-373B-A940-A966-712A1EDABD68}">
      <dgm:prSet/>
      <dgm:spPr>
        <a:xfrm>
          <a:off x="2165572" y="1783081"/>
          <a:ext cx="1535029" cy="365267"/>
        </a:xfrm>
        <a:custGeom>
          <a:avLst/>
          <a:gdLst/>
          <a:ahLst/>
          <a:cxnLst/>
          <a:rect l="0" t="0" r="0" b="0"/>
          <a:pathLst>
            <a:path>
              <a:moveTo>
                <a:pt x="1535029" y="0"/>
              </a:moveTo>
              <a:lnTo>
                <a:pt x="1535029" y="248918"/>
              </a:lnTo>
              <a:lnTo>
                <a:pt x="0" y="248918"/>
              </a:lnTo>
              <a:lnTo>
                <a:pt x="0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E569A771-DE84-0D46-A2E3-2EA5055DE109}" type="sibTrans" cxnId="{DA5DF2D6-373B-A940-A966-712A1EDABD68}">
      <dgm:prSet/>
      <dgm:spPr/>
      <dgm:t>
        <a:bodyPr/>
        <a:lstStyle/>
        <a:p>
          <a:endParaRPr lang="en-US"/>
        </a:p>
      </dgm:t>
    </dgm:pt>
    <dgm:pt modelId="{26868E42-AD5A-5441-BFB1-79BA7339E855}" type="asst">
      <dgm:prSet phldrT="[Text]" custT="1"/>
      <dgm:spPr>
        <a:xfrm>
          <a:off x="3212183" y="2280918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Secondary School(s)</a:t>
          </a:r>
        </a:p>
      </dgm:t>
    </dgm:pt>
    <dgm:pt modelId="{10BFE636-FD72-D044-83FB-EA9D6D85FA27}" type="parTrans" cxnId="{0B17DDC6-2321-2146-9400-4B07C57CDA23}">
      <dgm:prSet/>
      <dgm:spPr>
        <a:xfrm>
          <a:off x="3654881" y="1783081"/>
          <a:ext cx="91440" cy="3652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32792951-7083-3A42-8E27-BB07B213E5E0}" type="sibTrans" cxnId="{0B17DDC6-2321-2146-9400-4B07C57CDA23}">
      <dgm:prSet/>
      <dgm:spPr/>
      <dgm:t>
        <a:bodyPr/>
        <a:lstStyle/>
        <a:p>
          <a:endParaRPr lang="en-US"/>
        </a:p>
      </dgm:t>
    </dgm:pt>
    <dgm:pt modelId="{ABF077E4-B0BF-DC40-B2BD-B6D99E99ED90}" type="asst">
      <dgm:prSet phldrT="[Text]" custT="1"/>
      <dgm:spPr>
        <a:xfrm>
          <a:off x="4747212" y="2280918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Institution(s) of Higher Education</a:t>
          </a:r>
        </a:p>
      </dgm:t>
    </dgm:pt>
    <dgm:pt modelId="{6124BD5A-2F57-C34B-8893-AF1834F0D614}" type="parTrans" cxnId="{AB41ED40-1678-AB44-AD47-ABC85AF071CC}">
      <dgm:prSet/>
      <dgm:spPr>
        <a:xfrm>
          <a:off x="3700601" y="1783081"/>
          <a:ext cx="1535029" cy="365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18"/>
              </a:lnTo>
              <a:lnTo>
                <a:pt x="1535029" y="248918"/>
              </a:lnTo>
              <a:lnTo>
                <a:pt x="1535029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721083BA-EDE1-6143-8C40-D935AAD93A44}" type="sibTrans" cxnId="{AB41ED40-1678-AB44-AD47-ABC85AF071CC}">
      <dgm:prSet/>
      <dgm:spPr/>
      <dgm:t>
        <a:bodyPr/>
        <a:lstStyle/>
        <a:p>
          <a:endParaRPr lang="en-US"/>
        </a:p>
      </dgm:t>
    </dgm:pt>
    <dgm:pt modelId="{65F3ADEB-8612-0641-A929-AF209D773632}" type="asst">
      <dgm:prSet phldrT="[Text]" custT="1"/>
      <dgm:spPr>
        <a:xfrm>
          <a:off x="6282241" y="2280918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Other Community Partners</a:t>
          </a:r>
        </a:p>
      </dgm:t>
    </dgm:pt>
    <dgm:pt modelId="{82786F26-0708-D24C-9706-3EE5D0CFD2F1}" type="parTrans" cxnId="{69BC1AE6-63C1-D44D-9543-70DC460B7FC5}">
      <dgm:prSet/>
      <dgm:spPr>
        <a:xfrm>
          <a:off x="3700601" y="1783081"/>
          <a:ext cx="3070058" cy="365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18"/>
              </a:lnTo>
              <a:lnTo>
                <a:pt x="3070058" y="248918"/>
              </a:lnTo>
              <a:lnTo>
                <a:pt x="3070058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FFFB178A-AB38-3442-BF81-1EF96EB0A0CD}" type="sibTrans" cxnId="{69BC1AE6-63C1-D44D-9543-70DC460B7FC5}">
      <dgm:prSet/>
      <dgm:spPr/>
      <dgm:t>
        <a:bodyPr/>
        <a:lstStyle/>
        <a:p>
          <a:endParaRPr lang="en-US"/>
        </a:p>
      </dgm:t>
    </dgm:pt>
    <dgm:pt modelId="{4E0F0467-B606-1749-9B0C-52FE14B2A381}" type="pres">
      <dgm:prSet presAssocID="{B3F4B9BA-9030-7C4C-BA1D-967384B9E0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52C8838-028F-4F44-B384-A43A66AEE308}" type="pres">
      <dgm:prSet presAssocID="{09C93F31-9182-DD48-9671-A4EEC452AD33}" presName="hierRoot1" presStyleCnt="0"/>
      <dgm:spPr/>
    </dgm:pt>
    <dgm:pt modelId="{939D59F3-413D-EF45-8242-B95CC3C79128}" type="pres">
      <dgm:prSet presAssocID="{09C93F31-9182-DD48-9671-A4EEC452AD33}" presName="composite" presStyleCnt="0"/>
      <dgm:spPr/>
    </dgm:pt>
    <dgm:pt modelId="{BFC78F00-3044-CF4B-9EE8-9FABEC00D56D}" type="pres">
      <dgm:prSet presAssocID="{09C93F31-9182-DD48-9671-A4EEC452AD33}" presName="background" presStyleLbl="node0" presStyleIdx="0" presStyleCnt="1"/>
      <dgm:spPr>
        <a:xfrm>
          <a:off x="3072635" y="985563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</dgm:pt>
    <dgm:pt modelId="{F3CEB4EA-5B08-7541-94F5-7356CF51C267}" type="pres">
      <dgm:prSet presAssocID="{09C93F31-9182-DD48-9671-A4EEC452AD33}" presName="text" presStyleLbl="fgAcc0" presStyleIdx="0" presStyleCnt="1">
        <dgm:presLayoutVars>
          <dgm:chPref val="3"/>
        </dgm:presLayoutVars>
      </dgm:prSet>
      <dgm:spPr/>
    </dgm:pt>
    <dgm:pt modelId="{1331B950-B0FA-2D44-B22F-EA87E190BA97}" type="pres">
      <dgm:prSet presAssocID="{09C93F31-9182-DD48-9671-A4EEC452AD33}" presName="hierChild2" presStyleCnt="0"/>
      <dgm:spPr/>
    </dgm:pt>
    <dgm:pt modelId="{70699C28-D4E1-0C49-9CF5-E1519E309E42}" type="pres">
      <dgm:prSet presAssocID="{003F28EE-2627-4444-96E6-A19E29D00E9F}" presName="Name10" presStyleLbl="parChTrans1D2" presStyleIdx="0" presStyleCnt="5"/>
      <dgm:spPr/>
    </dgm:pt>
    <dgm:pt modelId="{DEE09CBF-A799-1042-AAFB-5BD5D9786415}" type="pres">
      <dgm:prSet presAssocID="{865E662E-97F0-094F-BB28-D66BA635D498}" presName="hierRoot2" presStyleCnt="0"/>
      <dgm:spPr/>
    </dgm:pt>
    <dgm:pt modelId="{7D393660-AC3C-F140-A5D5-7F6F566DFE84}" type="pres">
      <dgm:prSet presAssocID="{865E662E-97F0-094F-BB28-D66BA635D498}" presName="composite2" presStyleCnt="0"/>
      <dgm:spPr/>
    </dgm:pt>
    <dgm:pt modelId="{11408852-CC14-9542-9F91-93DB9CC27F8A}" type="pres">
      <dgm:prSet presAssocID="{865E662E-97F0-094F-BB28-D66BA635D498}" presName="background2" presStyleLbl="asst0" presStyleIdx="0" presStyleCnt="5"/>
      <dgm:spPr>
        <a:xfrm>
          <a:off x="2577" y="2148348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</dgm:pt>
    <dgm:pt modelId="{6B1BA396-0E04-154A-8202-4DAAD481CCE5}" type="pres">
      <dgm:prSet presAssocID="{865E662E-97F0-094F-BB28-D66BA635D498}" presName="text2" presStyleLbl="fgAcc2" presStyleIdx="0" presStyleCnt="5">
        <dgm:presLayoutVars>
          <dgm:chPref val="3"/>
        </dgm:presLayoutVars>
      </dgm:prSet>
      <dgm:spPr/>
    </dgm:pt>
    <dgm:pt modelId="{2B79F284-7146-3C49-8F19-5BBA927A5BDE}" type="pres">
      <dgm:prSet presAssocID="{865E662E-97F0-094F-BB28-D66BA635D498}" presName="hierChild3" presStyleCnt="0"/>
      <dgm:spPr/>
    </dgm:pt>
    <dgm:pt modelId="{A056E640-9D8D-1245-990B-1B51D63706F2}" type="pres">
      <dgm:prSet presAssocID="{BA9EE0C2-23A8-6241-B38F-640670FDBB54}" presName="Name10" presStyleLbl="parChTrans1D2" presStyleIdx="1" presStyleCnt="5"/>
      <dgm:spPr/>
    </dgm:pt>
    <dgm:pt modelId="{67ABA605-0312-5848-85B3-8F633DD890DD}" type="pres">
      <dgm:prSet presAssocID="{B47F2FDB-662D-7D47-97DE-91D1366A6670}" presName="hierRoot2" presStyleCnt="0"/>
      <dgm:spPr/>
    </dgm:pt>
    <dgm:pt modelId="{4884570D-B462-0048-96DE-3C36A0B8A759}" type="pres">
      <dgm:prSet presAssocID="{B47F2FDB-662D-7D47-97DE-91D1366A6670}" presName="composite2" presStyleCnt="0"/>
      <dgm:spPr/>
    </dgm:pt>
    <dgm:pt modelId="{D91BC026-1796-E04E-AF5E-249C12D2AB25}" type="pres">
      <dgm:prSet presAssocID="{B47F2FDB-662D-7D47-97DE-91D1366A6670}" presName="background2" presStyleLbl="asst0" presStyleIdx="1" presStyleCnt="5"/>
      <dgm:spPr>
        <a:xfrm>
          <a:off x="1537606" y="2148348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</dgm:pt>
    <dgm:pt modelId="{55DD1597-707F-CB4D-BD94-3285C159F636}" type="pres">
      <dgm:prSet presAssocID="{B47F2FDB-662D-7D47-97DE-91D1366A6670}" presName="text2" presStyleLbl="fgAcc2" presStyleIdx="1" presStyleCnt="5">
        <dgm:presLayoutVars>
          <dgm:chPref val="3"/>
        </dgm:presLayoutVars>
      </dgm:prSet>
      <dgm:spPr/>
    </dgm:pt>
    <dgm:pt modelId="{EA21723C-CBB6-EB46-8C0E-CD0ECEC54948}" type="pres">
      <dgm:prSet presAssocID="{B47F2FDB-662D-7D47-97DE-91D1366A6670}" presName="hierChild3" presStyleCnt="0"/>
      <dgm:spPr/>
    </dgm:pt>
    <dgm:pt modelId="{53E839D7-A82E-4045-A411-76F46EAB801F}" type="pres">
      <dgm:prSet presAssocID="{10BFE636-FD72-D044-83FB-EA9D6D85FA27}" presName="Name10" presStyleLbl="parChTrans1D2" presStyleIdx="2" presStyleCnt="5"/>
      <dgm:spPr/>
    </dgm:pt>
    <dgm:pt modelId="{19B14D1A-B7D0-4F4C-82FB-0A12562F12AE}" type="pres">
      <dgm:prSet presAssocID="{26868E42-AD5A-5441-BFB1-79BA7339E855}" presName="hierRoot2" presStyleCnt="0"/>
      <dgm:spPr/>
    </dgm:pt>
    <dgm:pt modelId="{579B21CE-2640-3B41-9F02-50DE65808D00}" type="pres">
      <dgm:prSet presAssocID="{26868E42-AD5A-5441-BFB1-79BA7339E855}" presName="composite2" presStyleCnt="0"/>
      <dgm:spPr/>
    </dgm:pt>
    <dgm:pt modelId="{CDE42632-E8A7-DA44-B5DA-56A0E9FCCF47}" type="pres">
      <dgm:prSet presAssocID="{26868E42-AD5A-5441-BFB1-79BA7339E855}" presName="background2" presStyleLbl="asst0" presStyleIdx="2" presStyleCnt="5"/>
      <dgm:spPr>
        <a:xfrm>
          <a:off x="3072635" y="2148348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</dgm:pt>
    <dgm:pt modelId="{53C8B535-6647-0847-9C85-0F82C8CF46A9}" type="pres">
      <dgm:prSet presAssocID="{26868E42-AD5A-5441-BFB1-79BA7339E855}" presName="text2" presStyleLbl="fgAcc2" presStyleIdx="2" presStyleCnt="5">
        <dgm:presLayoutVars>
          <dgm:chPref val="3"/>
        </dgm:presLayoutVars>
      </dgm:prSet>
      <dgm:spPr/>
    </dgm:pt>
    <dgm:pt modelId="{12775011-6E34-3B44-9219-AE62C86CB337}" type="pres">
      <dgm:prSet presAssocID="{26868E42-AD5A-5441-BFB1-79BA7339E855}" presName="hierChild3" presStyleCnt="0"/>
      <dgm:spPr/>
    </dgm:pt>
    <dgm:pt modelId="{9BC08017-BDB7-EC42-959F-CBC681606C7F}" type="pres">
      <dgm:prSet presAssocID="{6124BD5A-2F57-C34B-8893-AF1834F0D614}" presName="Name10" presStyleLbl="parChTrans1D2" presStyleIdx="3" presStyleCnt="5"/>
      <dgm:spPr/>
    </dgm:pt>
    <dgm:pt modelId="{9ED1314F-33F4-3D41-BD73-646716D9AC9E}" type="pres">
      <dgm:prSet presAssocID="{ABF077E4-B0BF-DC40-B2BD-B6D99E99ED90}" presName="hierRoot2" presStyleCnt="0"/>
      <dgm:spPr/>
    </dgm:pt>
    <dgm:pt modelId="{CD39C03E-2FA0-194A-8841-FED60D5E828B}" type="pres">
      <dgm:prSet presAssocID="{ABF077E4-B0BF-DC40-B2BD-B6D99E99ED90}" presName="composite2" presStyleCnt="0"/>
      <dgm:spPr/>
    </dgm:pt>
    <dgm:pt modelId="{ECED5FA5-5176-D54B-BCA5-7CE4E3ADF9A5}" type="pres">
      <dgm:prSet presAssocID="{ABF077E4-B0BF-DC40-B2BD-B6D99E99ED90}" presName="background2" presStyleLbl="asst0" presStyleIdx="3" presStyleCnt="5"/>
      <dgm:spPr>
        <a:xfrm>
          <a:off x="4607664" y="2148348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</dgm:pt>
    <dgm:pt modelId="{3E9BEFF8-C6CB-514F-8A17-14F6858244BF}" type="pres">
      <dgm:prSet presAssocID="{ABF077E4-B0BF-DC40-B2BD-B6D99E99ED90}" presName="text2" presStyleLbl="fgAcc2" presStyleIdx="3" presStyleCnt="5">
        <dgm:presLayoutVars>
          <dgm:chPref val="3"/>
        </dgm:presLayoutVars>
      </dgm:prSet>
      <dgm:spPr/>
    </dgm:pt>
    <dgm:pt modelId="{B3B5AD2F-7BE7-9549-8F3E-089C625AD24F}" type="pres">
      <dgm:prSet presAssocID="{ABF077E4-B0BF-DC40-B2BD-B6D99E99ED90}" presName="hierChild3" presStyleCnt="0"/>
      <dgm:spPr/>
    </dgm:pt>
    <dgm:pt modelId="{A1B220D8-8DA4-D34C-80A2-0FF01C017DDE}" type="pres">
      <dgm:prSet presAssocID="{82786F26-0708-D24C-9706-3EE5D0CFD2F1}" presName="Name10" presStyleLbl="parChTrans1D2" presStyleIdx="4" presStyleCnt="5"/>
      <dgm:spPr/>
    </dgm:pt>
    <dgm:pt modelId="{91D27E5B-AD21-3D40-89D4-EE8EAD324E18}" type="pres">
      <dgm:prSet presAssocID="{65F3ADEB-8612-0641-A929-AF209D773632}" presName="hierRoot2" presStyleCnt="0"/>
      <dgm:spPr/>
    </dgm:pt>
    <dgm:pt modelId="{90320B0B-B92A-F847-836E-5D7F52B43F7C}" type="pres">
      <dgm:prSet presAssocID="{65F3ADEB-8612-0641-A929-AF209D773632}" presName="composite2" presStyleCnt="0"/>
      <dgm:spPr/>
    </dgm:pt>
    <dgm:pt modelId="{BC0BD47E-87E6-B54E-83BE-C2FD8FC97772}" type="pres">
      <dgm:prSet presAssocID="{65F3ADEB-8612-0641-A929-AF209D773632}" presName="background2" presStyleLbl="asst0" presStyleIdx="4" presStyleCnt="5"/>
      <dgm:spPr>
        <a:xfrm>
          <a:off x="6142693" y="2148348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</dgm:pt>
    <dgm:pt modelId="{32598C48-DE99-8044-9ACB-B2ABC48A1827}" type="pres">
      <dgm:prSet presAssocID="{65F3ADEB-8612-0641-A929-AF209D773632}" presName="text2" presStyleLbl="fgAcc2" presStyleIdx="4" presStyleCnt="5">
        <dgm:presLayoutVars>
          <dgm:chPref val="3"/>
        </dgm:presLayoutVars>
      </dgm:prSet>
      <dgm:spPr/>
    </dgm:pt>
    <dgm:pt modelId="{EF098A71-6F4B-2A47-AEC9-E54F258BA3B5}" type="pres">
      <dgm:prSet presAssocID="{65F3ADEB-8612-0641-A929-AF209D773632}" presName="hierChild3" presStyleCnt="0"/>
      <dgm:spPr/>
    </dgm:pt>
  </dgm:ptLst>
  <dgm:cxnLst>
    <dgm:cxn modelId="{3EAEBF01-6A20-214D-A74E-9F2FCDF0F72E}" type="presOf" srcId="{B3F4B9BA-9030-7C4C-BA1D-967384B9E0E0}" destId="{4E0F0467-B606-1749-9B0C-52FE14B2A381}" srcOrd="0" destOrd="0" presId="urn:microsoft.com/office/officeart/2005/8/layout/hierarchy1"/>
    <dgm:cxn modelId="{93A12205-E78B-8A46-A295-5F9D3B153165}" type="presOf" srcId="{ABF077E4-B0BF-DC40-B2BD-B6D99E99ED90}" destId="{3E9BEFF8-C6CB-514F-8A17-14F6858244BF}" srcOrd="0" destOrd="0" presId="urn:microsoft.com/office/officeart/2005/8/layout/hierarchy1"/>
    <dgm:cxn modelId="{A755DA3A-1598-8740-800E-989EEC55FE93}" type="presOf" srcId="{09C93F31-9182-DD48-9671-A4EEC452AD33}" destId="{F3CEB4EA-5B08-7541-94F5-7356CF51C267}" srcOrd="0" destOrd="0" presId="urn:microsoft.com/office/officeart/2005/8/layout/hierarchy1"/>
    <dgm:cxn modelId="{AB41ED40-1678-AB44-AD47-ABC85AF071CC}" srcId="{09C93F31-9182-DD48-9671-A4EEC452AD33}" destId="{ABF077E4-B0BF-DC40-B2BD-B6D99E99ED90}" srcOrd="3" destOrd="0" parTransId="{6124BD5A-2F57-C34B-8893-AF1834F0D614}" sibTransId="{721083BA-EDE1-6143-8C40-D935AAD93A44}"/>
    <dgm:cxn modelId="{98113365-6597-294F-8D7C-D04E59281BF5}" type="presOf" srcId="{65F3ADEB-8612-0641-A929-AF209D773632}" destId="{32598C48-DE99-8044-9ACB-B2ABC48A1827}" srcOrd="0" destOrd="0" presId="urn:microsoft.com/office/officeart/2005/8/layout/hierarchy1"/>
    <dgm:cxn modelId="{9E77486E-102D-DE46-A26C-A60E4AF65E26}" type="presOf" srcId="{10BFE636-FD72-D044-83FB-EA9D6D85FA27}" destId="{53E839D7-A82E-4045-A411-76F46EAB801F}" srcOrd="0" destOrd="0" presId="urn:microsoft.com/office/officeart/2005/8/layout/hierarchy1"/>
    <dgm:cxn modelId="{C419A154-3EFD-0940-8683-B578876F80EA}" type="presOf" srcId="{6124BD5A-2F57-C34B-8893-AF1834F0D614}" destId="{9BC08017-BDB7-EC42-959F-CBC681606C7F}" srcOrd="0" destOrd="0" presId="urn:microsoft.com/office/officeart/2005/8/layout/hierarchy1"/>
    <dgm:cxn modelId="{354A7594-6D58-D84B-BE3A-F6C9081564A3}" type="presOf" srcId="{26868E42-AD5A-5441-BFB1-79BA7339E855}" destId="{53C8B535-6647-0847-9C85-0F82C8CF46A9}" srcOrd="0" destOrd="0" presId="urn:microsoft.com/office/officeart/2005/8/layout/hierarchy1"/>
    <dgm:cxn modelId="{27056E9A-1D75-244F-9868-EA65D71F5DD2}" type="presOf" srcId="{003F28EE-2627-4444-96E6-A19E29D00E9F}" destId="{70699C28-D4E1-0C49-9CF5-E1519E309E42}" srcOrd="0" destOrd="0" presId="urn:microsoft.com/office/officeart/2005/8/layout/hierarchy1"/>
    <dgm:cxn modelId="{2BF988AC-0668-0145-AF0D-A6426316169E}" srcId="{09C93F31-9182-DD48-9671-A4EEC452AD33}" destId="{865E662E-97F0-094F-BB28-D66BA635D498}" srcOrd="0" destOrd="0" parTransId="{003F28EE-2627-4444-96E6-A19E29D00E9F}" sibTransId="{AAB62622-35FE-8A4D-B6DF-8EF96AE3227A}"/>
    <dgm:cxn modelId="{9B2D3AB5-223D-FE4E-A993-3F38D7612521}" type="presOf" srcId="{865E662E-97F0-094F-BB28-D66BA635D498}" destId="{6B1BA396-0E04-154A-8202-4DAAD481CCE5}" srcOrd="0" destOrd="0" presId="urn:microsoft.com/office/officeart/2005/8/layout/hierarchy1"/>
    <dgm:cxn modelId="{0B17DDC6-2321-2146-9400-4B07C57CDA23}" srcId="{09C93F31-9182-DD48-9671-A4EEC452AD33}" destId="{26868E42-AD5A-5441-BFB1-79BA7339E855}" srcOrd="2" destOrd="0" parTransId="{10BFE636-FD72-D044-83FB-EA9D6D85FA27}" sibTransId="{32792951-7083-3A42-8E27-BB07B213E5E0}"/>
    <dgm:cxn modelId="{CB0A61CF-B731-5B4B-A3E3-355300A40769}" srcId="{B3F4B9BA-9030-7C4C-BA1D-967384B9E0E0}" destId="{09C93F31-9182-DD48-9671-A4EEC452AD33}" srcOrd="0" destOrd="0" parTransId="{92259422-D9E4-3645-B9D8-5C41971E3C44}" sibTransId="{5A8B6E6A-F15B-5B47-BD76-16D63D1CD469}"/>
    <dgm:cxn modelId="{DA5DF2D6-373B-A940-A966-712A1EDABD68}" srcId="{09C93F31-9182-DD48-9671-A4EEC452AD33}" destId="{B47F2FDB-662D-7D47-97DE-91D1366A6670}" srcOrd="1" destOrd="0" parTransId="{BA9EE0C2-23A8-6241-B38F-640670FDBB54}" sibTransId="{E569A771-DE84-0D46-A2E3-2EA5055DE109}"/>
    <dgm:cxn modelId="{84A501DA-8C4E-7B41-868E-9E48C14B3ADC}" type="presOf" srcId="{82786F26-0708-D24C-9706-3EE5D0CFD2F1}" destId="{A1B220D8-8DA4-D34C-80A2-0FF01C017DDE}" srcOrd="0" destOrd="0" presId="urn:microsoft.com/office/officeart/2005/8/layout/hierarchy1"/>
    <dgm:cxn modelId="{C3FA52DF-F83D-6644-8C3E-9E01ADA10C21}" type="presOf" srcId="{B47F2FDB-662D-7D47-97DE-91D1366A6670}" destId="{55DD1597-707F-CB4D-BD94-3285C159F636}" srcOrd="0" destOrd="0" presId="urn:microsoft.com/office/officeart/2005/8/layout/hierarchy1"/>
    <dgm:cxn modelId="{69BC1AE6-63C1-D44D-9543-70DC460B7FC5}" srcId="{09C93F31-9182-DD48-9671-A4EEC452AD33}" destId="{65F3ADEB-8612-0641-A929-AF209D773632}" srcOrd="4" destOrd="0" parTransId="{82786F26-0708-D24C-9706-3EE5D0CFD2F1}" sibTransId="{FFFB178A-AB38-3442-BF81-1EF96EB0A0CD}"/>
    <dgm:cxn modelId="{DE1E2EF5-A192-BA46-9861-EC84EEB061B9}" type="presOf" srcId="{BA9EE0C2-23A8-6241-B38F-640670FDBB54}" destId="{A056E640-9D8D-1245-990B-1B51D63706F2}" srcOrd="0" destOrd="0" presId="urn:microsoft.com/office/officeart/2005/8/layout/hierarchy1"/>
    <dgm:cxn modelId="{C7A2BDEF-E863-B046-A365-4AE362E012C4}" type="presParOf" srcId="{4E0F0467-B606-1749-9B0C-52FE14B2A381}" destId="{052C8838-028F-4F44-B384-A43A66AEE308}" srcOrd="0" destOrd="0" presId="urn:microsoft.com/office/officeart/2005/8/layout/hierarchy1"/>
    <dgm:cxn modelId="{489CFCA7-7513-5B4E-837D-8AE375C1D785}" type="presParOf" srcId="{052C8838-028F-4F44-B384-A43A66AEE308}" destId="{939D59F3-413D-EF45-8242-B95CC3C79128}" srcOrd="0" destOrd="0" presId="urn:microsoft.com/office/officeart/2005/8/layout/hierarchy1"/>
    <dgm:cxn modelId="{B1708953-C748-7F48-B734-5B7CCAB8A36B}" type="presParOf" srcId="{939D59F3-413D-EF45-8242-B95CC3C79128}" destId="{BFC78F00-3044-CF4B-9EE8-9FABEC00D56D}" srcOrd="0" destOrd="0" presId="urn:microsoft.com/office/officeart/2005/8/layout/hierarchy1"/>
    <dgm:cxn modelId="{48640CC9-DEAE-9847-9DD8-407C08728F75}" type="presParOf" srcId="{939D59F3-413D-EF45-8242-B95CC3C79128}" destId="{F3CEB4EA-5B08-7541-94F5-7356CF51C267}" srcOrd="1" destOrd="0" presId="urn:microsoft.com/office/officeart/2005/8/layout/hierarchy1"/>
    <dgm:cxn modelId="{8A5D5086-2356-7148-9410-9114556108E3}" type="presParOf" srcId="{052C8838-028F-4F44-B384-A43A66AEE308}" destId="{1331B950-B0FA-2D44-B22F-EA87E190BA97}" srcOrd="1" destOrd="0" presId="urn:microsoft.com/office/officeart/2005/8/layout/hierarchy1"/>
    <dgm:cxn modelId="{E22537DE-3F92-C747-9878-D57859410175}" type="presParOf" srcId="{1331B950-B0FA-2D44-B22F-EA87E190BA97}" destId="{70699C28-D4E1-0C49-9CF5-E1519E309E42}" srcOrd="0" destOrd="0" presId="urn:microsoft.com/office/officeart/2005/8/layout/hierarchy1"/>
    <dgm:cxn modelId="{4FF216A6-126D-7947-9927-4DD69F812ADF}" type="presParOf" srcId="{1331B950-B0FA-2D44-B22F-EA87E190BA97}" destId="{DEE09CBF-A799-1042-AAFB-5BD5D9786415}" srcOrd="1" destOrd="0" presId="urn:microsoft.com/office/officeart/2005/8/layout/hierarchy1"/>
    <dgm:cxn modelId="{BBEFCC80-91B9-1641-95D6-7D2E60D053A3}" type="presParOf" srcId="{DEE09CBF-A799-1042-AAFB-5BD5D9786415}" destId="{7D393660-AC3C-F140-A5D5-7F6F566DFE84}" srcOrd="0" destOrd="0" presId="urn:microsoft.com/office/officeart/2005/8/layout/hierarchy1"/>
    <dgm:cxn modelId="{19BAE35F-6554-5541-974A-C3B3BB9077D7}" type="presParOf" srcId="{7D393660-AC3C-F140-A5D5-7F6F566DFE84}" destId="{11408852-CC14-9542-9F91-93DB9CC27F8A}" srcOrd="0" destOrd="0" presId="urn:microsoft.com/office/officeart/2005/8/layout/hierarchy1"/>
    <dgm:cxn modelId="{E9039B05-BA6C-6D40-9D26-8AFEEB2D4517}" type="presParOf" srcId="{7D393660-AC3C-F140-A5D5-7F6F566DFE84}" destId="{6B1BA396-0E04-154A-8202-4DAAD481CCE5}" srcOrd="1" destOrd="0" presId="urn:microsoft.com/office/officeart/2005/8/layout/hierarchy1"/>
    <dgm:cxn modelId="{7E136D9F-DC31-C641-9B06-55C5695BC1CF}" type="presParOf" srcId="{DEE09CBF-A799-1042-AAFB-5BD5D9786415}" destId="{2B79F284-7146-3C49-8F19-5BBA927A5BDE}" srcOrd="1" destOrd="0" presId="urn:microsoft.com/office/officeart/2005/8/layout/hierarchy1"/>
    <dgm:cxn modelId="{AEF0EE9B-0077-1948-8F89-12C26EEC00E6}" type="presParOf" srcId="{1331B950-B0FA-2D44-B22F-EA87E190BA97}" destId="{A056E640-9D8D-1245-990B-1B51D63706F2}" srcOrd="2" destOrd="0" presId="urn:microsoft.com/office/officeart/2005/8/layout/hierarchy1"/>
    <dgm:cxn modelId="{93FFF02D-A8B3-3742-BA14-4F6D498A5E2B}" type="presParOf" srcId="{1331B950-B0FA-2D44-B22F-EA87E190BA97}" destId="{67ABA605-0312-5848-85B3-8F633DD890DD}" srcOrd="3" destOrd="0" presId="urn:microsoft.com/office/officeart/2005/8/layout/hierarchy1"/>
    <dgm:cxn modelId="{3902E9C1-5534-A044-8D72-47FBA2535D8F}" type="presParOf" srcId="{67ABA605-0312-5848-85B3-8F633DD890DD}" destId="{4884570D-B462-0048-96DE-3C36A0B8A759}" srcOrd="0" destOrd="0" presId="urn:microsoft.com/office/officeart/2005/8/layout/hierarchy1"/>
    <dgm:cxn modelId="{6A1C2D43-FE73-7545-99E4-4F2B024C07D3}" type="presParOf" srcId="{4884570D-B462-0048-96DE-3C36A0B8A759}" destId="{D91BC026-1796-E04E-AF5E-249C12D2AB25}" srcOrd="0" destOrd="0" presId="urn:microsoft.com/office/officeart/2005/8/layout/hierarchy1"/>
    <dgm:cxn modelId="{2C6D8433-CFA9-F744-B530-681A7686F334}" type="presParOf" srcId="{4884570D-B462-0048-96DE-3C36A0B8A759}" destId="{55DD1597-707F-CB4D-BD94-3285C159F636}" srcOrd="1" destOrd="0" presId="urn:microsoft.com/office/officeart/2005/8/layout/hierarchy1"/>
    <dgm:cxn modelId="{FB616674-F8D9-F24C-808C-38F7B1E747A9}" type="presParOf" srcId="{67ABA605-0312-5848-85B3-8F633DD890DD}" destId="{EA21723C-CBB6-EB46-8C0E-CD0ECEC54948}" srcOrd="1" destOrd="0" presId="urn:microsoft.com/office/officeart/2005/8/layout/hierarchy1"/>
    <dgm:cxn modelId="{389BBA23-97A3-E845-BB34-0F2BBEAF0704}" type="presParOf" srcId="{1331B950-B0FA-2D44-B22F-EA87E190BA97}" destId="{53E839D7-A82E-4045-A411-76F46EAB801F}" srcOrd="4" destOrd="0" presId="urn:microsoft.com/office/officeart/2005/8/layout/hierarchy1"/>
    <dgm:cxn modelId="{3A910080-E16A-1C42-ABB3-6A34C473F3A4}" type="presParOf" srcId="{1331B950-B0FA-2D44-B22F-EA87E190BA97}" destId="{19B14D1A-B7D0-4F4C-82FB-0A12562F12AE}" srcOrd="5" destOrd="0" presId="urn:microsoft.com/office/officeart/2005/8/layout/hierarchy1"/>
    <dgm:cxn modelId="{A0CA56AF-B398-AA43-9ADE-193710A2C883}" type="presParOf" srcId="{19B14D1A-B7D0-4F4C-82FB-0A12562F12AE}" destId="{579B21CE-2640-3B41-9F02-50DE65808D00}" srcOrd="0" destOrd="0" presId="urn:microsoft.com/office/officeart/2005/8/layout/hierarchy1"/>
    <dgm:cxn modelId="{5B8FA0D5-3476-294D-87E6-E5A46D4C678D}" type="presParOf" srcId="{579B21CE-2640-3B41-9F02-50DE65808D00}" destId="{CDE42632-E8A7-DA44-B5DA-56A0E9FCCF47}" srcOrd="0" destOrd="0" presId="urn:microsoft.com/office/officeart/2005/8/layout/hierarchy1"/>
    <dgm:cxn modelId="{4C703E65-B12D-EF48-841F-E527D680B440}" type="presParOf" srcId="{579B21CE-2640-3B41-9F02-50DE65808D00}" destId="{53C8B535-6647-0847-9C85-0F82C8CF46A9}" srcOrd="1" destOrd="0" presId="urn:microsoft.com/office/officeart/2005/8/layout/hierarchy1"/>
    <dgm:cxn modelId="{06B53578-0A98-F44C-881D-F3C3666607C3}" type="presParOf" srcId="{19B14D1A-B7D0-4F4C-82FB-0A12562F12AE}" destId="{12775011-6E34-3B44-9219-AE62C86CB337}" srcOrd="1" destOrd="0" presId="urn:microsoft.com/office/officeart/2005/8/layout/hierarchy1"/>
    <dgm:cxn modelId="{941AB931-2EBD-3347-8DBB-D938E4B4C199}" type="presParOf" srcId="{1331B950-B0FA-2D44-B22F-EA87E190BA97}" destId="{9BC08017-BDB7-EC42-959F-CBC681606C7F}" srcOrd="6" destOrd="0" presId="urn:microsoft.com/office/officeart/2005/8/layout/hierarchy1"/>
    <dgm:cxn modelId="{F9DC2120-6D7D-CD42-BFC1-6A4B55AF6F1A}" type="presParOf" srcId="{1331B950-B0FA-2D44-B22F-EA87E190BA97}" destId="{9ED1314F-33F4-3D41-BD73-646716D9AC9E}" srcOrd="7" destOrd="0" presId="urn:microsoft.com/office/officeart/2005/8/layout/hierarchy1"/>
    <dgm:cxn modelId="{3FFDBBE8-1111-CF4E-ABFA-108838345045}" type="presParOf" srcId="{9ED1314F-33F4-3D41-BD73-646716D9AC9E}" destId="{CD39C03E-2FA0-194A-8841-FED60D5E828B}" srcOrd="0" destOrd="0" presId="urn:microsoft.com/office/officeart/2005/8/layout/hierarchy1"/>
    <dgm:cxn modelId="{D3AF4F35-8C8B-2541-88E1-3FBC7881D10D}" type="presParOf" srcId="{CD39C03E-2FA0-194A-8841-FED60D5E828B}" destId="{ECED5FA5-5176-D54B-BCA5-7CE4E3ADF9A5}" srcOrd="0" destOrd="0" presId="urn:microsoft.com/office/officeart/2005/8/layout/hierarchy1"/>
    <dgm:cxn modelId="{A583014F-6C6A-C643-BB5A-03B7C5D9EB62}" type="presParOf" srcId="{CD39C03E-2FA0-194A-8841-FED60D5E828B}" destId="{3E9BEFF8-C6CB-514F-8A17-14F6858244BF}" srcOrd="1" destOrd="0" presId="urn:microsoft.com/office/officeart/2005/8/layout/hierarchy1"/>
    <dgm:cxn modelId="{F65329D4-377A-9743-A959-89880A4216C8}" type="presParOf" srcId="{9ED1314F-33F4-3D41-BD73-646716D9AC9E}" destId="{B3B5AD2F-7BE7-9549-8F3E-089C625AD24F}" srcOrd="1" destOrd="0" presId="urn:microsoft.com/office/officeart/2005/8/layout/hierarchy1"/>
    <dgm:cxn modelId="{9D46B0B1-AD10-7D42-98C9-ED5AD12E6EDB}" type="presParOf" srcId="{1331B950-B0FA-2D44-B22F-EA87E190BA97}" destId="{A1B220D8-8DA4-D34C-80A2-0FF01C017DDE}" srcOrd="8" destOrd="0" presId="urn:microsoft.com/office/officeart/2005/8/layout/hierarchy1"/>
    <dgm:cxn modelId="{4E1AB8F1-A37C-594E-A64D-C25878E5340C}" type="presParOf" srcId="{1331B950-B0FA-2D44-B22F-EA87E190BA97}" destId="{91D27E5B-AD21-3D40-89D4-EE8EAD324E18}" srcOrd="9" destOrd="0" presId="urn:microsoft.com/office/officeart/2005/8/layout/hierarchy1"/>
    <dgm:cxn modelId="{FDB779B0-900A-DF4D-A5F5-BD8BEEFAF4E2}" type="presParOf" srcId="{91D27E5B-AD21-3D40-89D4-EE8EAD324E18}" destId="{90320B0B-B92A-F847-836E-5D7F52B43F7C}" srcOrd="0" destOrd="0" presId="urn:microsoft.com/office/officeart/2005/8/layout/hierarchy1"/>
    <dgm:cxn modelId="{040C81B9-879F-F448-AE2F-CF990EF41A9F}" type="presParOf" srcId="{90320B0B-B92A-F847-836E-5D7F52B43F7C}" destId="{BC0BD47E-87E6-B54E-83BE-C2FD8FC97772}" srcOrd="0" destOrd="0" presId="urn:microsoft.com/office/officeart/2005/8/layout/hierarchy1"/>
    <dgm:cxn modelId="{D62F5B99-D3AB-594A-AC91-356F76DA01F3}" type="presParOf" srcId="{90320B0B-B92A-F847-836E-5D7F52B43F7C}" destId="{32598C48-DE99-8044-9ACB-B2ABC48A1827}" srcOrd="1" destOrd="0" presId="urn:microsoft.com/office/officeart/2005/8/layout/hierarchy1"/>
    <dgm:cxn modelId="{9F62ED19-4286-3047-89BF-E1FFA9F7A70B}" type="presParOf" srcId="{91D27E5B-AD21-3D40-89D4-EE8EAD324E18}" destId="{EF098A71-6F4B-2A47-AEC9-E54F258BA3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F4B9BA-9030-7C4C-BA1D-967384B9E0E0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EA2528-F666-8A44-9B61-5437262701DE}">
      <dgm:prSet phldrT="[Text]" custT="1"/>
      <dgm:spPr/>
      <dgm:t>
        <a:bodyPr/>
        <a:lstStyle/>
        <a:p>
          <a:r>
            <a:rPr lang="en-US" sz="1400" b="1" dirty="0">
              <a:latin typeface="Calibri" charset="0"/>
              <a:ea typeface="Calibri" charset="0"/>
              <a:cs typeface="Calibri" charset="0"/>
            </a:rPr>
            <a:t>BTE Advisory Committee</a:t>
          </a:r>
        </a:p>
        <a:p>
          <a:r>
            <a:rPr lang="en-US" sz="800" i="1" dirty="0">
              <a:latin typeface="Calibri" charset="0"/>
              <a:ea typeface="Calibri" charset="0"/>
              <a:cs typeface="Calibri" charset="0"/>
            </a:rPr>
            <a:t>Chaired by Johnson &amp; Johnson Local Operating Company Executive  Sponsor</a:t>
          </a:r>
        </a:p>
        <a:p>
          <a:endParaRPr lang="en-US" sz="500" dirty="0">
            <a:latin typeface="Arial" charset="0"/>
            <a:ea typeface="Arial" charset="0"/>
            <a:cs typeface="Arial" charset="0"/>
          </a:endParaRPr>
        </a:p>
        <a:p>
          <a:r>
            <a:rPr lang="en-US" sz="800" dirty="0">
              <a:latin typeface="Arial" charset="0"/>
              <a:ea typeface="Arial" charset="0"/>
              <a:cs typeface="Arial" charset="0"/>
            </a:rPr>
            <a:t>Comprised of executive-level leadership from all BTE partner, as well as other community leaders .</a:t>
          </a:r>
        </a:p>
        <a:p>
          <a:endParaRPr lang="en-US" sz="500" dirty="0">
            <a:latin typeface="Arial" charset="0"/>
            <a:ea typeface="Arial" charset="0"/>
            <a:cs typeface="Arial" charset="0"/>
          </a:endParaRPr>
        </a:p>
        <a:p>
          <a:r>
            <a:rPr lang="en-US" sz="800" dirty="0">
              <a:latin typeface="Arial" charset="0"/>
              <a:ea typeface="Arial" charset="0"/>
              <a:cs typeface="Arial" charset="0"/>
            </a:rPr>
            <a:t>Meets bi-annual/annual) to gain strategic advice and initiate sustainability efforts. </a:t>
          </a:r>
          <a:endParaRPr lang="en-US" sz="800" i="1" dirty="0">
            <a:latin typeface="Arial" charset="0"/>
            <a:ea typeface="Arial" charset="0"/>
            <a:cs typeface="Arial" charset="0"/>
          </a:endParaRPr>
        </a:p>
      </dgm:t>
    </dgm:pt>
    <dgm:pt modelId="{4D04E8BE-92E0-9249-AFA9-FBA86A454466}" type="parTrans" cxnId="{6297223B-B6D9-5541-9B7D-6AEBD8DEF303}">
      <dgm:prSet/>
      <dgm:spPr/>
      <dgm:t>
        <a:bodyPr/>
        <a:lstStyle/>
        <a:p>
          <a:endParaRPr lang="en-US"/>
        </a:p>
      </dgm:t>
    </dgm:pt>
    <dgm:pt modelId="{264C6603-3B12-0A49-BBFC-3A4F9E99703D}" type="sibTrans" cxnId="{6297223B-B6D9-5541-9B7D-6AEBD8DEF303}">
      <dgm:prSet/>
      <dgm:spPr/>
      <dgm:t>
        <a:bodyPr/>
        <a:lstStyle/>
        <a:p>
          <a:endParaRPr lang="en-US"/>
        </a:p>
      </dgm:t>
    </dgm:pt>
    <dgm:pt modelId="{002B4BBE-6DA2-FA40-B48E-D0C22B355260}" type="asst">
      <dgm:prSet phldrT="[Text]" custT="1"/>
      <dgm:spPr/>
      <dgm:t>
        <a:bodyPr/>
        <a:lstStyle/>
        <a:p>
          <a:r>
            <a:rPr lang="en-US" sz="1400" b="1" i="0" dirty="0">
              <a:latin typeface="Calibri" charset="0"/>
              <a:ea typeface="Calibri" charset="0"/>
              <a:cs typeface="Calibri" charset="0"/>
            </a:rPr>
            <a:t>BTE Management Team</a:t>
          </a:r>
        </a:p>
        <a:p>
          <a:r>
            <a:rPr lang="en-US" sz="800" i="1" dirty="0">
              <a:latin typeface="Calibri" charset="0"/>
              <a:ea typeface="Calibri" charset="0"/>
              <a:cs typeface="Calibri" charset="0"/>
            </a:rPr>
            <a:t>Chaired by BTE Site Coordinator /     Coordinating Entity</a:t>
          </a:r>
        </a:p>
        <a:p>
          <a:endParaRPr lang="en-US" sz="500" i="0" dirty="0">
            <a:latin typeface="Calibri" charset="0"/>
            <a:ea typeface="Calibri" charset="0"/>
            <a:cs typeface="Calibri" charset="0"/>
          </a:endParaRPr>
        </a:p>
        <a:p>
          <a:r>
            <a:rPr lang="en-US" sz="800" i="0" dirty="0">
              <a:latin typeface="Calibri" charset="0"/>
              <a:ea typeface="Calibri" charset="0"/>
              <a:cs typeface="Calibri" charset="0"/>
            </a:rPr>
            <a:t>Meets monthly to plan upcoming program activities, review and reflect on any program elements that need improvement, and determine each partner’s short-term role/responsibilities.</a:t>
          </a:r>
        </a:p>
      </dgm:t>
    </dgm:pt>
    <dgm:pt modelId="{E5534363-1603-E34D-894E-7C9EEAF9378F}" type="parTrans" cxnId="{D2AF0B58-4B60-634B-A00E-7E2C0FB5CE31}">
      <dgm:prSet/>
      <dgm:spPr/>
      <dgm:t>
        <a:bodyPr/>
        <a:lstStyle/>
        <a:p>
          <a:endParaRPr lang="en-US"/>
        </a:p>
      </dgm:t>
    </dgm:pt>
    <dgm:pt modelId="{2BCBB988-3225-0D4F-A9AA-F9F729488A6D}" type="sibTrans" cxnId="{D2AF0B58-4B60-634B-A00E-7E2C0FB5CE31}">
      <dgm:prSet/>
      <dgm:spPr/>
      <dgm:t>
        <a:bodyPr/>
        <a:lstStyle/>
        <a:p>
          <a:endParaRPr lang="en-US"/>
        </a:p>
      </dgm:t>
    </dgm:pt>
    <dgm:pt modelId="{D86550EB-040B-5943-8077-3E4696B746BD}" type="asst">
      <dgm:prSet phldrT="[Text]" custT="1"/>
      <dgm:spPr/>
      <dgm:t>
        <a:bodyPr/>
        <a:lstStyle/>
        <a:p>
          <a:r>
            <a:rPr lang="en-US" sz="1200" dirty="0">
              <a:latin typeface="Calibri" charset="0"/>
              <a:ea typeface="Calibri" charset="0"/>
              <a:cs typeface="Calibri" charset="0"/>
            </a:rPr>
            <a:t>Employee Leadership Team</a:t>
          </a:r>
        </a:p>
      </dgm:t>
    </dgm:pt>
    <dgm:pt modelId="{B77A7AF1-7A45-E347-B17D-682212A9BBF7}" type="parTrans" cxnId="{4F0D2634-456E-8B41-B010-16458D2C93C0}">
      <dgm:prSet/>
      <dgm:spPr/>
      <dgm:t>
        <a:bodyPr/>
        <a:lstStyle/>
        <a:p>
          <a:endParaRPr lang="en-US"/>
        </a:p>
      </dgm:t>
    </dgm:pt>
    <dgm:pt modelId="{463BEE26-85F0-A44D-A855-B82B27584FB8}" type="sibTrans" cxnId="{4F0D2634-456E-8B41-B010-16458D2C93C0}">
      <dgm:prSet/>
      <dgm:spPr/>
      <dgm:t>
        <a:bodyPr/>
        <a:lstStyle/>
        <a:p>
          <a:endParaRPr lang="en-US"/>
        </a:p>
      </dgm:t>
    </dgm:pt>
    <dgm:pt modelId="{2FA3FA0E-DD32-B648-BBBE-5D67346D48AE}" type="asst">
      <dgm:prSet phldrT="[Text]" custT="1"/>
      <dgm:spPr/>
      <dgm:t>
        <a:bodyPr/>
        <a:lstStyle/>
        <a:p>
          <a:r>
            <a:rPr lang="en-US" sz="1200" dirty="0">
              <a:latin typeface="Calibri" charset="0"/>
              <a:ea typeface="Calibri" charset="0"/>
              <a:cs typeface="Calibri" charset="0"/>
            </a:rPr>
            <a:t>Site Coordinator</a:t>
          </a:r>
        </a:p>
      </dgm:t>
    </dgm:pt>
    <dgm:pt modelId="{884C90EE-221C-1647-A2CA-18F5777B5BB6}" type="parTrans" cxnId="{92E566E5-C735-5141-A4FC-E1ECC6D7A9FC}">
      <dgm:prSet/>
      <dgm:spPr/>
      <dgm:t>
        <a:bodyPr/>
        <a:lstStyle/>
        <a:p>
          <a:endParaRPr lang="en-US"/>
        </a:p>
      </dgm:t>
    </dgm:pt>
    <dgm:pt modelId="{C999CA49-D547-9A47-8EFC-F0FBDFF368CE}" type="sibTrans" cxnId="{92E566E5-C735-5141-A4FC-E1ECC6D7A9FC}">
      <dgm:prSet/>
      <dgm:spPr/>
      <dgm:t>
        <a:bodyPr/>
        <a:lstStyle/>
        <a:p>
          <a:endParaRPr lang="en-US"/>
        </a:p>
      </dgm:t>
    </dgm:pt>
    <dgm:pt modelId="{84CE0705-B491-A04C-8A52-81CBE715BF0E}" type="asst">
      <dgm:prSet phldrT="[Text]" custT="1"/>
      <dgm:spPr/>
      <dgm:t>
        <a:bodyPr/>
        <a:lstStyle/>
        <a:p>
          <a:r>
            <a:rPr lang="en-US" sz="1200" dirty="0">
              <a:latin typeface="Calibri" charset="0"/>
              <a:ea typeface="Calibri" charset="0"/>
              <a:cs typeface="Calibri" charset="0"/>
            </a:rPr>
            <a:t>Secondary School(s) Liaison(s)</a:t>
          </a:r>
        </a:p>
      </dgm:t>
    </dgm:pt>
    <dgm:pt modelId="{5F72F72C-BC38-8B49-B780-0A2798A786BA}" type="parTrans" cxnId="{6B780706-57C3-2840-A504-5D5D0D855C0B}">
      <dgm:prSet/>
      <dgm:spPr/>
      <dgm:t>
        <a:bodyPr/>
        <a:lstStyle/>
        <a:p>
          <a:endParaRPr lang="en-US"/>
        </a:p>
      </dgm:t>
    </dgm:pt>
    <dgm:pt modelId="{62A37160-DC61-1049-866B-00E7DFEC181B}" type="sibTrans" cxnId="{6B780706-57C3-2840-A504-5D5D0D855C0B}">
      <dgm:prSet/>
      <dgm:spPr/>
      <dgm:t>
        <a:bodyPr/>
        <a:lstStyle/>
        <a:p>
          <a:endParaRPr lang="en-US"/>
        </a:p>
      </dgm:t>
    </dgm:pt>
    <dgm:pt modelId="{0ED35770-A45C-2446-8C1B-E8E32DB46A1A}" type="asst">
      <dgm:prSet phldrT="[Text]" custT="1"/>
      <dgm:spPr/>
      <dgm:t>
        <a:bodyPr/>
        <a:lstStyle/>
        <a:p>
          <a:r>
            <a:rPr lang="en-US" sz="1200" dirty="0">
              <a:latin typeface="Calibri" charset="0"/>
              <a:ea typeface="Calibri" charset="0"/>
              <a:cs typeface="Calibri" charset="0"/>
            </a:rPr>
            <a:t>Institute(s) of Higher Education Liaison(s)</a:t>
          </a:r>
        </a:p>
      </dgm:t>
    </dgm:pt>
    <dgm:pt modelId="{ECFB2DAD-650B-5841-A7C1-0FBC95CC6110}" type="parTrans" cxnId="{F24CCA5A-81EA-AB42-BB3E-BE1E19B4CF81}">
      <dgm:prSet/>
      <dgm:spPr/>
      <dgm:t>
        <a:bodyPr/>
        <a:lstStyle/>
        <a:p>
          <a:endParaRPr lang="en-US"/>
        </a:p>
      </dgm:t>
    </dgm:pt>
    <dgm:pt modelId="{D8686FCD-62D2-3449-9786-59B4986971F5}" type="sibTrans" cxnId="{F24CCA5A-81EA-AB42-BB3E-BE1E19B4CF81}">
      <dgm:prSet/>
      <dgm:spPr/>
      <dgm:t>
        <a:bodyPr/>
        <a:lstStyle/>
        <a:p>
          <a:endParaRPr lang="en-US"/>
        </a:p>
      </dgm:t>
    </dgm:pt>
    <dgm:pt modelId="{4E0F0467-B606-1749-9B0C-52FE14B2A381}" type="pres">
      <dgm:prSet presAssocID="{B3F4B9BA-9030-7C4C-BA1D-967384B9E0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15F8F13-B653-C94A-9BD8-4438C90D9186}" type="pres">
      <dgm:prSet presAssocID="{11EA2528-F666-8A44-9B61-5437262701DE}" presName="hierRoot1" presStyleCnt="0"/>
      <dgm:spPr/>
    </dgm:pt>
    <dgm:pt modelId="{4AA47D38-B068-524A-A932-302E4C8AB458}" type="pres">
      <dgm:prSet presAssocID="{11EA2528-F666-8A44-9B61-5437262701DE}" presName="composite" presStyleCnt="0"/>
      <dgm:spPr/>
    </dgm:pt>
    <dgm:pt modelId="{9C80E605-AA95-7B40-855F-7A70B40C49A6}" type="pres">
      <dgm:prSet presAssocID="{11EA2528-F666-8A44-9B61-5437262701DE}" presName="background" presStyleLbl="node0" presStyleIdx="0" presStyleCnt="1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72039010-6D20-8C47-8ADB-1FCF15245685}" type="pres">
      <dgm:prSet presAssocID="{11EA2528-F666-8A44-9B61-5437262701DE}" presName="text" presStyleLbl="fgAcc0" presStyleIdx="0" presStyleCnt="1" custScaleX="200008" custScaleY="185188">
        <dgm:presLayoutVars>
          <dgm:chPref val="3"/>
        </dgm:presLayoutVars>
      </dgm:prSet>
      <dgm:spPr/>
    </dgm:pt>
    <dgm:pt modelId="{F754BB8E-97BF-AB4E-B09F-40F88DCB9381}" type="pres">
      <dgm:prSet presAssocID="{11EA2528-F666-8A44-9B61-5437262701DE}" presName="hierChild2" presStyleCnt="0"/>
      <dgm:spPr/>
    </dgm:pt>
    <dgm:pt modelId="{B480C7BF-EBD3-D443-A631-A41A4F62D5BE}" type="pres">
      <dgm:prSet presAssocID="{E5534363-1603-E34D-894E-7C9EEAF9378F}" presName="Name10" presStyleLbl="parChTrans1D2" presStyleIdx="0" presStyleCnt="1"/>
      <dgm:spPr/>
    </dgm:pt>
    <dgm:pt modelId="{6AEBA68B-2A8A-EF46-B71E-EAB0333FC278}" type="pres">
      <dgm:prSet presAssocID="{002B4BBE-6DA2-FA40-B48E-D0C22B355260}" presName="hierRoot2" presStyleCnt="0"/>
      <dgm:spPr/>
    </dgm:pt>
    <dgm:pt modelId="{A8756208-2041-9A41-A542-B994143321F9}" type="pres">
      <dgm:prSet presAssocID="{002B4BBE-6DA2-FA40-B48E-D0C22B355260}" presName="composite2" presStyleCnt="0"/>
      <dgm:spPr/>
    </dgm:pt>
    <dgm:pt modelId="{56E9FC87-E652-FC42-B86A-8FC100D65954}" type="pres">
      <dgm:prSet presAssocID="{002B4BBE-6DA2-FA40-B48E-D0C22B355260}" presName="background2" presStyleLbl="asst1" presStyleIdx="0" presStyleCnt="5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7D3343AD-799A-194B-B983-7477307CBED9}" type="pres">
      <dgm:prSet presAssocID="{002B4BBE-6DA2-FA40-B48E-D0C22B355260}" presName="text2" presStyleLbl="fgAcc2" presStyleIdx="0" presStyleCnt="1" custScaleX="195609" custScaleY="185355">
        <dgm:presLayoutVars>
          <dgm:chPref val="3"/>
        </dgm:presLayoutVars>
      </dgm:prSet>
      <dgm:spPr/>
    </dgm:pt>
    <dgm:pt modelId="{F938C206-B240-964D-B711-605ABC331FE1}" type="pres">
      <dgm:prSet presAssocID="{002B4BBE-6DA2-FA40-B48E-D0C22B355260}" presName="hierChild3" presStyleCnt="0"/>
      <dgm:spPr/>
    </dgm:pt>
    <dgm:pt modelId="{856AF76D-6A0A-4644-AC7A-595FB55E8715}" type="pres">
      <dgm:prSet presAssocID="{B77A7AF1-7A45-E347-B17D-682212A9BBF7}" presName="Name17" presStyleLbl="parChTrans1D3" presStyleIdx="0" presStyleCnt="4"/>
      <dgm:spPr/>
    </dgm:pt>
    <dgm:pt modelId="{573E77A0-43B8-854C-8A64-EDF28984A143}" type="pres">
      <dgm:prSet presAssocID="{D86550EB-040B-5943-8077-3E4696B746BD}" presName="hierRoot3" presStyleCnt="0"/>
      <dgm:spPr/>
    </dgm:pt>
    <dgm:pt modelId="{D27FA48E-3A1B-FC42-A2D9-C0B41886B708}" type="pres">
      <dgm:prSet presAssocID="{D86550EB-040B-5943-8077-3E4696B746BD}" presName="composite3" presStyleCnt="0"/>
      <dgm:spPr/>
    </dgm:pt>
    <dgm:pt modelId="{02FDE8EE-AD6F-EF43-8305-1009FD5A80D0}" type="pres">
      <dgm:prSet presAssocID="{D86550EB-040B-5943-8077-3E4696B746BD}" presName="background3" presStyleLbl="asst1" presStyleIdx="1" presStyleCnt="5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231B5CC3-80B2-0C42-992A-0F297620A15F}" type="pres">
      <dgm:prSet presAssocID="{D86550EB-040B-5943-8077-3E4696B746BD}" presName="text3" presStyleLbl="fgAcc3" presStyleIdx="0" presStyleCnt="4">
        <dgm:presLayoutVars>
          <dgm:chPref val="3"/>
        </dgm:presLayoutVars>
      </dgm:prSet>
      <dgm:spPr/>
    </dgm:pt>
    <dgm:pt modelId="{C4B503AA-4BA2-A548-A39E-C64395E43ECC}" type="pres">
      <dgm:prSet presAssocID="{D86550EB-040B-5943-8077-3E4696B746BD}" presName="hierChild4" presStyleCnt="0"/>
      <dgm:spPr/>
    </dgm:pt>
    <dgm:pt modelId="{FA144FA7-A13A-FF4D-A556-C3E20C7AAE68}" type="pres">
      <dgm:prSet presAssocID="{884C90EE-221C-1647-A2CA-18F5777B5BB6}" presName="Name17" presStyleLbl="parChTrans1D3" presStyleIdx="1" presStyleCnt="4"/>
      <dgm:spPr/>
    </dgm:pt>
    <dgm:pt modelId="{4C3FAA3F-B1AA-5C4E-AFA3-DAC9EEF3C05B}" type="pres">
      <dgm:prSet presAssocID="{2FA3FA0E-DD32-B648-BBBE-5D67346D48AE}" presName="hierRoot3" presStyleCnt="0"/>
      <dgm:spPr/>
    </dgm:pt>
    <dgm:pt modelId="{AAF8D217-6816-F246-B871-CA25C092A6C5}" type="pres">
      <dgm:prSet presAssocID="{2FA3FA0E-DD32-B648-BBBE-5D67346D48AE}" presName="composite3" presStyleCnt="0"/>
      <dgm:spPr/>
    </dgm:pt>
    <dgm:pt modelId="{3C6EEE9B-DF91-5D49-BA46-ABD6F000904B}" type="pres">
      <dgm:prSet presAssocID="{2FA3FA0E-DD32-B648-BBBE-5D67346D48AE}" presName="background3" presStyleLbl="asst1" presStyleIdx="2" presStyleCnt="5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00D4C9FD-F209-0245-B121-535AD40B6440}" type="pres">
      <dgm:prSet presAssocID="{2FA3FA0E-DD32-B648-BBBE-5D67346D48AE}" presName="text3" presStyleLbl="fgAcc3" presStyleIdx="1" presStyleCnt="4">
        <dgm:presLayoutVars>
          <dgm:chPref val="3"/>
        </dgm:presLayoutVars>
      </dgm:prSet>
      <dgm:spPr/>
    </dgm:pt>
    <dgm:pt modelId="{D0208377-DC56-7549-9247-07393AD6A79F}" type="pres">
      <dgm:prSet presAssocID="{2FA3FA0E-DD32-B648-BBBE-5D67346D48AE}" presName="hierChild4" presStyleCnt="0"/>
      <dgm:spPr/>
    </dgm:pt>
    <dgm:pt modelId="{53A02F7E-8BC3-1241-A824-5551B05FAD7B}" type="pres">
      <dgm:prSet presAssocID="{5F72F72C-BC38-8B49-B780-0A2798A786BA}" presName="Name17" presStyleLbl="parChTrans1D3" presStyleIdx="2" presStyleCnt="4"/>
      <dgm:spPr/>
    </dgm:pt>
    <dgm:pt modelId="{C0380E99-321A-E746-92FD-10B7D55F9D4E}" type="pres">
      <dgm:prSet presAssocID="{84CE0705-B491-A04C-8A52-81CBE715BF0E}" presName="hierRoot3" presStyleCnt="0"/>
      <dgm:spPr/>
    </dgm:pt>
    <dgm:pt modelId="{5772B0DF-6DC3-8945-90D9-3D7805AD4407}" type="pres">
      <dgm:prSet presAssocID="{84CE0705-B491-A04C-8A52-81CBE715BF0E}" presName="composite3" presStyleCnt="0"/>
      <dgm:spPr/>
    </dgm:pt>
    <dgm:pt modelId="{FF358B27-D5AE-2B4E-9997-FCA9D475B6F5}" type="pres">
      <dgm:prSet presAssocID="{84CE0705-B491-A04C-8A52-81CBE715BF0E}" presName="background3" presStyleLbl="asst1" presStyleIdx="3" presStyleCnt="5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1865CFE9-2D36-984F-9181-7393FACD2211}" type="pres">
      <dgm:prSet presAssocID="{84CE0705-B491-A04C-8A52-81CBE715BF0E}" presName="text3" presStyleLbl="fgAcc3" presStyleIdx="2" presStyleCnt="4">
        <dgm:presLayoutVars>
          <dgm:chPref val="3"/>
        </dgm:presLayoutVars>
      </dgm:prSet>
      <dgm:spPr/>
    </dgm:pt>
    <dgm:pt modelId="{0A570E64-98BC-1F4E-A8DF-21332653261C}" type="pres">
      <dgm:prSet presAssocID="{84CE0705-B491-A04C-8A52-81CBE715BF0E}" presName="hierChild4" presStyleCnt="0"/>
      <dgm:spPr/>
    </dgm:pt>
    <dgm:pt modelId="{AEEA23D9-D5E0-9D44-B404-F6F950BADCF2}" type="pres">
      <dgm:prSet presAssocID="{ECFB2DAD-650B-5841-A7C1-0FBC95CC6110}" presName="Name17" presStyleLbl="parChTrans1D3" presStyleIdx="3" presStyleCnt="4"/>
      <dgm:spPr/>
    </dgm:pt>
    <dgm:pt modelId="{C7E1C19D-4296-CD4C-952C-59470BBFFD56}" type="pres">
      <dgm:prSet presAssocID="{0ED35770-A45C-2446-8C1B-E8E32DB46A1A}" presName="hierRoot3" presStyleCnt="0"/>
      <dgm:spPr/>
    </dgm:pt>
    <dgm:pt modelId="{457FF153-A27E-8344-ACAC-B52F136481A4}" type="pres">
      <dgm:prSet presAssocID="{0ED35770-A45C-2446-8C1B-E8E32DB46A1A}" presName="composite3" presStyleCnt="0"/>
      <dgm:spPr/>
    </dgm:pt>
    <dgm:pt modelId="{D6B189C7-3C83-C948-A92B-C4E45CA425E4}" type="pres">
      <dgm:prSet presAssocID="{0ED35770-A45C-2446-8C1B-E8E32DB46A1A}" presName="background3" presStyleLbl="asst1" presStyleIdx="4" presStyleCnt="5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E437F4FE-B3AB-C544-A0A5-AC8A44CE0FB1}" type="pres">
      <dgm:prSet presAssocID="{0ED35770-A45C-2446-8C1B-E8E32DB46A1A}" presName="text3" presStyleLbl="fgAcc3" presStyleIdx="3" presStyleCnt="4">
        <dgm:presLayoutVars>
          <dgm:chPref val="3"/>
        </dgm:presLayoutVars>
      </dgm:prSet>
      <dgm:spPr/>
    </dgm:pt>
    <dgm:pt modelId="{BF38C355-D90A-9E44-85A3-04A26EB3D504}" type="pres">
      <dgm:prSet presAssocID="{0ED35770-A45C-2446-8C1B-E8E32DB46A1A}" presName="hierChild4" presStyleCnt="0"/>
      <dgm:spPr/>
    </dgm:pt>
  </dgm:ptLst>
  <dgm:cxnLst>
    <dgm:cxn modelId="{6B780706-57C3-2840-A504-5D5D0D855C0B}" srcId="{002B4BBE-6DA2-FA40-B48E-D0C22B355260}" destId="{84CE0705-B491-A04C-8A52-81CBE715BF0E}" srcOrd="2" destOrd="0" parTransId="{5F72F72C-BC38-8B49-B780-0A2798A786BA}" sibTransId="{62A37160-DC61-1049-866B-00E7DFEC181B}"/>
    <dgm:cxn modelId="{598B6716-3A92-AD4B-A683-A101ED38FF13}" type="presOf" srcId="{0ED35770-A45C-2446-8C1B-E8E32DB46A1A}" destId="{E437F4FE-B3AB-C544-A0A5-AC8A44CE0FB1}" srcOrd="0" destOrd="0" presId="urn:microsoft.com/office/officeart/2005/8/layout/hierarchy1"/>
    <dgm:cxn modelId="{8BB07E20-3997-A84F-860A-63B4FCA83968}" type="presOf" srcId="{884C90EE-221C-1647-A2CA-18F5777B5BB6}" destId="{FA144FA7-A13A-FF4D-A556-C3E20C7AAE68}" srcOrd="0" destOrd="0" presId="urn:microsoft.com/office/officeart/2005/8/layout/hierarchy1"/>
    <dgm:cxn modelId="{4F0D2634-456E-8B41-B010-16458D2C93C0}" srcId="{002B4BBE-6DA2-FA40-B48E-D0C22B355260}" destId="{D86550EB-040B-5943-8077-3E4696B746BD}" srcOrd="0" destOrd="0" parTransId="{B77A7AF1-7A45-E347-B17D-682212A9BBF7}" sibTransId="{463BEE26-85F0-A44D-A855-B82B27584FB8}"/>
    <dgm:cxn modelId="{6297223B-B6D9-5541-9B7D-6AEBD8DEF303}" srcId="{B3F4B9BA-9030-7C4C-BA1D-967384B9E0E0}" destId="{11EA2528-F666-8A44-9B61-5437262701DE}" srcOrd="0" destOrd="0" parTransId="{4D04E8BE-92E0-9249-AFA9-FBA86A454466}" sibTransId="{264C6603-3B12-0A49-BBFC-3A4F9E99703D}"/>
    <dgm:cxn modelId="{2BA7F162-0FFC-AA40-8219-E6F76518CE20}" type="presOf" srcId="{2FA3FA0E-DD32-B648-BBBE-5D67346D48AE}" destId="{00D4C9FD-F209-0245-B121-535AD40B6440}" srcOrd="0" destOrd="0" presId="urn:microsoft.com/office/officeart/2005/8/layout/hierarchy1"/>
    <dgm:cxn modelId="{A86E1D44-5A4F-2B40-B052-AA238394E025}" type="presOf" srcId="{11EA2528-F666-8A44-9B61-5437262701DE}" destId="{72039010-6D20-8C47-8ADB-1FCF15245685}" srcOrd="0" destOrd="0" presId="urn:microsoft.com/office/officeart/2005/8/layout/hierarchy1"/>
    <dgm:cxn modelId="{D92F4B64-0CEB-AB4F-8C54-B25DA637F7D7}" type="presOf" srcId="{84CE0705-B491-A04C-8A52-81CBE715BF0E}" destId="{1865CFE9-2D36-984F-9181-7393FACD2211}" srcOrd="0" destOrd="0" presId="urn:microsoft.com/office/officeart/2005/8/layout/hierarchy1"/>
    <dgm:cxn modelId="{CBDB3F66-239F-4041-AA2B-D6D74D84C3E5}" type="presOf" srcId="{ECFB2DAD-650B-5841-A7C1-0FBC95CC6110}" destId="{AEEA23D9-D5E0-9D44-B404-F6F950BADCF2}" srcOrd="0" destOrd="0" presId="urn:microsoft.com/office/officeart/2005/8/layout/hierarchy1"/>
    <dgm:cxn modelId="{D2AF0B58-4B60-634B-A00E-7E2C0FB5CE31}" srcId="{11EA2528-F666-8A44-9B61-5437262701DE}" destId="{002B4BBE-6DA2-FA40-B48E-D0C22B355260}" srcOrd="0" destOrd="0" parTransId="{E5534363-1603-E34D-894E-7C9EEAF9378F}" sibTransId="{2BCBB988-3225-0D4F-A9AA-F9F729488A6D}"/>
    <dgm:cxn modelId="{F24CCA5A-81EA-AB42-BB3E-BE1E19B4CF81}" srcId="{002B4BBE-6DA2-FA40-B48E-D0C22B355260}" destId="{0ED35770-A45C-2446-8C1B-E8E32DB46A1A}" srcOrd="3" destOrd="0" parTransId="{ECFB2DAD-650B-5841-A7C1-0FBC95CC6110}" sibTransId="{D8686FCD-62D2-3449-9786-59B4986971F5}"/>
    <dgm:cxn modelId="{5F120480-231B-234A-9BAF-9A95A7C542D5}" type="presOf" srcId="{B3F4B9BA-9030-7C4C-BA1D-967384B9E0E0}" destId="{4E0F0467-B606-1749-9B0C-52FE14B2A381}" srcOrd="0" destOrd="0" presId="urn:microsoft.com/office/officeart/2005/8/layout/hierarchy1"/>
    <dgm:cxn modelId="{94282885-D90F-B44E-A386-BDAA3523F124}" type="presOf" srcId="{002B4BBE-6DA2-FA40-B48E-D0C22B355260}" destId="{7D3343AD-799A-194B-B983-7477307CBED9}" srcOrd="0" destOrd="0" presId="urn:microsoft.com/office/officeart/2005/8/layout/hierarchy1"/>
    <dgm:cxn modelId="{DB152FAD-DC8B-5A48-88F0-519A38CC60CE}" type="presOf" srcId="{B77A7AF1-7A45-E347-B17D-682212A9BBF7}" destId="{856AF76D-6A0A-4644-AC7A-595FB55E8715}" srcOrd="0" destOrd="0" presId="urn:microsoft.com/office/officeart/2005/8/layout/hierarchy1"/>
    <dgm:cxn modelId="{CC2D4EDA-E3C3-0B4A-BB8B-9A1659AFE246}" type="presOf" srcId="{D86550EB-040B-5943-8077-3E4696B746BD}" destId="{231B5CC3-80B2-0C42-992A-0F297620A15F}" srcOrd="0" destOrd="0" presId="urn:microsoft.com/office/officeart/2005/8/layout/hierarchy1"/>
    <dgm:cxn modelId="{E3427DE2-8077-9D4A-9361-2089E637F157}" type="presOf" srcId="{5F72F72C-BC38-8B49-B780-0A2798A786BA}" destId="{53A02F7E-8BC3-1241-A824-5551B05FAD7B}" srcOrd="0" destOrd="0" presId="urn:microsoft.com/office/officeart/2005/8/layout/hierarchy1"/>
    <dgm:cxn modelId="{92E566E5-C735-5141-A4FC-E1ECC6D7A9FC}" srcId="{002B4BBE-6DA2-FA40-B48E-D0C22B355260}" destId="{2FA3FA0E-DD32-B648-BBBE-5D67346D48AE}" srcOrd="1" destOrd="0" parTransId="{884C90EE-221C-1647-A2CA-18F5777B5BB6}" sibTransId="{C999CA49-D547-9A47-8EFC-F0FBDFF368CE}"/>
    <dgm:cxn modelId="{D42778F0-E7C4-1F43-8090-FB79FEC8C9AE}" type="presOf" srcId="{E5534363-1603-E34D-894E-7C9EEAF9378F}" destId="{B480C7BF-EBD3-D443-A631-A41A4F62D5BE}" srcOrd="0" destOrd="0" presId="urn:microsoft.com/office/officeart/2005/8/layout/hierarchy1"/>
    <dgm:cxn modelId="{A1A05DDD-645D-C44C-923C-3A66C1D29242}" type="presParOf" srcId="{4E0F0467-B606-1749-9B0C-52FE14B2A381}" destId="{815F8F13-B653-C94A-9BD8-4438C90D9186}" srcOrd="0" destOrd="0" presId="urn:microsoft.com/office/officeart/2005/8/layout/hierarchy1"/>
    <dgm:cxn modelId="{671ECA81-9F2B-8542-B944-BC1D0AB5B209}" type="presParOf" srcId="{815F8F13-B653-C94A-9BD8-4438C90D9186}" destId="{4AA47D38-B068-524A-A932-302E4C8AB458}" srcOrd="0" destOrd="0" presId="urn:microsoft.com/office/officeart/2005/8/layout/hierarchy1"/>
    <dgm:cxn modelId="{2C2E4DD0-EB5F-3749-8929-AD8275E32787}" type="presParOf" srcId="{4AA47D38-B068-524A-A932-302E4C8AB458}" destId="{9C80E605-AA95-7B40-855F-7A70B40C49A6}" srcOrd="0" destOrd="0" presId="urn:microsoft.com/office/officeart/2005/8/layout/hierarchy1"/>
    <dgm:cxn modelId="{79CFC412-4F2C-B649-A830-1BC5EF619926}" type="presParOf" srcId="{4AA47D38-B068-524A-A932-302E4C8AB458}" destId="{72039010-6D20-8C47-8ADB-1FCF15245685}" srcOrd="1" destOrd="0" presId="urn:microsoft.com/office/officeart/2005/8/layout/hierarchy1"/>
    <dgm:cxn modelId="{FC0FC348-6B00-E547-80C6-EF17678A8CAD}" type="presParOf" srcId="{815F8F13-B653-C94A-9BD8-4438C90D9186}" destId="{F754BB8E-97BF-AB4E-B09F-40F88DCB9381}" srcOrd="1" destOrd="0" presId="urn:microsoft.com/office/officeart/2005/8/layout/hierarchy1"/>
    <dgm:cxn modelId="{BD313D59-9282-B64D-8347-73FBA16A7396}" type="presParOf" srcId="{F754BB8E-97BF-AB4E-B09F-40F88DCB9381}" destId="{B480C7BF-EBD3-D443-A631-A41A4F62D5BE}" srcOrd="0" destOrd="0" presId="urn:microsoft.com/office/officeart/2005/8/layout/hierarchy1"/>
    <dgm:cxn modelId="{E2610237-8C8C-CF47-B2AA-991E818D02BA}" type="presParOf" srcId="{F754BB8E-97BF-AB4E-B09F-40F88DCB9381}" destId="{6AEBA68B-2A8A-EF46-B71E-EAB0333FC278}" srcOrd="1" destOrd="0" presId="urn:microsoft.com/office/officeart/2005/8/layout/hierarchy1"/>
    <dgm:cxn modelId="{AB6C140F-26F0-3145-93AA-4A2D98A890BE}" type="presParOf" srcId="{6AEBA68B-2A8A-EF46-B71E-EAB0333FC278}" destId="{A8756208-2041-9A41-A542-B994143321F9}" srcOrd="0" destOrd="0" presId="urn:microsoft.com/office/officeart/2005/8/layout/hierarchy1"/>
    <dgm:cxn modelId="{DC318EC5-00D6-C446-96AB-5BA487F1BF00}" type="presParOf" srcId="{A8756208-2041-9A41-A542-B994143321F9}" destId="{56E9FC87-E652-FC42-B86A-8FC100D65954}" srcOrd="0" destOrd="0" presId="urn:microsoft.com/office/officeart/2005/8/layout/hierarchy1"/>
    <dgm:cxn modelId="{67C2864C-8AB3-9A49-A4B5-32029FED991A}" type="presParOf" srcId="{A8756208-2041-9A41-A542-B994143321F9}" destId="{7D3343AD-799A-194B-B983-7477307CBED9}" srcOrd="1" destOrd="0" presId="urn:microsoft.com/office/officeart/2005/8/layout/hierarchy1"/>
    <dgm:cxn modelId="{4EF5C2BE-3591-C247-A954-B3A5220C92CE}" type="presParOf" srcId="{6AEBA68B-2A8A-EF46-B71E-EAB0333FC278}" destId="{F938C206-B240-964D-B711-605ABC331FE1}" srcOrd="1" destOrd="0" presId="urn:microsoft.com/office/officeart/2005/8/layout/hierarchy1"/>
    <dgm:cxn modelId="{5A2BD551-6798-5043-B675-B562B9BCE2DA}" type="presParOf" srcId="{F938C206-B240-964D-B711-605ABC331FE1}" destId="{856AF76D-6A0A-4644-AC7A-595FB55E8715}" srcOrd="0" destOrd="0" presId="urn:microsoft.com/office/officeart/2005/8/layout/hierarchy1"/>
    <dgm:cxn modelId="{AD5D4D7D-8AD6-7348-8993-E8C2D518DCBF}" type="presParOf" srcId="{F938C206-B240-964D-B711-605ABC331FE1}" destId="{573E77A0-43B8-854C-8A64-EDF28984A143}" srcOrd="1" destOrd="0" presId="urn:microsoft.com/office/officeart/2005/8/layout/hierarchy1"/>
    <dgm:cxn modelId="{24A569D0-A89A-E64D-8B8D-F2267D0F1299}" type="presParOf" srcId="{573E77A0-43B8-854C-8A64-EDF28984A143}" destId="{D27FA48E-3A1B-FC42-A2D9-C0B41886B708}" srcOrd="0" destOrd="0" presId="urn:microsoft.com/office/officeart/2005/8/layout/hierarchy1"/>
    <dgm:cxn modelId="{5DAE569D-1726-8B48-BF4D-7D47250FFC2C}" type="presParOf" srcId="{D27FA48E-3A1B-FC42-A2D9-C0B41886B708}" destId="{02FDE8EE-AD6F-EF43-8305-1009FD5A80D0}" srcOrd="0" destOrd="0" presId="urn:microsoft.com/office/officeart/2005/8/layout/hierarchy1"/>
    <dgm:cxn modelId="{80BB0925-4173-6445-8709-2B18D3FF7F04}" type="presParOf" srcId="{D27FA48E-3A1B-FC42-A2D9-C0B41886B708}" destId="{231B5CC3-80B2-0C42-992A-0F297620A15F}" srcOrd="1" destOrd="0" presId="urn:microsoft.com/office/officeart/2005/8/layout/hierarchy1"/>
    <dgm:cxn modelId="{3A308F78-C648-B44B-A134-F8902828BD25}" type="presParOf" srcId="{573E77A0-43B8-854C-8A64-EDF28984A143}" destId="{C4B503AA-4BA2-A548-A39E-C64395E43ECC}" srcOrd="1" destOrd="0" presId="urn:microsoft.com/office/officeart/2005/8/layout/hierarchy1"/>
    <dgm:cxn modelId="{48DDD2BB-5077-7E4B-B8D0-D42E8CBE8DB8}" type="presParOf" srcId="{F938C206-B240-964D-B711-605ABC331FE1}" destId="{FA144FA7-A13A-FF4D-A556-C3E20C7AAE68}" srcOrd="2" destOrd="0" presId="urn:microsoft.com/office/officeart/2005/8/layout/hierarchy1"/>
    <dgm:cxn modelId="{02390CBF-5D39-9C4F-AE28-7CB95FA04BBB}" type="presParOf" srcId="{F938C206-B240-964D-B711-605ABC331FE1}" destId="{4C3FAA3F-B1AA-5C4E-AFA3-DAC9EEF3C05B}" srcOrd="3" destOrd="0" presId="urn:microsoft.com/office/officeart/2005/8/layout/hierarchy1"/>
    <dgm:cxn modelId="{B060CE6A-16E7-5B4A-985D-FAA917B41A1E}" type="presParOf" srcId="{4C3FAA3F-B1AA-5C4E-AFA3-DAC9EEF3C05B}" destId="{AAF8D217-6816-F246-B871-CA25C092A6C5}" srcOrd="0" destOrd="0" presId="urn:microsoft.com/office/officeart/2005/8/layout/hierarchy1"/>
    <dgm:cxn modelId="{05C47C16-805A-7149-880A-D77C4D132603}" type="presParOf" srcId="{AAF8D217-6816-F246-B871-CA25C092A6C5}" destId="{3C6EEE9B-DF91-5D49-BA46-ABD6F000904B}" srcOrd="0" destOrd="0" presId="urn:microsoft.com/office/officeart/2005/8/layout/hierarchy1"/>
    <dgm:cxn modelId="{B27D7D05-E164-D04F-875B-45D7B4113251}" type="presParOf" srcId="{AAF8D217-6816-F246-B871-CA25C092A6C5}" destId="{00D4C9FD-F209-0245-B121-535AD40B6440}" srcOrd="1" destOrd="0" presId="urn:microsoft.com/office/officeart/2005/8/layout/hierarchy1"/>
    <dgm:cxn modelId="{1996412B-1930-9243-BA0E-16D598094797}" type="presParOf" srcId="{4C3FAA3F-B1AA-5C4E-AFA3-DAC9EEF3C05B}" destId="{D0208377-DC56-7549-9247-07393AD6A79F}" srcOrd="1" destOrd="0" presId="urn:microsoft.com/office/officeart/2005/8/layout/hierarchy1"/>
    <dgm:cxn modelId="{EF0D036C-70F5-244A-9A81-75A6EF3D3C5C}" type="presParOf" srcId="{F938C206-B240-964D-B711-605ABC331FE1}" destId="{53A02F7E-8BC3-1241-A824-5551B05FAD7B}" srcOrd="4" destOrd="0" presId="urn:microsoft.com/office/officeart/2005/8/layout/hierarchy1"/>
    <dgm:cxn modelId="{D6C8C7EA-DB4C-4B49-AB13-66E3DBA2AE79}" type="presParOf" srcId="{F938C206-B240-964D-B711-605ABC331FE1}" destId="{C0380E99-321A-E746-92FD-10B7D55F9D4E}" srcOrd="5" destOrd="0" presId="urn:microsoft.com/office/officeart/2005/8/layout/hierarchy1"/>
    <dgm:cxn modelId="{AFE5E1C4-E14A-0940-9437-2FE424067866}" type="presParOf" srcId="{C0380E99-321A-E746-92FD-10B7D55F9D4E}" destId="{5772B0DF-6DC3-8945-90D9-3D7805AD4407}" srcOrd="0" destOrd="0" presId="urn:microsoft.com/office/officeart/2005/8/layout/hierarchy1"/>
    <dgm:cxn modelId="{F86D43E7-021E-B143-B3D9-9CE2B087E90E}" type="presParOf" srcId="{5772B0DF-6DC3-8945-90D9-3D7805AD4407}" destId="{FF358B27-D5AE-2B4E-9997-FCA9D475B6F5}" srcOrd="0" destOrd="0" presId="urn:microsoft.com/office/officeart/2005/8/layout/hierarchy1"/>
    <dgm:cxn modelId="{9C34B590-8211-4148-85A8-AB4023708E42}" type="presParOf" srcId="{5772B0DF-6DC3-8945-90D9-3D7805AD4407}" destId="{1865CFE9-2D36-984F-9181-7393FACD2211}" srcOrd="1" destOrd="0" presId="urn:microsoft.com/office/officeart/2005/8/layout/hierarchy1"/>
    <dgm:cxn modelId="{8636A67A-8FC9-9C40-9632-8F97E60A7319}" type="presParOf" srcId="{C0380E99-321A-E746-92FD-10B7D55F9D4E}" destId="{0A570E64-98BC-1F4E-A8DF-21332653261C}" srcOrd="1" destOrd="0" presId="urn:microsoft.com/office/officeart/2005/8/layout/hierarchy1"/>
    <dgm:cxn modelId="{4B85E1F5-B4C1-C140-9023-0EF4C973BA0B}" type="presParOf" srcId="{F938C206-B240-964D-B711-605ABC331FE1}" destId="{AEEA23D9-D5E0-9D44-B404-F6F950BADCF2}" srcOrd="6" destOrd="0" presId="urn:microsoft.com/office/officeart/2005/8/layout/hierarchy1"/>
    <dgm:cxn modelId="{9B08A5AF-B4C8-1F42-BBD5-44A62DE861DF}" type="presParOf" srcId="{F938C206-B240-964D-B711-605ABC331FE1}" destId="{C7E1C19D-4296-CD4C-952C-59470BBFFD56}" srcOrd="7" destOrd="0" presId="urn:microsoft.com/office/officeart/2005/8/layout/hierarchy1"/>
    <dgm:cxn modelId="{A72D782C-E1BB-B042-B534-94FC0E3E2F03}" type="presParOf" srcId="{C7E1C19D-4296-CD4C-952C-59470BBFFD56}" destId="{457FF153-A27E-8344-ACAC-B52F136481A4}" srcOrd="0" destOrd="0" presId="urn:microsoft.com/office/officeart/2005/8/layout/hierarchy1"/>
    <dgm:cxn modelId="{55A2517D-BA9B-2240-990F-165E97B55BD9}" type="presParOf" srcId="{457FF153-A27E-8344-ACAC-B52F136481A4}" destId="{D6B189C7-3C83-C948-A92B-C4E45CA425E4}" srcOrd="0" destOrd="0" presId="urn:microsoft.com/office/officeart/2005/8/layout/hierarchy1"/>
    <dgm:cxn modelId="{66220FD0-75CB-F14A-A007-60E7CDEA236F}" type="presParOf" srcId="{457FF153-A27E-8344-ACAC-B52F136481A4}" destId="{E437F4FE-B3AB-C544-A0A5-AC8A44CE0FB1}" srcOrd="1" destOrd="0" presId="urn:microsoft.com/office/officeart/2005/8/layout/hierarchy1"/>
    <dgm:cxn modelId="{6166ECE8-0834-194B-A9D3-6ABE9000B580}" type="presParOf" srcId="{C7E1C19D-4296-CD4C-952C-59470BBFFD56}" destId="{BF38C355-D90A-9E44-85A3-04A26EB3D50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220D8-8DA4-D34C-80A2-0FF01C017DDE}">
      <dsp:nvSpPr>
        <dsp:cNvPr id="0" name=""/>
        <dsp:cNvSpPr/>
      </dsp:nvSpPr>
      <dsp:spPr>
        <a:xfrm>
          <a:off x="3700601" y="1916795"/>
          <a:ext cx="3070058" cy="365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18"/>
              </a:lnTo>
              <a:lnTo>
                <a:pt x="3070058" y="248918"/>
              </a:lnTo>
              <a:lnTo>
                <a:pt x="3070058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08017-BDB7-EC42-959F-CBC681606C7F}">
      <dsp:nvSpPr>
        <dsp:cNvPr id="0" name=""/>
        <dsp:cNvSpPr/>
      </dsp:nvSpPr>
      <dsp:spPr>
        <a:xfrm>
          <a:off x="3700601" y="1916795"/>
          <a:ext cx="1535029" cy="365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18"/>
              </a:lnTo>
              <a:lnTo>
                <a:pt x="1535029" y="248918"/>
              </a:lnTo>
              <a:lnTo>
                <a:pt x="1535029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839D7-A82E-4045-A411-76F46EAB801F}">
      <dsp:nvSpPr>
        <dsp:cNvPr id="0" name=""/>
        <dsp:cNvSpPr/>
      </dsp:nvSpPr>
      <dsp:spPr>
        <a:xfrm>
          <a:off x="3654881" y="1916795"/>
          <a:ext cx="91440" cy="3652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6E640-9D8D-1245-990B-1B51D63706F2}">
      <dsp:nvSpPr>
        <dsp:cNvPr id="0" name=""/>
        <dsp:cNvSpPr/>
      </dsp:nvSpPr>
      <dsp:spPr>
        <a:xfrm>
          <a:off x="2165572" y="1916795"/>
          <a:ext cx="1535029" cy="365267"/>
        </a:xfrm>
        <a:custGeom>
          <a:avLst/>
          <a:gdLst/>
          <a:ahLst/>
          <a:cxnLst/>
          <a:rect l="0" t="0" r="0" b="0"/>
          <a:pathLst>
            <a:path>
              <a:moveTo>
                <a:pt x="1535029" y="0"/>
              </a:moveTo>
              <a:lnTo>
                <a:pt x="1535029" y="248918"/>
              </a:lnTo>
              <a:lnTo>
                <a:pt x="0" y="248918"/>
              </a:lnTo>
              <a:lnTo>
                <a:pt x="0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99C28-D4E1-0C49-9CF5-E1519E309E42}">
      <dsp:nvSpPr>
        <dsp:cNvPr id="0" name=""/>
        <dsp:cNvSpPr/>
      </dsp:nvSpPr>
      <dsp:spPr>
        <a:xfrm>
          <a:off x="630543" y="1916795"/>
          <a:ext cx="3070058" cy="365267"/>
        </a:xfrm>
        <a:custGeom>
          <a:avLst/>
          <a:gdLst/>
          <a:ahLst/>
          <a:cxnLst/>
          <a:rect l="0" t="0" r="0" b="0"/>
          <a:pathLst>
            <a:path>
              <a:moveTo>
                <a:pt x="3070058" y="0"/>
              </a:moveTo>
              <a:lnTo>
                <a:pt x="3070058" y="248918"/>
              </a:lnTo>
              <a:lnTo>
                <a:pt x="0" y="248918"/>
              </a:lnTo>
              <a:lnTo>
                <a:pt x="0" y="365267"/>
              </a:lnTo>
            </a:path>
          </a:pathLst>
        </a:custGeom>
        <a:noFill/>
        <a:ln w="635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78F00-3044-CF4B-9EE8-9FABEC00D56D}">
      <dsp:nvSpPr>
        <dsp:cNvPr id="0" name=""/>
        <dsp:cNvSpPr/>
      </dsp:nvSpPr>
      <dsp:spPr>
        <a:xfrm>
          <a:off x="3072635" y="1119277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CEB4EA-5B08-7541-94F5-7356CF51C267}">
      <dsp:nvSpPr>
        <dsp:cNvPr id="0" name=""/>
        <dsp:cNvSpPr/>
      </dsp:nvSpPr>
      <dsp:spPr>
        <a:xfrm>
          <a:off x="3212183" y="1251848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Strategic Planning Committee  </a:t>
          </a:r>
        </a:p>
      </dsp:txBody>
      <dsp:txXfrm>
        <a:off x="3235541" y="1275206"/>
        <a:ext cx="1209216" cy="750801"/>
      </dsp:txXfrm>
    </dsp:sp>
    <dsp:sp modelId="{11408852-CC14-9542-9F91-93DB9CC27F8A}">
      <dsp:nvSpPr>
        <dsp:cNvPr id="0" name=""/>
        <dsp:cNvSpPr/>
      </dsp:nvSpPr>
      <dsp:spPr>
        <a:xfrm>
          <a:off x="2577" y="2282062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1BA396-0E04-154A-8202-4DAAD481CCE5}">
      <dsp:nvSpPr>
        <dsp:cNvPr id="0" name=""/>
        <dsp:cNvSpPr/>
      </dsp:nvSpPr>
      <dsp:spPr>
        <a:xfrm>
          <a:off x="142125" y="2414632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Johnson &amp; Johnson Local Operating Company</a:t>
          </a:r>
        </a:p>
      </dsp:txBody>
      <dsp:txXfrm>
        <a:off x="165483" y="2437990"/>
        <a:ext cx="1209216" cy="750801"/>
      </dsp:txXfrm>
    </dsp:sp>
    <dsp:sp modelId="{D91BC026-1796-E04E-AF5E-249C12D2AB25}">
      <dsp:nvSpPr>
        <dsp:cNvPr id="0" name=""/>
        <dsp:cNvSpPr/>
      </dsp:nvSpPr>
      <dsp:spPr>
        <a:xfrm>
          <a:off x="1537606" y="2282062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DD1597-707F-CB4D-BD94-3285C159F636}">
      <dsp:nvSpPr>
        <dsp:cNvPr id="0" name=""/>
        <dsp:cNvSpPr/>
      </dsp:nvSpPr>
      <dsp:spPr>
        <a:xfrm>
          <a:off x="1677154" y="2414632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Coordinating Entity </a:t>
          </a:r>
          <a:r>
            <a:rPr lang="en-US" sz="900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Chair</a:t>
          </a:r>
        </a:p>
      </dsp:txBody>
      <dsp:txXfrm>
        <a:off x="1700512" y="2437990"/>
        <a:ext cx="1209216" cy="750801"/>
      </dsp:txXfrm>
    </dsp:sp>
    <dsp:sp modelId="{CDE42632-E8A7-DA44-B5DA-56A0E9FCCF47}">
      <dsp:nvSpPr>
        <dsp:cNvPr id="0" name=""/>
        <dsp:cNvSpPr/>
      </dsp:nvSpPr>
      <dsp:spPr>
        <a:xfrm>
          <a:off x="3072635" y="2282062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C8B535-6647-0847-9C85-0F82C8CF46A9}">
      <dsp:nvSpPr>
        <dsp:cNvPr id="0" name=""/>
        <dsp:cNvSpPr/>
      </dsp:nvSpPr>
      <dsp:spPr>
        <a:xfrm>
          <a:off x="3212183" y="2414632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Secondary School(s)</a:t>
          </a:r>
        </a:p>
      </dsp:txBody>
      <dsp:txXfrm>
        <a:off x="3235541" y="2437990"/>
        <a:ext cx="1209216" cy="750801"/>
      </dsp:txXfrm>
    </dsp:sp>
    <dsp:sp modelId="{ECED5FA5-5176-D54B-BCA5-7CE4E3ADF9A5}">
      <dsp:nvSpPr>
        <dsp:cNvPr id="0" name=""/>
        <dsp:cNvSpPr/>
      </dsp:nvSpPr>
      <dsp:spPr>
        <a:xfrm>
          <a:off x="4607664" y="2282062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BEFF8-C6CB-514F-8A17-14F6858244BF}">
      <dsp:nvSpPr>
        <dsp:cNvPr id="0" name=""/>
        <dsp:cNvSpPr/>
      </dsp:nvSpPr>
      <dsp:spPr>
        <a:xfrm>
          <a:off x="4747212" y="2414632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Institution(s) of Higher Education</a:t>
          </a:r>
        </a:p>
      </dsp:txBody>
      <dsp:txXfrm>
        <a:off x="4770570" y="2437990"/>
        <a:ext cx="1209216" cy="750801"/>
      </dsp:txXfrm>
    </dsp:sp>
    <dsp:sp modelId="{BC0BD47E-87E6-B54E-83BE-C2FD8FC97772}">
      <dsp:nvSpPr>
        <dsp:cNvPr id="0" name=""/>
        <dsp:cNvSpPr/>
      </dsp:nvSpPr>
      <dsp:spPr>
        <a:xfrm>
          <a:off x="6142693" y="2282062"/>
          <a:ext cx="1255932" cy="7975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lumMod val="75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598C48-DE99-8044-9ACB-B2ABC48A1827}">
      <dsp:nvSpPr>
        <dsp:cNvPr id="0" name=""/>
        <dsp:cNvSpPr/>
      </dsp:nvSpPr>
      <dsp:spPr>
        <a:xfrm>
          <a:off x="6282241" y="2414632"/>
          <a:ext cx="1255932" cy="79751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charset="0"/>
              <a:ea typeface="+mn-ea"/>
              <a:cs typeface="Calibri" charset="0"/>
            </a:rPr>
            <a:t>Other Community Partners</a:t>
          </a:r>
        </a:p>
      </dsp:txBody>
      <dsp:txXfrm>
        <a:off x="6305599" y="2437990"/>
        <a:ext cx="1209216" cy="750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A23D9-D5E0-9D44-B404-F6F950BADCF2}">
      <dsp:nvSpPr>
        <dsp:cNvPr id="0" name=""/>
        <dsp:cNvSpPr/>
      </dsp:nvSpPr>
      <dsp:spPr>
        <a:xfrm>
          <a:off x="3703271" y="3196290"/>
          <a:ext cx="2214451" cy="351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395"/>
              </a:lnTo>
              <a:lnTo>
                <a:pt x="2214451" y="239395"/>
              </a:lnTo>
              <a:lnTo>
                <a:pt x="2214451" y="35129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02F7E-8BC3-1241-A824-5551B05FAD7B}">
      <dsp:nvSpPr>
        <dsp:cNvPr id="0" name=""/>
        <dsp:cNvSpPr/>
      </dsp:nvSpPr>
      <dsp:spPr>
        <a:xfrm>
          <a:off x="3703271" y="3196290"/>
          <a:ext cx="738150" cy="351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395"/>
              </a:lnTo>
              <a:lnTo>
                <a:pt x="738150" y="239395"/>
              </a:lnTo>
              <a:lnTo>
                <a:pt x="738150" y="35129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44FA7-A13A-FF4D-A556-C3E20C7AAE68}">
      <dsp:nvSpPr>
        <dsp:cNvPr id="0" name=""/>
        <dsp:cNvSpPr/>
      </dsp:nvSpPr>
      <dsp:spPr>
        <a:xfrm>
          <a:off x="2965120" y="3196290"/>
          <a:ext cx="738150" cy="351292"/>
        </a:xfrm>
        <a:custGeom>
          <a:avLst/>
          <a:gdLst/>
          <a:ahLst/>
          <a:cxnLst/>
          <a:rect l="0" t="0" r="0" b="0"/>
          <a:pathLst>
            <a:path>
              <a:moveTo>
                <a:pt x="738150" y="0"/>
              </a:moveTo>
              <a:lnTo>
                <a:pt x="738150" y="239395"/>
              </a:lnTo>
              <a:lnTo>
                <a:pt x="0" y="239395"/>
              </a:lnTo>
              <a:lnTo>
                <a:pt x="0" y="35129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AF76D-6A0A-4644-AC7A-595FB55E8715}">
      <dsp:nvSpPr>
        <dsp:cNvPr id="0" name=""/>
        <dsp:cNvSpPr/>
      </dsp:nvSpPr>
      <dsp:spPr>
        <a:xfrm>
          <a:off x="1488819" y="3196290"/>
          <a:ext cx="2214451" cy="351292"/>
        </a:xfrm>
        <a:custGeom>
          <a:avLst/>
          <a:gdLst/>
          <a:ahLst/>
          <a:cxnLst/>
          <a:rect l="0" t="0" r="0" b="0"/>
          <a:pathLst>
            <a:path>
              <a:moveTo>
                <a:pt x="2214451" y="0"/>
              </a:moveTo>
              <a:lnTo>
                <a:pt x="2214451" y="239395"/>
              </a:lnTo>
              <a:lnTo>
                <a:pt x="0" y="239395"/>
              </a:lnTo>
              <a:lnTo>
                <a:pt x="0" y="351292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0C7BF-EBD3-D443-A631-A41A4F62D5BE}">
      <dsp:nvSpPr>
        <dsp:cNvPr id="0" name=""/>
        <dsp:cNvSpPr/>
      </dsp:nvSpPr>
      <dsp:spPr>
        <a:xfrm>
          <a:off x="3657551" y="1423314"/>
          <a:ext cx="91440" cy="3512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2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0E605-AA95-7B40-855F-7A70B40C49A6}">
      <dsp:nvSpPr>
        <dsp:cNvPr id="0" name=""/>
        <dsp:cNvSpPr/>
      </dsp:nvSpPr>
      <dsp:spPr>
        <a:xfrm>
          <a:off x="2495340" y="2912"/>
          <a:ext cx="2415861" cy="14204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039010-6D20-8C47-8ADB-1FCF15245685}">
      <dsp:nvSpPr>
        <dsp:cNvPr id="0" name=""/>
        <dsp:cNvSpPr/>
      </dsp:nvSpPr>
      <dsp:spPr>
        <a:xfrm>
          <a:off x="2629549" y="130411"/>
          <a:ext cx="2415861" cy="1420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charset="0"/>
              <a:ea typeface="Calibri" charset="0"/>
              <a:cs typeface="Calibri" charset="0"/>
            </a:rPr>
            <a:t>BTE Advisory Committee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 dirty="0">
              <a:latin typeface="Calibri" charset="0"/>
              <a:ea typeface="Calibri" charset="0"/>
              <a:cs typeface="Calibri" charset="0"/>
            </a:rPr>
            <a:t>Chaired by Johnson &amp; Johnson Local Operating Company Executive  Sponsor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Arial" charset="0"/>
            <a:ea typeface="Arial" charset="0"/>
            <a:cs typeface="Arial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Arial" charset="0"/>
              <a:ea typeface="Arial" charset="0"/>
              <a:cs typeface="Arial" charset="0"/>
            </a:rPr>
            <a:t>Comprised of executive-level leadership from all BTE partner, as well as other community leaders 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Arial" charset="0"/>
            <a:ea typeface="Arial" charset="0"/>
            <a:cs typeface="Arial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Arial" charset="0"/>
              <a:ea typeface="Arial" charset="0"/>
              <a:cs typeface="Arial" charset="0"/>
            </a:rPr>
            <a:t>Meets bi-annual/annual) to gain strategic advice and initiate sustainability efforts. </a:t>
          </a:r>
          <a:endParaRPr lang="en-US" sz="800" i="1" kern="1200" dirty="0">
            <a:latin typeface="Arial" charset="0"/>
            <a:ea typeface="Arial" charset="0"/>
            <a:cs typeface="Arial" charset="0"/>
          </a:endParaRPr>
        </a:p>
      </dsp:txBody>
      <dsp:txXfrm>
        <a:off x="2671151" y="172013"/>
        <a:ext cx="2332657" cy="1337198"/>
      </dsp:txXfrm>
    </dsp:sp>
    <dsp:sp modelId="{56E9FC87-E652-FC42-B86A-8FC100D65954}">
      <dsp:nvSpPr>
        <dsp:cNvPr id="0" name=""/>
        <dsp:cNvSpPr/>
      </dsp:nvSpPr>
      <dsp:spPr>
        <a:xfrm>
          <a:off x="2521907" y="1774607"/>
          <a:ext cx="2362727" cy="14216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3343AD-799A-194B-B983-7477307CBED9}">
      <dsp:nvSpPr>
        <dsp:cNvPr id="0" name=""/>
        <dsp:cNvSpPr/>
      </dsp:nvSpPr>
      <dsp:spPr>
        <a:xfrm>
          <a:off x="2656116" y="1902106"/>
          <a:ext cx="2362727" cy="1421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Calibri" charset="0"/>
              <a:ea typeface="Calibri" charset="0"/>
              <a:cs typeface="Calibri" charset="0"/>
            </a:rPr>
            <a:t>BTE Management Team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 dirty="0">
              <a:latin typeface="Calibri" charset="0"/>
              <a:ea typeface="Calibri" charset="0"/>
              <a:cs typeface="Calibri" charset="0"/>
            </a:rPr>
            <a:t>Chaired by BTE Site Coordinator /     Coordinating Entity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i="0" kern="1200" dirty="0">
            <a:latin typeface="Calibri" charset="0"/>
            <a:ea typeface="Calibri" charset="0"/>
            <a:cs typeface="Calibri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0" kern="1200" dirty="0">
              <a:latin typeface="Calibri" charset="0"/>
              <a:ea typeface="Calibri" charset="0"/>
              <a:cs typeface="Calibri" charset="0"/>
            </a:rPr>
            <a:t>Meets monthly to plan upcoming program activities, review and reflect on any program elements that need improvement, and determine each partner’s short-term role/responsibilities.</a:t>
          </a:r>
        </a:p>
      </dsp:txBody>
      <dsp:txXfrm>
        <a:off x="2697756" y="1943746"/>
        <a:ext cx="2279447" cy="1338403"/>
      </dsp:txXfrm>
    </dsp:sp>
    <dsp:sp modelId="{02FDE8EE-AD6F-EF43-8305-1009FD5A80D0}">
      <dsp:nvSpPr>
        <dsp:cNvPr id="0" name=""/>
        <dsp:cNvSpPr/>
      </dsp:nvSpPr>
      <dsp:spPr>
        <a:xfrm>
          <a:off x="884878" y="3547583"/>
          <a:ext cx="1207882" cy="767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1B5CC3-80B2-0C42-992A-0F297620A15F}">
      <dsp:nvSpPr>
        <dsp:cNvPr id="0" name=""/>
        <dsp:cNvSpPr/>
      </dsp:nvSpPr>
      <dsp:spPr>
        <a:xfrm>
          <a:off x="1019087" y="3675081"/>
          <a:ext cx="1207882" cy="767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charset="0"/>
              <a:ea typeface="Calibri" charset="0"/>
              <a:cs typeface="Calibri" charset="0"/>
            </a:rPr>
            <a:t>Employee Leadership Team</a:t>
          </a:r>
        </a:p>
      </dsp:txBody>
      <dsp:txXfrm>
        <a:off x="1041552" y="3697546"/>
        <a:ext cx="1162952" cy="722075"/>
      </dsp:txXfrm>
    </dsp:sp>
    <dsp:sp modelId="{3C6EEE9B-DF91-5D49-BA46-ABD6F000904B}">
      <dsp:nvSpPr>
        <dsp:cNvPr id="0" name=""/>
        <dsp:cNvSpPr/>
      </dsp:nvSpPr>
      <dsp:spPr>
        <a:xfrm>
          <a:off x="2361179" y="3547583"/>
          <a:ext cx="1207882" cy="767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D4C9FD-F209-0245-B121-535AD40B6440}">
      <dsp:nvSpPr>
        <dsp:cNvPr id="0" name=""/>
        <dsp:cNvSpPr/>
      </dsp:nvSpPr>
      <dsp:spPr>
        <a:xfrm>
          <a:off x="2495388" y="3675081"/>
          <a:ext cx="1207882" cy="767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charset="0"/>
              <a:ea typeface="Calibri" charset="0"/>
              <a:cs typeface="Calibri" charset="0"/>
            </a:rPr>
            <a:t>Site Coordinator</a:t>
          </a:r>
        </a:p>
      </dsp:txBody>
      <dsp:txXfrm>
        <a:off x="2517853" y="3697546"/>
        <a:ext cx="1162952" cy="722075"/>
      </dsp:txXfrm>
    </dsp:sp>
    <dsp:sp modelId="{FF358B27-D5AE-2B4E-9997-FCA9D475B6F5}">
      <dsp:nvSpPr>
        <dsp:cNvPr id="0" name=""/>
        <dsp:cNvSpPr/>
      </dsp:nvSpPr>
      <dsp:spPr>
        <a:xfrm>
          <a:off x="3837480" y="3547583"/>
          <a:ext cx="1207882" cy="767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5CFE9-2D36-984F-9181-7393FACD2211}">
      <dsp:nvSpPr>
        <dsp:cNvPr id="0" name=""/>
        <dsp:cNvSpPr/>
      </dsp:nvSpPr>
      <dsp:spPr>
        <a:xfrm>
          <a:off x="3971689" y="3675081"/>
          <a:ext cx="1207882" cy="767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charset="0"/>
              <a:ea typeface="Calibri" charset="0"/>
              <a:cs typeface="Calibri" charset="0"/>
            </a:rPr>
            <a:t>Secondary School(s) Liaison(s)</a:t>
          </a:r>
        </a:p>
      </dsp:txBody>
      <dsp:txXfrm>
        <a:off x="3994154" y="3697546"/>
        <a:ext cx="1162952" cy="722075"/>
      </dsp:txXfrm>
    </dsp:sp>
    <dsp:sp modelId="{D6B189C7-3C83-C948-A92B-C4E45CA425E4}">
      <dsp:nvSpPr>
        <dsp:cNvPr id="0" name=""/>
        <dsp:cNvSpPr/>
      </dsp:nvSpPr>
      <dsp:spPr>
        <a:xfrm>
          <a:off x="5313781" y="3547583"/>
          <a:ext cx="1207882" cy="767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7F4FE-B3AB-C544-A0A5-AC8A44CE0FB1}">
      <dsp:nvSpPr>
        <dsp:cNvPr id="0" name=""/>
        <dsp:cNvSpPr/>
      </dsp:nvSpPr>
      <dsp:spPr>
        <a:xfrm>
          <a:off x="5447990" y="3675081"/>
          <a:ext cx="1207882" cy="767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charset="0"/>
              <a:ea typeface="Calibri" charset="0"/>
              <a:cs typeface="Calibri" charset="0"/>
            </a:rPr>
            <a:t>Institute(s) of Higher Education Liaison(s)</a:t>
          </a:r>
        </a:p>
      </dsp:txBody>
      <dsp:txXfrm>
        <a:off x="5470455" y="3697546"/>
        <a:ext cx="1162952" cy="722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AF74D3-3FF2-4B74-8218-0148BCBFB1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solidFill>
                <a:schemeClr val="accent2"/>
              </a:solidFill>
              <a:latin typeface="GE Inspira Sans" panose="020B05030600000000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4009A-3455-4DED-BF01-333EF4E510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295C8-9BE0-4C5A-BDF3-7C8528A93814}" type="datetimeFigureOut">
              <a:rPr lang="en-US" smtClean="0">
                <a:solidFill>
                  <a:schemeClr val="accent2"/>
                </a:solidFill>
                <a:latin typeface="GE Inspira Sans" panose="020B0503060000000003" pitchFamily="34" charset="0"/>
              </a:rPr>
              <a:t>3/21/2024</a:t>
            </a:fld>
            <a:endParaRPr lang="en-US">
              <a:solidFill>
                <a:schemeClr val="accent2"/>
              </a:solidFill>
              <a:latin typeface="GE Inspira Sans" panose="020B05030600000000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C611E-580F-4432-A731-28BEC4E7BB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solidFill>
                <a:schemeClr val="accent2"/>
              </a:solidFill>
              <a:latin typeface="GE Inspira Sans" panose="020B05030600000000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A5A9D-20B3-4FE6-A209-072589C054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50FC0-A9B0-4414-A2EB-585880DEE440}" type="slidenum">
              <a:rPr lang="en-US" smtClean="0">
                <a:solidFill>
                  <a:schemeClr val="accent2"/>
                </a:solidFill>
                <a:latin typeface="GE Inspira Sans" panose="020B0503060000000003" pitchFamily="34" charset="0"/>
              </a:rPr>
              <a:t>‹#›</a:t>
            </a:fld>
            <a:endParaRPr lang="en-US">
              <a:solidFill>
                <a:schemeClr val="accent2"/>
              </a:solidFill>
              <a:latin typeface="GE Inspira Sans" panose="020B050306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37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E Inspira Sans" panose="020B0503060000000003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E Inspira Sans" panose="020B0503060000000003" pitchFamily="34" charset="0"/>
              </a:defRPr>
            </a:lvl1pPr>
          </a:lstStyle>
          <a:p>
            <a:fld id="{2D5C7EC6-5906-354C-9EED-866C698B72A5}" type="datetimeFigureOut">
              <a:rPr lang="en-GB" smtClean="0"/>
              <a:pPr/>
              <a:t>21/03/2024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E Inspira Sans" panose="020B0503060000000003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E Inspira Sans" panose="020B0503060000000003" pitchFamily="34" charset="0"/>
              </a:defRPr>
            </a:lvl1pPr>
          </a:lstStyle>
          <a:p>
            <a:fld id="{2688F7FD-9963-504F-A0D1-464C24FD4C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22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E Inspira Sans" panose="020B05030600000000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E Inspira Sans" panose="020B05030600000000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E Inspira Sans" panose="020B05030600000000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E Inspira Sans" panose="020B05030600000000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E Inspira Sans" panose="020B05030600000000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33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4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9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519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57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9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8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7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42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8F7FD-9963-504F-A0D1-464C24FD4C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Inspira Sans" panose="020B05030600000000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 Inspira Sans" panose="020B050306000000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0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u="sng">
                <a:solidFill>
                  <a:schemeClr val="bg1"/>
                </a:solidFill>
              </a:rPr>
              <a:t>BTE Graduates</a:t>
            </a:r>
            <a:r>
              <a:rPr lang="en-US" sz="1200">
                <a:solidFill>
                  <a:schemeClr val="bg1"/>
                </a:solidFill>
              </a:rPr>
              <a:t> are those students that completed the three-year BTE program. FHI 360 calculates the completion rate using the initial enrollment indicated in the Quarterly Report submitted at baseline and the final enrollment indicated in the End-of-Grant Report submitted 30 days after graduation by the local site coordinator. The program completion rate for 2013-2030 is 72.7.% (31:34 sites reporting, including: </a:t>
            </a:r>
            <a:r>
              <a:rPr lang="en-US" b="0" baseline="0">
                <a:solidFill>
                  <a:schemeClr val="tx2"/>
                </a:solidFill>
              </a:rPr>
              <a:t>Ambler, Pennsylvania; Auckland, New Zealand; Bound Brook, New Jersey; </a:t>
            </a:r>
            <a:r>
              <a:rPr lang="en-US" sz="1200" b="0">
                <a:solidFill>
                  <a:schemeClr val="tx2"/>
                </a:solidFill>
              </a:rPr>
              <a:t>Bucharest,</a:t>
            </a:r>
            <a:r>
              <a:rPr lang="en-US" sz="1200" b="0" baseline="0">
                <a:solidFill>
                  <a:schemeClr val="tx2"/>
                </a:solidFill>
              </a:rPr>
              <a:t> Romania; </a:t>
            </a:r>
            <a:r>
              <a:rPr lang="en-US" b="0" baseline="0">
                <a:solidFill>
                  <a:schemeClr val="tx2"/>
                </a:solidFill>
              </a:rPr>
              <a:t>Cape Town, South Africa; East London, South Africa; </a:t>
            </a:r>
            <a:r>
              <a:rPr lang="en-US" b="0" baseline="0" err="1">
                <a:solidFill>
                  <a:schemeClr val="tx2"/>
                </a:solidFill>
              </a:rPr>
              <a:t>Gurabo</a:t>
            </a:r>
            <a:r>
              <a:rPr lang="en-US" b="0" baseline="0">
                <a:solidFill>
                  <a:schemeClr val="tx2"/>
                </a:solidFill>
              </a:rPr>
              <a:t>/</a:t>
            </a:r>
            <a:r>
              <a:rPr lang="en-US" b="0" baseline="0" err="1">
                <a:solidFill>
                  <a:schemeClr val="tx2"/>
                </a:solidFill>
              </a:rPr>
              <a:t>Manati</a:t>
            </a:r>
            <a:r>
              <a:rPr lang="en-US" b="0" baseline="0">
                <a:solidFill>
                  <a:schemeClr val="tx2"/>
                </a:solidFill>
              </a:rPr>
              <a:t>, Puerto Rico; High Wycombe, United Kingdom; Johannesburg, South Africa; Las Piedras, Puerto Rico; Leiden Netherlands; Mexico City, Mexico; Mumbai, India; </a:t>
            </a:r>
            <a:r>
              <a:rPr lang="en-US" sz="1200" b="0">
                <a:solidFill>
                  <a:schemeClr val="tx2"/>
                </a:solidFill>
              </a:rPr>
              <a:t>Nairobi, Kenya; Naples, Italy; Norristown Area, Pennsylvania; New Brunswick, New Jersey (5); </a:t>
            </a:r>
            <a:r>
              <a:rPr lang="en-US" b="0" baseline="0">
                <a:solidFill>
                  <a:schemeClr val="tx2"/>
                </a:solidFill>
              </a:rPr>
              <a:t>Newark, California; </a:t>
            </a:r>
            <a:r>
              <a:rPr lang="en-US" sz="1200" b="0">
                <a:solidFill>
                  <a:schemeClr val="tx2"/>
                </a:solidFill>
              </a:rPr>
              <a:t>North Plainfield, New Jersey; </a:t>
            </a:r>
            <a:r>
              <a:rPr lang="en-US" b="0" baseline="0">
                <a:solidFill>
                  <a:schemeClr val="tx2"/>
                </a:solidFill>
              </a:rPr>
              <a:t>Panama City, Panama; </a:t>
            </a:r>
            <a:r>
              <a:rPr lang="en-US" sz="1200" b="0">
                <a:solidFill>
                  <a:schemeClr val="tx2"/>
                </a:solidFill>
              </a:rPr>
              <a:t>Phoenixville, Pennsylvania; </a:t>
            </a:r>
            <a:r>
              <a:rPr lang="en-US" b="0" baseline="0">
                <a:solidFill>
                  <a:schemeClr val="tx2"/>
                </a:solidFill>
              </a:rPr>
              <a:t>Prague, Czech Republic; San Diego, California; San Lorenzo, Puerto Rico; Santa Ana, California; </a:t>
            </a:r>
            <a:r>
              <a:rPr lang="en-US" sz="1200" b="0">
                <a:solidFill>
                  <a:schemeClr val="tx2"/>
                </a:solidFill>
              </a:rPr>
              <a:t>Sydney, Australia; Taunton, Massachusetts; Trenton, New Jersey (3); </a:t>
            </a:r>
            <a:r>
              <a:rPr lang="en-US" b="0" baseline="0">
                <a:solidFill>
                  <a:schemeClr val="tx2"/>
                </a:solidFill>
              </a:rPr>
              <a:t>Wilmington, Delaware (2); Yokneam, Israel; and Yumbo, Colombia</a:t>
            </a:r>
            <a:r>
              <a:rPr lang="en-US" b="0" baseline="0"/>
              <a:t>. Three-year completion rates are not applicable for three (3:34) sites, including Leeds, United Kingdom; Madrid, Spain; and </a:t>
            </a:r>
            <a:r>
              <a:rPr lang="en-US" sz="1200" b="0">
                <a:solidFill>
                  <a:schemeClr val="tx2"/>
                </a:solidFill>
              </a:rPr>
              <a:t>Paranaque, Philippines, and </a:t>
            </a:r>
            <a:r>
              <a:rPr lang="en-US" b="0" baseline="0"/>
              <a:t>were excluded from the analysis due to non-qualifying program model data.</a:t>
            </a:r>
          </a:p>
          <a:p>
            <a:pPr>
              <a:defRPr/>
            </a:pPr>
            <a:endParaRPr lang="en-US" sz="1200" b="0" baseline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b="0" u="sng" baseline="0">
                <a:solidFill>
                  <a:schemeClr val="bg1"/>
                </a:solidFill>
              </a:rPr>
              <a:t>Graduation Rate</a:t>
            </a:r>
            <a:r>
              <a:rPr lang="en-US" sz="1200" b="0" u="none" baseline="0">
                <a:solidFill>
                  <a:schemeClr val="bg1"/>
                </a:solidFill>
              </a:rPr>
              <a:t> are those students that completed the three-year BTE program </a:t>
            </a:r>
            <a:r>
              <a:rPr lang="en-US" sz="1200" b="0" i="1" u="none" baseline="0">
                <a:solidFill>
                  <a:schemeClr val="bg1"/>
                </a:solidFill>
              </a:rPr>
              <a:t>and </a:t>
            </a:r>
            <a:r>
              <a:rPr lang="en-US" sz="1200" b="0" i="0" u="none" baseline="0">
                <a:solidFill>
                  <a:schemeClr val="bg1"/>
                </a:solidFill>
              </a:rPr>
              <a:t>graduated/completed secondary school between 2014-2020 (20:22 sites),</a:t>
            </a:r>
            <a:r>
              <a:rPr lang="en-US" sz="1200">
                <a:solidFill>
                  <a:schemeClr val="bg1"/>
                </a:solidFill>
              </a:rPr>
              <a:t> including: </a:t>
            </a:r>
            <a:r>
              <a:rPr lang="en-US" b="0" baseline="0">
                <a:solidFill>
                  <a:schemeClr val="tx2"/>
                </a:solidFill>
              </a:rPr>
              <a:t>Auckland, New Zealand; Bound Brook, New Jersey; </a:t>
            </a:r>
            <a:r>
              <a:rPr lang="en-US" sz="1200" b="0">
                <a:solidFill>
                  <a:schemeClr val="tx2"/>
                </a:solidFill>
              </a:rPr>
              <a:t>Bucharest,</a:t>
            </a:r>
            <a:r>
              <a:rPr lang="en-US" sz="1200" b="0" baseline="0">
                <a:solidFill>
                  <a:schemeClr val="tx2"/>
                </a:solidFill>
              </a:rPr>
              <a:t> Romania; </a:t>
            </a:r>
            <a:r>
              <a:rPr lang="en-US" b="0" baseline="0" err="1">
                <a:solidFill>
                  <a:schemeClr val="tx2"/>
                </a:solidFill>
              </a:rPr>
              <a:t>Gurabo</a:t>
            </a:r>
            <a:r>
              <a:rPr lang="en-US" b="0" baseline="0">
                <a:solidFill>
                  <a:schemeClr val="tx2"/>
                </a:solidFill>
              </a:rPr>
              <a:t>/</a:t>
            </a:r>
            <a:r>
              <a:rPr lang="en-US" b="0" baseline="0" err="1">
                <a:solidFill>
                  <a:schemeClr val="tx2"/>
                </a:solidFill>
              </a:rPr>
              <a:t>Manati</a:t>
            </a:r>
            <a:r>
              <a:rPr lang="en-US" b="0" baseline="0">
                <a:solidFill>
                  <a:schemeClr val="tx2"/>
                </a:solidFill>
              </a:rPr>
              <a:t>, Puerto Rico; High Wycombe, United Kingdom; Las Piedras, Puerto Rico; Leeds, UK; Mumbai, India; </a:t>
            </a:r>
            <a:r>
              <a:rPr lang="en-US" sz="1200" b="0">
                <a:solidFill>
                  <a:schemeClr val="tx2"/>
                </a:solidFill>
              </a:rPr>
              <a:t>Nairobi, Kenya; Naples, Italy; Norristown Area, Pennsylvania; New Brunswick, New Jersey (5); North Plainfield, New Jersey; Phoenixville, Pennsylvania; </a:t>
            </a:r>
            <a:r>
              <a:rPr lang="en-US" b="0" baseline="0">
                <a:solidFill>
                  <a:schemeClr val="tx2"/>
                </a:solidFill>
              </a:rPr>
              <a:t>San Diego, California; San Lorenzo, Puerto Rico; Santa Ana, California; </a:t>
            </a:r>
            <a:r>
              <a:rPr lang="en-US" sz="1200" b="0">
                <a:solidFill>
                  <a:schemeClr val="tx2"/>
                </a:solidFill>
              </a:rPr>
              <a:t>Sydney, Australia; Taunton, Massachusetts; Trenton, New Jersey (3)</a:t>
            </a:r>
            <a:r>
              <a:rPr lang="en-US" b="0" baseline="0">
                <a:solidFill>
                  <a:schemeClr val="tx2"/>
                </a:solidFill>
              </a:rPr>
              <a:t>; Yokneam, Israel; and Yumbo, Colombia</a:t>
            </a:r>
            <a:r>
              <a:rPr lang="en-US" b="0" baseline="0"/>
              <a:t>. At the time of this publication, two sites (2:22) did not have final graduation data, including: </a:t>
            </a:r>
            <a:r>
              <a:rPr lang="en-US" b="0" baseline="0">
                <a:solidFill>
                  <a:schemeClr val="tx2"/>
                </a:solidFill>
              </a:rPr>
              <a:t>East London, South Africa; and Mexico City, Mexico. </a:t>
            </a:r>
          </a:p>
          <a:p>
            <a:pPr>
              <a:defRPr/>
            </a:pPr>
            <a:endParaRPr lang="en-US" sz="1200">
              <a:solidFill>
                <a:schemeClr val="bg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u="sng"/>
              <a:t>Academic and Survey Data. </a:t>
            </a:r>
            <a:r>
              <a:rPr lang="en-US" b="0"/>
              <a:t>FHI 360 analyzed</a:t>
            </a:r>
            <a:r>
              <a:rPr lang="en-US" b="0" baseline="0"/>
              <a:t> the </a:t>
            </a:r>
            <a:r>
              <a:rPr lang="en-US" b="0"/>
              <a:t>Academic and Survey data</a:t>
            </a:r>
            <a:r>
              <a:rPr lang="en-US" b="0" baseline="0"/>
              <a:t>, as </a:t>
            </a:r>
            <a:r>
              <a:rPr lang="en-US" b="0"/>
              <a:t>reported by</a:t>
            </a:r>
            <a:r>
              <a:rPr lang="en-US" b="0" baseline="0"/>
              <a:t> the </a:t>
            </a:r>
            <a:r>
              <a:rPr lang="en-US" b="0"/>
              <a:t>independent evaluators</a:t>
            </a:r>
            <a:r>
              <a:rPr lang="en-US" b="0" baseline="0"/>
              <a:t>, of sites with students graduating </a:t>
            </a:r>
            <a:r>
              <a:rPr lang="en-US" b="0" i="1" baseline="0"/>
              <a:t>and </a:t>
            </a:r>
            <a:r>
              <a:rPr lang="en-US" b="0" baseline="0"/>
              <a:t>completing the BTE program between 2013-2020.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Between 2013-2019 this included data from 24:28 sites: Ambler, Pennsylvania; Auckland, New Zealand; Bucharest, Romania; Cape Town, South Africa;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Gurabo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/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Manati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Puerto Rico; High Wycombe, United Kingdom; Johannesburg, South Africa; Leiden Netherlands; Mumbai, India; Nairobi, Kenya; Naples, Italy; New Brunswick, New Jersey (5); Newark, California; North Plainfield, New Jersey; Panama City, Panama; Phoenixville, Pennsylvania; Prague, Czech Republic; San Diego, California; San Lorenzo, Puerto Rico; Santa Ana, California; Sydney, Australia; Taunton, Massachusetts; Wilmington, Delaware (2); and Yumbo, Colombia. Four (4:28) sites, including Leeds, United Kingdom; Madrid, Spain; New Brunswick, NJ (4); and Paranaque, Philippines, were excluded from the analysis due to non-qualifying Academic and Survey data. “Work Readiness Skills” results are reported for 27:28 sites: Panama City, Panama survey data for these questions were not available for analysis.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​</a:t>
            </a:r>
            <a:endParaRPr lang="en-US" sz="1200" b="0" i="0" kern="1200" baseline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/>
              <a:t>In 2020, Covid-19 resulted in limited Academic and Survey Data collection of the seven (7) BTE sites graduating, including:</a:t>
            </a:r>
            <a:r>
              <a:rPr lang="en-US" sz="1200" b="0" baseline="0">
                <a:ea typeface="ＭＳ Ｐゴシック" charset="0"/>
              </a:rPr>
              <a:t> </a:t>
            </a:r>
            <a:r>
              <a:rPr lang="en-US" sz="1200">
                <a:ea typeface="Verdana" charset="0"/>
                <a:cs typeface="Arial"/>
              </a:rPr>
              <a:t>Bound Brook, New Jersey; </a:t>
            </a:r>
            <a:r>
              <a:rPr lang="en-US" sz="1200">
                <a:cs typeface="Arial" charset="0"/>
              </a:rPr>
              <a:t>East London, South Africa; </a:t>
            </a:r>
            <a:r>
              <a:rPr lang="en-US" sz="1200">
                <a:ea typeface="Verdana" charset="0"/>
                <a:cs typeface="Arial"/>
              </a:rPr>
              <a:t>Las Piedras, Puerto Rico; Mexico City, Mexico; </a:t>
            </a:r>
            <a:r>
              <a:rPr lang="en-US" sz="1200">
                <a:cs typeface="Arial" charset="0"/>
              </a:rPr>
              <a:t>Norristown, Pennsylvania; </a:t>
            </a:r>
            <a:r>
              <a:rPr lang="en-US" sz="1200">
                <a:solidFill>
                  <a:srgbClr val="000000"/>
                </a:solidFill>
                <a:ea typeface="Verdana" charset="0"/>
                <a:cs typeface="Arial" charset="0"/>
              </a:rPr>
              <a:t>Trenton, New Jersey; and </a:t>
            </a:r>
            <a:r>
              <a:rPr lang="en-US" sz="1200">
                <a:cs typeface="Arial" charset="0"/>
              </a:rPr>
              <a:t>Yokneam, Israel.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See slide 6 for additional details on available data for analysis from these sites.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23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57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76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67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306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8F7FD-9963-504F-A0D1-464C24FD4C7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54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C155388-2ED0-124B-A584-E6A3D9F99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5AF69B-B0A2-0D4B-85CF-C5E467C395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287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340042E-A3B8-F7F0-20A0-E696D0DBB0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rgbClr val="EC1F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A57F109-B2A5-9CEA-132A-220066B74637}"/>
              </a:ext>
            </a:extLst>
          </p:cNvPr>
          <p:cNvSpPr>
            <a:spLocks/>
          </p:cNvSpPr>
          <p:nvPr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6187B6"/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F9EB613-5ABB-50A1-C8AA-F8D58A260B95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6187B6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18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</a:t>
            </a:r>
            <a:br>
              <a:rPr lang="en-US"/>
            </a:br>
            <a:r>
              <a:rPr lang="en-US"/>
              <a:t>Lorem ipsum dolor sit amet, consetetur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229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692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92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</a:t>
            </a:r>
            <a:br>
              <a:rPr lang="en-US"/>
            </a:br>
            <a:r>
              <a:rPr lang="en-US"/>
              <a:t>Lorem ipsum dolor sit amet, consetetur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826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07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21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</a:t>
            </a:r>
            <a:br>
              <a:rPr lang="en-US"/>
            </a:br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 column. 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illum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</a:t>
            </a:r>
            <a:r>
              <a:rPr lang="en-US" err="1"/>
              <a:t>vero</a:t>
            </a:r>
            <a:r>
              <a:rPr lang="en-US"/>
              <a:t> eros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4199058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</a:t>
            </a:r>
            <a:br>
              <a:rPr lang="en-US"/>
            </a:br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 column. 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illum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</a:t>
            </a:r>
            <a:r>
              <a:rPr lang="en-US" err="1"/>
              <a:t>vero</a:t>
            </a:r>
            <a:r>
              <a:rPr lang="en-US"/>
              <a:t> eros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2384137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</a:t>
            </a:r>
            <a:br>
              <a:rPr lang="en-US"/>
            </a:br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 column. 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illum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</a:t>
            </a:r>
            <a:r>
              <a:rPr lang="en-US" err="1"/>
              <a:t>vero</a:t>
            </a:r>
            <a:r>
              <a:rPr lang="en-US"/>
              <a:t> eros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3617622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</a:t>
            </a:r>
            <a:br>
              <a:rPr lang="en-US"/>
            </a:br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6187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 column. 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illum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</a:t>
            </a:r>
            <a:r>
              <a:rPr lang="en-US" err="1"/>
              <a:t>vero</a:t>
            </a:r>
            <a:r>
              <a:rPr lang="en-US"/>
              <a:t> eros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81749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C3C0B5-BDFC-4649-8413-083A56DD27D2}"/>
              </a:ext>
            </a:extLst>
          </p:cNvPr>
          <p:cNvSpPr>
            <a:spLocks/>
          </p:cNvSpPr>
          <p:nvPr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B277F59-536F-FD6E-8BB7-B5BBFA85603D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05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</a:t>
            </a:r>
            <a:br>
              <a:rPr lang="en-US"/>
            </a:br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 column. 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illum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</a:t>
            </a:r>
            <a:r>
              <a:rPr lang="en-US" err="1"/>
              <a:t>vero</a:t>
            </a:r>
            <a:r>
              <a:rPr lang="en-US"/>
              <a:t> eros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4756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one-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799" y="1177160"/>
            <a:ext cx="10826496" cy="48006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4C75F391-57ED-D04E-A472-08667CE4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403268"/>
            <a:ext cx="10826495" cy="46695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one-line page title, click to add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D5D71-2919-D2ED-4967-50BCB6957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EAC3E4-54EF-4B7A-2A47-620F2CA5423A}"/>
              </a:ext>
            </a:extLst>
          </p:cNvPr>
          <p:cNvSpPr txBox="1">
            <a:spLocks/>
          </p:cNvSpPr>
          <p:nvPr userDrawn="1"/>
        </p:nvSpPr>
        <p:spPr>
          <a:xfrm>
            <a:off x="498686" y="6184754"/>
            <a:ext cx="211556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005CB9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Bridge to Employment</a:t>
            </a:r>
          </a:p>
        </p:txBody>
      </p:sp>
    </p:spTree>
    <p:extLst>
      <p:ext uri="{BB962C8B-B14F-4D97-AF65-F5344CB8AC3E}">
        <p14:creationId xmlns:p14="http://schemas.microsoft.com/office/powerpoint/2010/main" val="1952078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wo-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00" y="1554480"/>
            <a:ext cx="10826496" cy="442325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4C75F391-57ED-D04E-A472-08667CE4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256"/>
            <a:ext cx="10432800" cy="89802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B3EE85-7E28-4333-A892-D4FF33D78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DC3DCA-BF45-A63F-A2A6-4F4CA14D8262}"/>
              </a:ext>
            </a:extLst>
          </p:cNvPr>
          <p:cNvSpPr txBox="1">
            <a:spLocks/>
          </p:cNvSpPr>
          <p:nvPr userDrawn="1"/>
        </p:nvSpPr>
        <p:spPr>
          <a:xfrm>
            <a:off x="498686" y="6184754"/>
            <a:ext cx="211556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005CB9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Bridge to Employment</a:t>
            </a:r>
          </a:p>
        </p:txBody>
      </p:sp>
    </p:spTree>
    <p:extLst>
      <p:ext uri="{BB962C8B-B14F-4D97-AF65-F5344CB8AC3E}">
        <p14:creationId xmlns:p14="http://schemas.microsoft.com/office/powerpoint/2010/main" val="1602862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76D91-052F-5C6E-BDAB-A3AF78FFAD41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02A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6210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42F5C9-2B63-6AF6-E486-EEDAABE8C90F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13815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Statement Here</a:t>
            </a:r>
          </a:p>
        </p:txBody>
      </p:sp>
    </p:spTree>
    <p:extLst>
      <p:ext uri="{BB962C8B-B14F-4D97-AF65-F5344CB8AC3E}">
        <p14:creationId xmlns:p14="http://schemas.microsoft.com/office/powerpoint/2010/main" val="3639709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3211671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02A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6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0099154-061C-F04E-951B-E726EE3E66E3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5177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91773F-432D-414C-8EDF-11F1A298D784}"/>
              </a:ext>
            </a:extLst>
          </p:cNvPr>
          <p:cNvSpPr txBox="1"/>
          <p:nvPr userDrawn="1"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ECD85-C6F9-F135-7139-1105394CA83F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367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5328E74-96F5-F464-B9C1-508D497C6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62AB298-BEF1-31FF-501B-A9E89A0CF3E0}"/>
              </a:ext>
            </a:extLst>
          </p:cNvPr>
          <p:cNvSpPr>
            <a:spLocks/>
          </p:cNvSpPr>
          <p:nvPr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BEEDA6B-A536-5E0F-807B-763B406687E2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9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Statement Here</a:t>
            </a:r>
          </a:p>
        </p:txBody>
      </p:sp>
    </p:spTree>
    <p:extLst>
      <p:ext uri="{BB962C8B-B14F-4D97-AF65-F5344CB8AC3E}">
        <p14:creationId xmlns:p14="http://schemas.microsoft.com/office/powerpoint/2010/main" val="2809279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3007917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0099154-061C-F04E-951B-E726EE3E66E3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6883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91773F-432D-414C-8EDF-11F1A298D784}"/>
              </a:ext>
            </a:extLst>
          </p:cNvPr>
          <p:cNvSpPr txBox="1"/>
          <p:nvPr userDrawn="1"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ECD85-C6F9-F135-7139-1105394CA83F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885938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Statement Here</a:t>
            </a:r>
          </a:p>
        </p:txBody>
      </p:sp>
    </p:spTree>
    <p:extLst>
      <p:ext uri="{BB962C8B-B14F-4D97-AF65-F5344CB8AC3E}">
        <p14:creationId xmlns:p14="http://schemas.microsoft.com/office/powerpoint/2010/main" val="353270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1038555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967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0099154-061C-F04E-951B-E726EE3E66E3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67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91773F-432D-414C-8EDF-11F1A298D784}"/>
              </a:ext>
            </a:extLst>
          </p:cNvPr>
          <p:cNvSpPr txBox="1"/>
          <p:nvPr userDrawn="1"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Click here to add a quote.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, sed diam </a:t>
            </a:r>
            <a:r>
              <a:rPr lang="en-US" err="1"/>
              <a:t>nonumy</a:t>
            </a:r>
            <a:r>
              <a:rPr lang="en-US"/>
              <a:t> </a:t>
            </a:r>
            <a:r>
              <a:rPr lang="en-US" err="1"/>
              <a:t>eirmod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fugit.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ECD85-C6F9-F135-7139-1105394CA83F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57627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886026-D840-FC95-3862-AFA706A3B9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F1C53F0-D86E-139A-B7A0-67CC1945E67D}"/>
              </a:ext>
            </a:extLst>
          </p:cNvPr>
          <p:cNvSpPr>
            <a:spLocks/>
          </p:cNvSpPr>
          <p:nvPr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8311932-CE81-857C-377D-696D3E4249D6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13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Statement Here</a:t>
            </a:r>
          </a:p>
        </p:txBody>
      </p:sp>
    </p:spTree>
    <p:extLst>
      <p:ext uri="{BB962C8B-B14F-4D97-AF65-F5344CB8AC3E}">
        <p14:creationId xmlns:p14="http://schemas.microsoft.com/office/powerpoint/2010/main" val="897280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1F4382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3291931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6187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0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statistics slide">
    <p:bg>
      <p:bgPr>
        <a:solidFill>
          <a:srgbClr val="F69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BA1AB95-4CF8-7A49-D6BB-3500DF76C9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8580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DB8D8B2-1BF3-5A3F-254F-88F45927699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40665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5F53C01-1A4F-F111-33A5-BD80CCD2E92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29016" y="1865376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3D8A739F-BB87-A784-17B0-3B2DC319DD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8165" y="2160082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4,000+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F94645B-334C-0E4B-02F0-28B1FEBBDD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2158895"/>
            <a:ext cx="3364992" cy="125412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8,000+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C8E73585-E2CB-B419-C09C-2542B12EBA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2158385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130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681A5AB-630C-D55F-DFE0-59C3ED80351D}"/>
              </a:ext>
            </a:extLst>
          </p:cNvPr>
          <p:cNvSpPr/>
          <p:nvPr userDrawn="1"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FE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23AC865-98C9-7DBB-FAFB-40111F860556}"/>
              </a:ext>
            </a:extLst>
          </p:cNvPr>
          <p:cNvSpPr/>
          <p:nvPr userDrawn="1"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FE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7B042F-A689-C6A1-CC0A-49756A6B7DA8}"/>
              </a:ext>
            </a:extLst>
          </p:cNvPr>
          <p:cNvSpPr/>
          <p:nvPr userDrawn="1"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FE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BB92E183-B697-5029-A661-60279B774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C9E7C72-2087-55D6-3AD2-2DC469239C3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68580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8758CF3-1E84-89ED-1BCC-AED83C01B76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40665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4C18255-DE19-2D3D-5236-92CA559B647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129016" y="3705899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85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statistics slide">
    <p:bg>
      <p:bgPr>
        <a:solidFill>
          <a:srgbClr val="1F43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9706017-F825-8319-D5C7-E8B33EBDB89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8580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B34F3B3-AC5A-092C-8414-35A8FD9E0F8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40665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25BB9F-4533-BA2B-0280-DF221194110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29016" y="1865376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0103042-84DE-9538-B8B3-63449A9282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8165" y="2160082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4,000+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32011D9-6DB7-B42C-1E42-938B07FF34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2158895"/>
            <a:ext cx="3364992" cy="125412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8,000+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4974C04-8BCC-0B4E-3F8F-D67224CDEF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2158385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130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A57321-2F4E-3465-3C31-3F2EE2897226}"/>
              </a:ext>
            </a:extLst>
          </p:cNvPr>
          <p:cNvSpPr/>
          <p:nvPr userDrawn="1"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088D5DD-509D-1033-FC22-A2FBF0FF2110}"/>
              </a:ext>
            </a:extLst>
          </p:cNvPr>
          <p:cNvSpPr/>
          <p:nvPr userDrawn="1"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9630D2-1F95-6F8B-5A42-54BA027A6C73}"/>
              </a:ext>
            </a:extLst>
          </p:cNvPr>
          <p:cNvSpPr/>
          <p:nvPr userDrawn="1"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6B1480AB-5C7C-D288-D094-AC1575190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E89750A-241B-8573-9CA9-81DAE0BA2FD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68580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68E4785-D779-C212-DA8B-692BA41E188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40665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C16A9F9-7F88-1691-9205-DF5D3731BBA3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129016" y="3705899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871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ree statistics slide">
    <p:bg>
      <p:bgPr>
        <a:solidFill>
          <a:srgbClr val="618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9706017-F825-8319-D5C7-E8B33EBDB89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8580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B34F3B3-AC5A-092C-8414-35A8FD9E0F8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40665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25BB9F-4533-BA2B-0280-DF221194110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29016" y="1865376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Statistic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0103042-84DE-9538-B8B3-63449A9282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8165" y="2160082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4,000+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32011D9-6DB7-B42C-1E42-938B07FF34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2158895"/>
            <a:ext cx="3364992" cy="125412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8,000+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4974C04-8BCC-0B4E-3F8F-D67224CDEF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2158385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130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A57321-2F4E-3465-3C31-3F2EE2897226}"/>
              </a:ext>
            </a:extLst>
          </p:cNvPr>
          <p:cNvSpPr/>
          <p:nvPr userDrawn="1"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088D5DD-509D-1033-FC22-A2FBF0FF2110}"/>
              </a:ext>
            </a:extLst>
          </p:cNvPr>
          <p:cNvSpPr/>
          <p:nvPr userDrawn="1"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9630D2-1F95-6F8B-5A42-54BA027A6C73}"/>
              </a:ext>
            </a:extLst>
          </p:cNvPr>
          <p:cNvSpPr/>
          <p:nvPr userDrawn="1"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6B1480AB-5C7C-D288-D094-AC1575190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E89750A-241B-8573-9CA9-81DAE0BA2FD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68580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68E4785-D779-C212-DA8B-692BA41E188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40665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C16A9F9-7F88-1691-9205-DF5D3731BBA3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129016" y="3705899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889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5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text. At vero eos et accusam et justo duo dolores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et </a:t>
            </a:r>
            <a:r>
              <a:rPr lang="en-US" err="1"/>
              <a:t>justo</a:t>
            </a:r>
            <a:r>
              <a:rPr lang="en-US"/>
              <a:t> duo amet. </a:t>
            </a:r>
          </a:p>
          <a:p>
            <a:pPr lvl="0"/>
            <a:r>
              <a:rPr lang="en-US"/>
              <a:t>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At vero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080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768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99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</a:t>
            </a:r>
            <a:br>
              <a:rPr lang="en-US" dirty="0"/>
            </a:br>
            <a:r>
              <a:rPr lang="en-US" dirty="0"/>
              <a:t>Lorem ipsum dolor sit amet, consetetur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577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4567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97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text. At vero eos et accusam et justo duo dolores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et </a:t>
            </a:r>
            <a:r>
              <a:rPr lang="en-US" err="1"/>
              <a:t>justo</a:t>
            </a:r>
            <a:r>
              <a:rPr lang="en-US"/>
              <a:t> duo amet. </a:t>
            </a:r>
          </a:p>
          <a:p>
            <a:pPr lvl="0"/>
            <a:r>
              <a:rPr lang="en-US"/>
              <a:t>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At vero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688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6231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596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8035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74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text. At vero eos et accusam et justo duo dolores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et </a:t>
            </a:r>
            <a:r>
              <a:rPr lang="en-US" err="1"/>
              <a:t>justo</a:t>
            </a:r>
            <a:r>
              <a:rPr lang="en-US"/>
              <a:t> duo amet. </a:t>
            </a:r>
          </a:p>
          <a:p>
            <a:pPr lvl="0"/>
            <a:r>
              <a:rPr lang="en-US"/>
              <a:t>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At vero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849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8413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67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691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8973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83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text. At vero eos et accusam et justo duo dolores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et </a:t>
            </a:r>
            <a:r>
              <a:rPr lang="en-US" err="1"/>
              <a:t>justo</a:t>
            </a:r>
            <a:r>
              <a:rPr lang="en-US"/>
              <a:t> duo amet. </a:t>
            </a:r>
          </a:p>
          <a:p>
            <a:pPr lvl="0"/>
            <a:r>
              <a:rPr lang="en-US"/>
              <a:t>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At vero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991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942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717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638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</a:t>
            </a:r>
            <a:br>
              <a:rPr lang="en-US" dirty="0"/>
            </a:br>
            <a:r>
              <a:rPr lang="en-US" dirty="0"/>
              <a:t>Lorem ipsum dolor sit amet, consetetur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145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840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51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B61444-5BAF-B3FB-AD68-7DDA3233A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27612A-5DA1-F6FD-5FCB-6BA5A75447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894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</a:t>
            </a:r>
            <a:br>
              <a:rPr lang="en-US" dirty="0"/>
            </a:br>
            <a:r>
              <a:rPr lang="en-US" dirty="0"/>
              <a:t>Lorem ipsum dolor sit amet, consetetur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101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757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</a:t>
            </a:r>
            <a:br>
              <a:rPr lang="en-US" dirty="0"/>
            </a:br>
            <a:r>
              <a:rPr lang="en-US" dirty="0"/>
              <a:t>Lorem ipsum dolor sit amet, consetetur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7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52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18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</a:t>
            </a:r>
            <a:br>
              <a:rPr lang="en-US" dirty="0"/>
            </a:br>
            <a:r>
              <a:rPr lang="en-US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column.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965992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</a:t>
            </a:r>
            <a:br>
              <a:rPr lang="en-US" dirty="0"/>
            </a:br>
            <a:r>
              <a:rPr lang="en-US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column.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2931589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</a:t>
            </a:r>
            <a:br>
              <a:rPr lang="en-US" dirty="0"/>
            </a:br>
            <a:r>
              <a:rPr lang="en-US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column.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3991816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</a:t>
            </a:r>
            <a:br>
              <a:rPr lang="en-US" dirty="0"/>
            </a:br>
            <a:r>
              <a:rPr lang="en-US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6187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column.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227382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4958A1-AD9F-292D-ABA4-1F8838F6D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8E39A8-1D25-9FD1-EF04-8D6BE1ED5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71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py +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</a:t>
            </a:r>
            <a:br>
              <a:rPr lang="en-US" dirty="0"/>
            </a:br>
            <a:r>
              <a:rPr lang="en-US" dirty="0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16916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8343CF-1881-AA0E-C3A5-92655DD3B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F0731A-9146-68CE-6437-6BE63A2F3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5800" y="2301240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column.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4253745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one-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799" y="1177160"/>
            <a:ext cx="10826496" cy="48006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4C75F391-57ED-D04E-A472-08667CE4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403268"/>
            <a:ext cx="10826495" cy="46695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one-line page title, click to add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D5D71-2919-D2ED-4967-50BCB6957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EAC3E4-54EF-4B7A-2A47-620F2CA5423A}"/>
              </a:ext>
            </a:extLst>
          </p:cNvPr>
          <p:cNvSpPr txBox="1">
            <a:spLocks/>
          </p:cNvSpPr>
          <p:nvPr/>
        </p:nvSpPr>
        <p:spPr>
          <a:xfrm>
            <a:off x="498686" y="6184754"/>
            <a:ext cx="211556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005CB9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Bridge to Employment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4AD1D8-11DB-B1B7-61BD-89AAE8C500AB}"/>
              </a:ext>
            </a:extLst>
          </p:cNvPr>
          <p:cNvSpPr txBox="1">
            <a:spLocks/>
          </p:cNvSpPr>
          <p:nvPr userDrawn="1"/>
        </p:nvSpPr>
        <p:spPr>
          <a:xfrm>
            <a:off x="498686" y="6184754"/>
            <a:ext cx="211556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005CB9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Bridge to Employment</a:t>
            </a:r>
          </a:p>
        </p:txBody>
      </p:sp>
    </p:spTree>
    <p:extLst>
      <p:ext uri="{BB962C8B-B14F-4D97-AF65-F5344CB8AC3E}">
        <p14:creationId xmlns:p14="http://schemas.microsoft.com/office/powerpoint/2010/main" val="4172185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wo-lin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00" y="1554480"/>
            <a:ext cx="10826496" cy="442325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4C75F391-57ED-D04E-A472-08667CE4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256"/>
            <a:ext cx="10432800" cy="89802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B3EE85-7E28-4333-A892-D4FF33D78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DC3DCA-BF45-A63F-A2A6-4F4CA14D8262}"/>
              </a:ext>
            </a:extLst>
          </p:cNvPr>
          <p:cNvSpPr txBox="1">
            <a:spLocks/>
          </p:cNvSpPr>
          <p:nvPr/>
        </p:nvSpPr>
        <p:spPr>
          <a:xfrm>
            <a:off x="498686" y="6184754"/>
            <a:ext cx="211556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005CB9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Bridge to Employment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C27CC3-33EF-4055-D27E-09BCE6D005A6}"/>
              </a:ext>
            </a:extLst>
          </p:cNvPr>
          <p:cNvSpPr txBox="1">
            <a:spLocks/>
          </p:cNvSpPr>
          <p:nvPr userDrawn="1"/>
        </p:nvSpPr>
        <p:spPr>
          <a:xfrm>
            <a:off x="498686" y="6184754"/>
            <a:ext cx="211556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rgbClr val="005CB9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Bridge to Employment</a:t>
            </a:r>
          </a:p>
        </p:txBody>
      </p:sp>
    </p:spTree>
    <p:extLst>
      <p:ext uri="{BB962C8B-B14F-4D97-AF65-F5344CB8AC3E}">
        <p14:creationId xmlns:p14="http://schemas.microsoft.com/office/powerpoint/2010/main" val="3688198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08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rgbClr val="6187B6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E8726E-0B7B-0C49-880A-1A9896F7B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513" y="6221330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6187B6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326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76D91-052F-5C6E-BDAB-A3AF78FFAD41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02A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394B9A-8188-1F47-E3AF-8D5534BF44DB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02A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06739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42F5C9-2B63-6AF6-E486-EEDAABE8C90F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7CC41F-6786-DFAE-0953-D61F1BA4A285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13541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Statement Here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0CE0DC3-E03A-62F8-B630-E6CF5B950D81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79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2960657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02A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FE0395-FA34-6D6A-4323-E4EA348880BB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02A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1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0099154-061C-F04E-951B-E726EE3E66E3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5B6B1-E717-12EE-D76D-A55A03E20FA1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82848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EDA6804-5DFF-0F47-9799-B370D29E52FF}"/>
              </a:ext>
            </a:extLst>
          </p:cNvPr>
          <p:cNvSpPr txBox="1">
            <a:spLocks/>
          </p:cNvSpPr>
          <p:nvPr/>
        </p:nvSpPr>
        <p:spPr>
          <a:xfrm>
            <a:off x="515938" y="758457"/>
            <a:ext cx="8361498" cy="2915786"/>
          </a:xfrm>
          <a:prstGeom prst="rect">
            <a:avLst/>
          </a:prstGeom>
        </p:spPr>
        <p:txBody>
          <a:bodyPr vert="horz" wrap="square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5400" b="0" i="0" kern="1200" spc="-100" baseline="0">
                <a:solidFill>
                  <a:schemeClr val="bg1"/>
                </a:solidFill>
                <a:latin typeface="GE Inspira Sans" panose="020B0503060000000003" pitchFamily="34" charset="77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4F9749-1CB0-AE3A-B721-98E0EE278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5682561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3B2FB3-F61D-AEF6-D5DF-727F872881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3076" y="2216350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0BD1E-47E8-2BBA-9410-DCBF34EABC40}"/>
              </a:ext>
            </a:extLst>
          </p:cNvPr>
          <p:cNvSpPr txBox="1">
            <a:spLocks/>
          </p:cNvSpPr>
          <p:nvPr userDrawn="1"/>
        </p:nvSpPr>
        <p:spPr>
          <a:xfrm>
            <a:off x="515938" y="758457"/>
            <a:ext cx="8361498" cy="2915786"/>
          </a:xfrm>
          <a:prstGeom prst="rect">
            <a:avLst/>
          </a:prstGeom>
        </p:spPr>
        <p:txBody>
          <a:bodyPr vert="horz" wrap="square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5400" b="0" i="0" kern="1200" spc="-100" baseline="0">
                <a:solidFill>
                  <a:schemeClr val="bg1"/>
                </a:solidFill>
                <a:latin typeface="GE Inspira Sans" panose="020B0503060000000003" pitchFamily="34" charset="77"/>
                <a:ea typeface="+mj-ea"/>
                <a:cs typeface="+mj-cs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121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91773F-432D-414C-8EDF-11F1A298D784}"/>
              </a:ext>
            </a:extLst>
          </p:cNvPr>
          <p:cNvSpPr txBox="1"/>
          <p:nvPr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ECD85-C6F9-F135-7139-1105394CA83F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C25AD-A723-1578-29E7-75F3364FB835}"/>
              </a:ext>
            </a:extLst>
          </p:cNvPr>
          <p:cNvSpPr txBox="1"/>
          <p:nvPr userDrawn="1"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64B0E7-D6B7-0701-6C95-DDC6A03B2165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86458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Statement Here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F8DB51F-4461-215B-D808-49D84A1EC422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06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2066304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C6E450-2E22-80A9-DB34-568A2EBAB1DB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0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0099154-061C-F04E-951B-E726EE3E66E3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33E6AF-8533-41FD-468B-4B452774ED54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26231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91773F-432D-414C-8EDF-11F1A298D784}"/>
              </a:ext>
            </a:extLst>
          </p:cNvPr>
          <p:cNvSpPr txBox="1"/>
          <p:nvPr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ECD85-C6F9-F135-7139-1105394CA83F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351DCF-B003-D119-F2C6-0C7E87F11139}"/>
              </a:ext>
            </a:extLst>
          </p:cNvPr>
          <p:cNvSpPr txBox="1"/>
          <p:nvPr userDrawn="1"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E0AEAE-CBD0-2A3C-AAD2-F1C91BA9ADFA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572026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Statement Here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7EBD6A1D-AB76-42CC-3E09-C57FFD6E5AA5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26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116629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F693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338E41-AB37-8C31-7B22-B35655553ECF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66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 slide-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0099154-061C-F04E-951B-E726EE3E66E3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45CAE5-B981-2E2E-146B-3B3826B4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C56F9-8874-DDB5-5C3D-1CECDD0D80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909DB6-DEA0-1F73-755E-3D5582448755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23754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223D22A-76CC-9843-33DB-0BA28A1DC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FD6705-D079-748F-13E9-7CA7F1E579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010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91773F-432D-414C-8EDF-11F1A298D784}"/>
              </a:ext>
            </a:extLst>
          </p:cNvPr>
          <p:cNvSpPr txBox="1"/>
          <p:nvPr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8B5F72-FC7E-76E9-028F-6EB954D20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B8DEAA1-7BD1-0BF9-E9E3-9B9738233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881188"/>
            <a:ext cx="10059988" cy="2655887"/>
          </a:xfrm>
        </p:spPr>
        <p:txBody>
          <a:bodyPr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Click here to add a quote.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E9996D-3A21-9989-EB0A-CC85FFC9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83" y="5004473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DC0024-319F-7D42-36D3-265AA52B7C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8064" y="4724996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ECD85-C6F9-F135-7139-1105394CA83F}"/>
              </a:ext>
            </a:extLst>
          </p:cNvPr>
          <p:cNvSpPr/>
          <p:nvPr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92115D-55B7-90C3-380E-CB638DF62C89}"/>
              </a:ext>
            </a:extLst>
          </p:cNvPr>
          <p:cNvSpPr txBox="1"/>
          <p:nvPr userDrawn="1"/>
        </p:nvSpPr>
        <p:spPr>
          <a:xfrm>
            <a:off x="685800" y="1045390"/>
            <a:ext cx="460799" cy="738664"/>
          </a:xfrm>
          <a:prstGeom prst="rect">
            <a:avLst/>
          </a:prstGeom>
          <a:noFill/>
        </p:spPr>
        <p:txBody>
          <a:bodyPr wrap="square" lIns="90000" tIns="0" rIns="90000" bIns="0" rtlCol="0" anchor="ctr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379259-9CFA-6DB6-18C8-4E334848BA7F}"/>
              </a:ext>
            </a:extLst>
          </p:cNvPr>
          <p:cNvSpPr/>
          <p:nvPr userDrawn="1"/>
        </p:nvSpPr>
        <p:spPr>
          <a:xfrm>
            <a:off x="687283" y="1042289"/>
            <a:ext cx="460800" cy="460800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95378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7C9F53C-D48C-4E42-8AAF-6B4A845430CA}"/>
              </a:ext>
            </a:extLst>
          </p:cNvPr>
          <p:cNvSpPr>
            <a:spLocks/>
          </p:cNvSpPr>
          <p:nvPr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B312E9-A238-F909-335D-99B4DD38F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3E9804-F225-E644-C1B9-AEF986807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2384425"/>
            <a:ext cx="10059988" cy="2655887"/>
          </a:xfrm>
        </p:spPr>
        <p:txBody>
          <a:bodyPr>
            <a:normAutofit/>
          </a:bodyPr>
          <a:lstStyle>
            <a:lvl1pPr>
              <a:defRPr sz="44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Statement Here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E4A664F-7D95-9976-612C-F847FE039267}"/>
              </a:ext>
            </a:extLst>
          </p:cNvPr>
          <p:cNvSpPr>
            <a:spLocks/>
          </p:cNvSpPr>
          <p:nvPr userDrawn="1"/>
        </p:nvSpPr>
        <p:spPr bwMode="auto">
          <a:xfrm>
            <a:off x="661931" y="2128087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D1DAE3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1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1F4382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6213C4-92E1-8B22-C46C-8B74A4646F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675" y="1692763"/>
            <a:ext cx="10059988" cy="2655887"/>
          </a:xfrm>
        </p:spPr>
        <p:txBody>
          <a:bodyPr>
            <a:normAutofit/>
          </a:bodyPr>
          <a:lstStyle>
            <a:lvl1pPr>
              <a:defRPr sz="6600" i="0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en-US" dirty="0"/>
              <a:t>Single thought here</a:t>
            </a:r>
          </a:p>
        </p:txBody>
      </p:sp>
    </p:spTree>
    <p:extLst>
      <p:ext uri="{BB962C8B-B14F-4D97-AF65-F5344CB8AC3E}">
        <p14:creationId xmlns:p14="http://schemas.microsoft.com/office/powerpoint/2010/main" val="268595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ingle though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32A19A-06A4-ED82-9A3D-2713423CE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21A5E5F8-FCDB-FB90-0C8B-1B993F5D5D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2073018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b="1" spc="0">
                <a:solidFill>
                  <a:srgbClr val="6187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130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247958-8FC7-DAB5-7CEE-256965C2155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295400" y="1568665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countries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791570-71A4-0A2A-F310-3DB5C060E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400" y="3895543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AD86F-BE20-F89A-383E-8937917CC078}"/>
              </a:ext>
            </a:extLst>
          </p:cNvPr>
          <p:cNvSpPr/>
          <p:nvPr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236F10-0959-07A5-2B2E-AC48DA19A46B}"/>
              </a:ext>
            </a:extLst>
          </p:cNvPr>
          <p:cNvSpPr/>
          <p:nvPr userDrawn="1"/>
        </p:nvSpPr>
        <p:spPr>
          <a:xfrm>
            <a:off x="1295400" y="3520683"/>
            <a:ext cx="3495640" cy="36576"/>
          </a:xfrm>
          <a:prstGeom prst="rect">
            <a:avLst/>
          </a:prstGeom>
          <a:solidFill>
            <a:srgbClr val="F6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07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statistics slide">
    <p:bg>
      <p:bgPr>
        <a:solidFill>
          <a:srgbClr val="F69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BA1AB95-4CF8-7A49-D6BB-3500DF76C9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8580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DB8D8B2-1BF3-5A3F-254F-88F45927699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40665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5F53C01-1A4F-F111-33A5-BD80CCD2E92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29016" y="1865376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3D8A739F-BB87-A784-17B0-3B2DC319DD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8165" y="2160082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4,000+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F94645B-334C-0E4B-02F0-28B1FEBBDD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2158895"/>
            <a:ext cx="3364992" cy="125412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8,000+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C8E73585-E2CB-B419-C09C-2542B12EBA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2158385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3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130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681A5AB-630C-D55F-DFE0-59C3ED80351D}"/>
              </a:ext>
            </a:extLst>
          </p:cNvPr>
          <p:cNvSpPr/>
          <p:nvPr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23AC865-98C9-7DBB-FAFB-40111F860556}"/>
              </a:ext>
            </a:extLst>
          </p:cNvPr>
          <p:cNvSpPr/>
          <p:nvPr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7B042F-A689-C6A1-CC0A-49756A6B7DA8}"/>
              </a:ext>
            </a:extLst>
          </p:cNvPr>
          <p:cNvSpPr/>
          <p:nvPr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BB92E183-B697-5029-A661-60279B774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C9E7C72-2087-55D6-3AD2-2DC469239C3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68580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8758CF3-1E84-89ED-1BCC-AED83C01B76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40665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4C18255-DE19-2D3D-5236-92CA559B647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129016" y="3705899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315D7-D4FE-9087-BE04-CBFF63E6123E}"/>
              </a:ext>
            </a:extLst>
          </p:cNvPr>
          <p:cNvSpPr/>
          <p:nvPr userDrawn="1"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FE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6BFD77-A405-D465-725A-D2CB24CE41EE}"/>
              </a:ext>
            </a:extLst>
          </p:cNvPr>
          <p:cNvSpPr/>
          <p:nvPr userDrawn="1"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FE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48AF15-A6CC-6982-1244-DA3B618C0BA7}"/>
              </a:ext>
            </a:extLst>
          </p:cNvPr>
          <p:cNvSpPr/>
          <p:nvPr userDrawn="1"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FE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01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statistics slide">
    <p:bg>
      <p:bgPr>
        <a:solidFill>
          <a:srgbClr val="1F43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9706017-F825-8319-D5C7-E8B33EBDB89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8580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B34F3B3-AC5A-092C-8414-35A8FD9E0F8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40665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25BB9F-4533-BA2B-0280-DF221194110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29016" y="1865376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0103042-84DE-9538-B8B3-63449A9282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8165" y="2160082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4,000+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32011D9-6DB7-B42C-1E42-938B07FF34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2158895"/>
            <a:ext cx="3364992" cy="125412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8,000+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4974C04-8BCC-0B4E-3F8F-D67224CDEF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2158385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130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A57321-2F4E-3465-3C31-3F2EE2897226}"/>
              </a:ext>
            </a:extLst>
          </p:cNvPr>
          <p:cNvSpPr/>
          <p:nvPr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088D5DD-509D-1033-FC22-A2FBF0FF2110}"/>
              </a:ext>
            </a:extLst>
          </p:cNvPr>
          <p:cNvSpPr/>
          <p:nvPr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9630D2-1F95-6F8B-5A42-54BA027A6C73}"/>
              </a:ext>
            </a:extLst>
          </p:cNvPr>
          <p:cNvSpPr/>
          <p:nvPr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6B1480AB-5C7C-D288-D094-AC1575190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E89750A-241B-8573-9CA9-81DAE0BA2FD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68580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68E4785-D779-C212-DA8B-692BA41E188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40665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C16A9F9-7F88-1691-9205-DF5D3731BBA3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129016" y="3705899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2CFD90-7A5D-9461-5446-0CE83F1582D4}"/>
              </a:ext>
            </a:extLst>
          </p:cNvPr>
          <p:cNvSpPr/>
          <p:nvPr userDrawn="1"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8888B-6E71-FC63-DC47-37F79AE76902}"/>
              </a:ext>
            </a:extLst>
          </p:cNvPr>
          <p:cNvSpPr/>
          <p:nvPr userDrawn="1"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4C8B1-8969-35CF-58CC-E3E6C1C0CB69}"/>
              </a:ext>
            </a:extLst>
          </p:cNvPr>
          <p:cNvSpPr/>
          <p:nvPr userDrawn="1"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61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34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hree statistics slide">
    <p:bg>
      <p:bgPr>
        <a:solidFill>
          <a:srgbClr val="618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9706017-F825-8319-D5C7-E8B33EBDB89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8580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B34F3B3-AC5A-092C-8414-35A8FD9E0F8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406650" y="1856252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25BB9F-4533-BA2B-0280-DF221194110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29016" y="1865376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Statistic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0103042-84DE-9538-B8B3-63449A9282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08165" y="2160082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4,000+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32011D9-6DB7-B42C-1E42-938B07FF34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016" y="2158895"/>
            <a:ext cx="3364992" cy="125412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8,000+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4974C04-8BCC-0B4E-3F8F-D67224CDEF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2158385"/>
            <a:ext cx="3364992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130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A57321-2F4E-3465-3C31-3F2EE2897226}"/>
              </a:ext>
            </a:extLst>
          </p:cNvPr>
          <p:cNvSpPr/>
          <p:nvPr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088D5DD-509D-1033-FC22-A2FBF0FF2110}"/>
              </a:ext>
            </a:extLst>
          </p:cNvPr>
          <p:cNvSpPr/>
          <p:nvPr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9630D2-1F95-6F8B-5A42-54BA027A6C73}"/>
              </a:ext>
            </a:extLst>
          </p:cNvPr>
          <p:cNvSpPr/>
          <p:nvPr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6B1480AB-5C7C-D288-D094-AC1575190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E89750A-241B-8573-9CA9-81DAE0BA2FD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68580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68E4785-D779-C212-DA8B-692BA41E188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406650" y="3696775"/>
            <a:ext cx="3364992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C16A9F9-7F88-1691-9205-DF5D3731BBA3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129016" y="3705899"/>
            <a:ext cx="3364992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577BDC-C05F-DF02-7CCD-8AA2143793FA}"/>
              </a:ext>
            </a:extLst>
          </p:cNvPr>
          <p:cNvSpPr/>
          <p:nvPr userDrawn="1"/>
        </p:nvSpPr>
        <p:spPr>
          <a:xfrm>
            <a:off x="685800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D2FF0-8145-93F4-417E-F573B33A9E12}"/>
              </a:ext>
            </a:extLst>
          </p:cNvPr>
          <p:cNvSpPr/>
          <p:nvPr userDrawn="1"/>
        </p:nvSpPr>
        <p:spPr>
          <a:xfrm>
            <a:off x="4406650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A2398D-861D-31AB-6672-8A6959BABAEA}"/>
              </a:ext>
            </a:extLst>
          </p:cNvPr>
          <p:cNvSpPr/>
          <p:nvPr userDrawn="1"/>
        </p:nvSpPr>
        <p:spPr>
          <a:xfrm>
            <a:off x="8129016" y="3496949"/>
            <a:ext cx="3364992" cy="36576"/>
          </a:xfrm>
          <a:prstGeom prst="rect">
            <a:avLst/>
          </a:prstGeom>
          <a:solidFill>
            <a:srgbClr val="002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80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C401C-8078-F6FE-041E-6F619712D623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74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text. At vero eos et accusam et justo duo dolores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et </a:t>
            </a:r>
            <a:r>
              <a:rPr lang="en-US" dirty="0" err="1"/>
              <a:t>justo</a:t>
            </a:r>
            <a:r>
              <a:rPr lang="en-US" dirty="0"/>
              <a:t> duo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vero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27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8FEBF4-498C-644C-A463-BFF5AF6F5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60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ED59D5-2F62-04DA-84C7-FB37C5B69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2E9E40-6FF1-1612-E63F-5226BDF15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CE75895-B466-BA71-0DE5-84C3E875AB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9DF55F-F97A-B1AD-D507-9326B7FE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124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9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002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391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A39368-7F6A-236C-CDD7-07534A75570B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79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text. At vero eos et accusam et justo duo dolores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et </a:t>
            </a:r>
            <a:r>
              <a:rPr lang="en-US" dirty="0" err="1"/>
              <a:t>justo</a:t>
            </a:r>
            <a:r>
              <a:rPr lang="en-US" dirty="0"/>
              <a:t> duo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vero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374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8FEBF4-498C-644C-A463-BFF5AF6F5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9618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948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73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744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FD0DA-AE8A-89E3-A3C8-B04528F83FFC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7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6590805-A20E-8C74-15B6-83D4AE93F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721311-8431-7D59-5312-898C447A6F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79AC4B3-9393-77F1-0894-64ECC73A2B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2E4DCB5-AE73-4C36-80B3-8F5F57E7B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60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text. At vero eos et accusam et justo duo dolores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et </a:t>
            </a:r>
            <a:r>
              <a:rPr lang="en-US" dirty="0" err="1"/>
              <a:t>justo</a:t>
            </a:r>
            <a:r>
              <a:rPr lang="en-US" dirty="0"/>
              <a:t> duo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vero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611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8FEBF4-498C-644C-A463-BFF5AF6F5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21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042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56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757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ab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A9432C-9AEA-7113-0D0C-96B6D6E88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7FC92-13F7-F26D-3F66-3FED051F4AF1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9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able slide - text righ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7100" y="2212848"/>
            <a:ext cx="4216908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text. At vero eos et accusam et justo duo dolores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et </a:t>
            </a:r>
            <a:r>
              <a:rPr lang="en-US" dirty="0" err="1"/>
              <a:t>justo</a:t>
            </a:r>
            <a:r>
              <a:rPr lang="en-US" dirty="0"/>
              <a:t> duo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vero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691640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00" y="1691640"/>
            <a:ext cx="42169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5E6E61-D6B0-1E1E-DB02-E986545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3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8FEBF4-498C-644C-A463-BFF5AF6F5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2625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172489-B115-ED42-B8B1-EDF1645BCB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2784" y="1691640"/>
            <a:ext cx="5230368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spcAft>
                <a:spcPts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E9743-5E68-9ED2-82EB-0FBE5950C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21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784" y="1681163"/>
            <a:ext cx="523036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784" y="2557535"/>
            <a:ext cx="5230368" cy="3484919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CE8D93-E575-2887-0EC0-AFFFC29B1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978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F5E391E-F094-21D8-7014-9E03CE289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E975B6B-CAAD-E89A-AEC6-3920E9AEA6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4EB221E-C0DC-0E01-3672-392E8A5E11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E4BBDAC-8446-4920-ACDB-E702F4C5E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58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09168"/>
            <a:ext cx="10826496" cy="4156075"/>
          </a:xfrm>
        </p:spPr>
        <p:txBody>
          <a:bodyPr/>
          <a:lstStyle>
            <a:lvl1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7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3BA4-C292-C965-3929-E6BFDF7CA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558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C155388-2ED0-124B-A584-E6A3D9F99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5AF69B-B0A2-0D4B-85CF-C5E467C395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9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B61444-5BAF-B3FB-AD68-7DDA3233A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27612A-5DA1-F6FD-5FCB-6BA5A75447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842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4958A1-AD9F-292D-ABA4-1F8838F6D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8E39A8-1D25-9FD1-EF04-8D6BE1ED5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44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EDA6804-5DFF-0F47-9799-B370D29E52FF}"/>
              </a:ext>
            </a:extLst>
          </p:cNvPr>
          <p:cNvSpPr txBox="1">
            <a:spLocks/>
          </p:cNvSpPr>
          <p:nvPr userDrawn="1"/>
        </p:nvSpPr>
        <p:spPr>
          <a:xfrm>
            <a:off x="515938" y="758457"/>
            <a:ext cx="8361498" cy="2915786"/>
          </a:xfrm>
          <a:prstGeom prst="rect">
            <a:avLst/>
          </a:prstGeom>
        </p:spPr>
        <p:txBody>
          <a:bodyPr vert="horz" wrap="square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5400" b="0" i="0" kern="1200" spc="-100" baseline="0">
                <a:solidFill>
                  <a:schemeClr val="bg1"/>
                </a:solidFill>
                <a:latin typeface="GE Inspira Sans" panose="020B0503060000000003" pitchFamily="34" charset="77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4F9749-1CB0-AE3A-B721-98E0EE278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5682561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3B2FB3-F61D-AEF6-D5DF-727F872881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3076" y="2216350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77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223D22A-76CC-9843-33DB-0BA28A1DC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2230358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FD6705-D079-748F-13E9-7CA7F1E579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766775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091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ED59D5-2F62-04DA-84C7-FB37C5B69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2E9E40-6FF1-1612-E63F-5226BDF15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CE75895-B466-BA71-0DE5-84C3E875AB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9DF55F-F97A-B1AD-D507-9326B7FE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18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6590805-A20E-8C74-15B6-83D4AE93F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721311-8431-7D59-5312-898C447A6F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79AC4B3-9393-77F1-0894-64ECC73A2B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2E4DCB5-AE73-4C36-80B3-8F5F57E7B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815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F5E391E-F094-21D8-7014-9E03CE289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E975B6B-CAAD-E89A-AEC6-3920E9AEA6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4EB221E-C0DC-0E01-3672-392E8A5E11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E4BBDAC-8446-4920-ACDB-E702F4C5E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208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45ED8F-436A-7F7C-EB3C-EDE8EF7AD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4FB7BA-98B2-54B1-9328-97009471BA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BTE’s presentation</a:t>
            </a:r>
            <a:br>
              <a:rPr lang="en-US"/>
            </a:br>
            <a:r>
              <a:rPr lang="en-US"/>
              <a:t>template title example</a:t>
            </a:r>
            <a:endParaRPr lang="en-GB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1C4074E-01A5-6F5F-6C56-3D40F2E954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1E25F76-B981-009E-3A05-7644FE04B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ntro slide – image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45ED8F-436A-7F7C-EB3C-EDE8EF7AD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 vert="horz" lIns="18288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4FB7BA-98B2-54B1-9328-97009471BA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4984" y="2282684"/>
            <a:ext cx="5361432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200" b="0" i="0" spc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1C4074E-01A5-6F5F-6C56-3D40F2E954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6977" y="1036320"/>
            <a:ext cx="5145024" cy="4937443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1E25F76-B981-009E-3A05-7644FE04B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2D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42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340042E-A3B8-F7F0-20A0-E696D0DBB0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rgbClr val="EC1F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A57F109-B2A5-9CEA-132A-220066B74637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rgbClr val="6187B6"/>
          </a:solidFill>
          <a:ln w="12700">
            <a:solidFill>
              <a:srgbClr val="D1DAE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92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C3C0B5-BDFC-4649-8413-083A56DD27D2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18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5328E74-96F5-F464-B9C1-508D497C6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62AB298-BEF1-31FF-501B-A9E89A0CF3E0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52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886026-D840-FC95-3862-AFA706A3B9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828800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F1C53F0-D86E-139A-B7A0-67CC1945E67D}"/>
              </a:ext>
            </a:extLst>
          </p:cNvPr>
          <p:cNvSpPr>
            <a:spLocks/>
          </p:cNvSpPr>
          <p:nvPr userDrawn="1"/>
        </p:nvSpPr>
        <p:spPr bwMode="auto">
          <a:xfrm>
            <a:off x="685800" y="1668059"/>
            <a:ext cx="612648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74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</a:t>
            </a:r>
            <a:br>
              <a:rPr lang="en-US"/>
            </a:br>
            <a:r>
              <a:rPr lang="en-US"/>
              <a:t>Lorem ipsum dolor sit amet, consetetur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50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770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3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212848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</a:t>
            </a:r>
            <a:br>
              <a:rPr lang="en-US"/>
            </a:br>
            <a:r>
              <a:rPr lang="en-US"/>
              <a:t>Lorem ipsum dolor sit amet, consetetur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4D6145-1AA7-3C46-AF67-26B555894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3098" y="1694260"/>
            <a:ext cx="5233104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926BEE2D-A7D9-5646-87FD-AF37C7E756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3098" y="2208450"/>
            <a:ext cx="5232399" cy="26187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duo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rebum</a:t>
            </a:r>
            <a:r>
              <a:rPr lang="en-US"/>
              <a:t>. </a:t>
            </a:r>
            <a:endParaRPr lang="en-GB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FA6ABA-DC36-7206-4726-50E23EF52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81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colum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799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4DAB0286-3ED0-204A-A958-C7F11FC3BE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9599" y="2190496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6E1B114D-3332-B341-948B-E9FA41B32C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9599" y="169418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60BEAE8D-4513-0F45-A839-A7E00155F2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3492" y="2212848"/>
            <a:ext cx="3364992" cy="27129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text column. At vero eos et accusam et justo duo dolores et ea </a:t>
            </a:r>
            <a:r>
              <a:rPr lang="en-US" err="1"/>
              <a:t>rebum</a:t>
            </a:r>
            <a:r>
              <a:rPr lang="en-US"/>
              <a:t>. Stet </a:t>
            </a:r>
            <a:r>
              <a:rPr lang="en-US" err="1"/>
              <a:t>clita</a:t>
            </a:r>
            <a:r>
              <a:rPr lang="en-US"/>
              <a:t> </a:t>
            </a:r>
            <a:r>
              <a:rPr lang="en-US" err="1"/>
              <a:t>kasd</a:t>
            </a:r>
            <a:r>
              <a:rPr lang="en-US"/>
              <a:t> </a:t>
            </a:r>
            <a:r>
              <a:rPr lang="en-US" err="1"/>
              <a:t>gubergren</a:t>
            </a:r>
            <a:r>
              <a:rPr lang="en-US"/>
              <a:t>, no sea </a:t>
            </a:r>
            <a:r>
              <a:rPr lang="en-US" err="1"/>
              <a:t>takimata</a:t>
            </a:r>
            <a:r>
              <a:rPr lang="en-US"/>
              <a:t> </a:t>
            </a:r>
            <a:r>
              <a:rPr lang="en-US" err="1"/>
              <a:t>sanctus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Lorem ipsum dolor sit amet. Lorem ipsum dolor sit amet, consetetur sadipscing elitr, sed diam nonumy eirmod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invidunt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aliquyam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, sed diam </a:t>
            </a:r>
            <a:r>
              <a:rPr lang="en-US" err="1"/>
              <a:t>voluptua</a:t>
            </a:r>
            <a:r>
              <a:rPr lang="en-US"/>
              <a:t>. </a:t>
            </a:r>
          </a:p>
          <a:p>
            <a:pPr lvl="0"/>
            <a:r>
              <a:rPr lang="en-US"/>
              <a:t>Duis </a:t>
            </a:r>
            <a:r>
              <a:rPr lang="en-US" err="1"/>
              <a:t>autem</a:t>
            </a:r>
            <a:r>
              <a:rPr lang="en-US"/>
              <a:t>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insed</a:t>
            </a:r>
            <a:r>
              <a:rPr lang="en-US"/>
              <a:t> et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</a:t>
            </a:r>
            <a:r>
              <a:rPr lang="en-US" err="1"/>
              <a:t>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vero </a:t>
            </a:r>
            <a:r>
              <a:rPr lang="en-US" err="1"/>
              <a:t>eros</a:t>
            </a:r>
            <a:r>
              <a:rPr lang="en-US"/>
              <a:t> et </a:t>
            </a:r>
            <a:r>
              <a:rPr lang="en-US" err="1"/>
              <a:t>accumsan</a:t>
            </a:r>
            <a:r>
              <a:rPr lang="en-US"/>
              <a:t> et.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E93588C-DCCF-1448-B911-F1920D4B6B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3492" y="1691640"/>
            <a:ext cx="336499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A2274E-6CBB-EF36-2317-44DE2A3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661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 points - 2 colum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two-line page title, click to add text 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consetetur</a:t>
            </a:r>
            <a:r>
              <a:rPr lang="en-US"/>
              <a:t> </a:t>
            </a:r>
            <a:r>
              <a:rPr lang="en-US" err="1"/>
              <a:t>sadipscing</a:t>
            </a:r>
            <a:r>
              <a:rPr lang="en-US"/>
              <a:t> </a:t>
            </a:r>
            <a:r>
              <a:rPr lang="en-US" err="1"/>
              <a:t>elitr</a:t>
            </a:r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5800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2784" y="2212848"/>
            <a:ext cx="5230368" cy="2693163"/>
          </a:xfrm>
        </p:spPr>
        <p:txBody>
          <a:bodyPr/>
          <a:lstStyle>
            <a:lvl1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2425" indent="-130175">
              <a:spcBef>
                <a:spcPts val="4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23875" indent="-120650">
              <a:spcBef>
                <a:spcPts val="300"/>
              </a:spcBef>
              <a:defRPr lang="en-GB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68338" indent="-115888">
              <a:spcBef>
                <a:spcPts val="200"/>
              </a:spcBef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2784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800" y="1691640"/>
            <a:ext cx="523036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A5844-1F93-B882-A174-37A52A1E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4625" y="6184754"/>
            <a:ext cx="73872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30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DD9F9-1BB4-D046-9F22-670879F3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03351"/>
            <a:ext cx="10436080" cy="9746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F3E5F1-D8A5-204C-9DE2-35C6F5AFD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1805592"/>
            <a:ext cx="11160124" cy="41009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8598EF-0FB1-374D-BC33-2853AB3BD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0513" y="6221330"/>
            <a:ext cx="738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0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09" r:id="rId35"/>
    <p:sldLayoutId id="2147483810" r:id="rId36"/>
    <p:sldLayoutId id="2147483811" r:id="rId37"/>
    <p:sldLayoutId id="2147483812" r:id="rId38"/>
    <p:sldLayoutId id="2147483813" r:id="rId39"/>
    <p:sldLayoutId id="2147483814" r:id="rId40"/>
    <p:sldLayoutId id="2147483815" r:id="rId41"/>
    <p:sldLayoutId id="2147483816" r:id="rId42"/>
    <p:sldLayoutId id="2147483817" r:id="rId43"/>
    <p:sldLayoutId id="2147483818" r:id="rId44"/>
    <p:sldLayoutId id="2147483819" r:id="rId45"/>
    <p:sldLayoutId id="2147483820" r:id="rId46"/>
    <p:sldLayoutId id="2147483821" r:id="rId47"/>
    <p:sldLayoutId id="2147483822" r:id="rId48"/>
    <p:sldLayoutId id="2147483823" r:id="rId49"/>
    <p:sldLayoutId id="2147483824" r:id="rId50"/>
    <p:sldLayoutId id="2147483825" r:id="rId51"/>
    <p:sldLayoutId id="2147483826" r:id="rId52"/>
    <p:sldLayoutId id="2147483827" r:id="rId53"/>
    <p:sldLayoutId id="2147483828" r:id="rId54"/>
    <p:sldLayoutId id="2147483829" r:id="rId55"/>
    <p:sldLayoutId id="2147483830" r:id="rId56"/>
    <p:sldLayoutId id="2147483831" r:id="rId57"/>
    <p:sldLayoutId id="2147483832" r:id="rId58"/>
    <p:sldLayoutId id="2147483833" r:id="rId59"/>
    <p:sldLayoutId id="2147483834" r:id="rId60"/>
    <p:sldLayoutId id="2147483835" r:id="rId61"/>
    <p:sldLayoutId id="2147483836" r:id="rId62"/>
    <p:sldLayoutId id="2147483837" r:id="rId63"/>
    <p:sldLayoutId id="2147483838" r:id="rId64"/>
    <p:sldLayoutId id="2147483839" r:id="rId65"/>
    <p:sldLayoutId id="2147483840" r:id="rId66"/>
    <p:sldLayoutId id="2147483841" r:id="rId67"/>
    <p:sldLayoutId id="2147483842" r:id="rId68"/>
    <p:sldLayoutId id="2147483843" r:id="rId69"/>
    <p:sldLayoutId id="2147483844" r:id="rId70"/>
    <p:sldLayoutId id="2147483845" r:id="rId71"/>
    <p:sldLayoutId id="2147483846" r:id="rId72"/>
    <p:sldLayoutId id="2147483847" r:id="rId73"/>
    <p:sldLayoutId id="2147483848" r:id="rId74"/>
    <p:sldLayoutId id="2147483849" r:id="rId75"/>
    <p:sldLayoutId id="2147483850" r:id="rId76"/>
    <p:sldLayoutId id="2147483851" r:id="rId77"/>
    <p:sldLayoutId id="2147483852" r:id="rId78"/>
    <p:sldLayoutId id="2147483853" r:id="rId79"/>
    <p:sldLayoutId id="2147483854" r:id="rId80"/>
    <p:sldLayoutId id="2147483667" r:id="rId81"/>
    <p:sldLayoutId id="2147483724" r:id="rId82"/>
    <p:sldLayoutId id="2147483725" r:id="rId83"/>
    <p:sldLayoutId id="2147483712" r:id="rId84"/>
    <p:sldLayoutId id="2147483710" r:id="rId85"/>
    <p:sldLayoutId id="2147483711" r:id="rId86"/>
    <p:sldLayoutId id="2147483713" r:id="rId87"/>
    <p:sldLayoutId id="2147483714" r:id="rId88"/>
    <p:sldLayoutId id="2147483715" r:id="rId89"/>
    <p:sldLayoutId id="2147483650" r:id="rId90"/>
    <p:sldLayoutId id="2147483706" r:id="rId91"/>
    <p:sldLayoutId id="2147483707" r:id="rId92"/>
    <p:sldLayoutId id="2147483709" r:id="rId93"/>
    <p:sldLayoutId id="2147483651" r:id="rId94"/>
    <p:sldLayoutId id="2147483683" r:id="rId95"/>
    <p:sldLayoutId id="2147483691" r:id="rId96"/>
    <p:sldLayoutId id="2147483728" r:id="rId97"/>
    <p:sldLayoutId id="2147483729" r:id="rId98"/>
    <p:sldLayoutId id="2147483730" r:id="rId99"/>
    <p:sldLayoutId id="2147483735" r:id="rId100"/>
    <p:sldLayoutId id="2147483736" r:id="rId101"/>
    <p:sldLayoutId id="2147483737" r:id="rId102"/>
    <p:sldLayoutId id="2147483738" r:id="rId103"/>
    <p:sldLayoutId id="2147483739" r:id="rId104"/>
    <p:sldLayoutId id="2147483740" r:id="rId105"/>
    <p:sldLayoutId id="2147483662" r:id="rId106"/>
    <p:sldLayoutId id="2147483731" r:id="rId107"/>
    <p:sldLayoutId id="2147483732" r:id="rId108"/>
    <p:sldLayoutId id="2147483733" r:id="rId109"/>
    <p:sldLayoutId id="2147483734" r:id="rId110"/>
    <p:sldLayoutId id="2147483675" r:id="rId111"/>
    <p:sldLayoutId id="2147483698" r:id="rId112"/>
    <p:sldLayoutId id="2147483664" r:id="rId113"/>
    <p:sldLayoutId id="2147483718" r:id="rId114"/>
    <p:sldLayoutId id="2147483663" r:id="rId115"/>
    <p:sldLayoutId id="2147483670" r:id="rId116"/>
    <p:sldLayoutId id="2147483726" r:id="rId117"/>
    <p:sldLayoutId id="2147483741" r:id="rId118"/>
    <p:sldLayoutId id="2147483742" r:id="rId119"/>
    <p:sldLayoutId id="2147483743" r:id="rId120"/>
    <p:sldLayoutId id="2147483744" r:id="rId121"/>
    <p:sldLayoutId id="2147483745" r:id="rId122"/>
    <p:sldLayoutId id="2147483746" r:id="rId123"/>
    <p:sldLayoutId id="2147483747" r:id="rId124"/>
    <p:sldLayoutId id="2147483748" r:id="rId125"/>
    <p:sldLayoutId id="2147483749" r:id="rId126"/>
    <p:sldLayoutId id="2147483750" r:id="rId127"/>
    <p:sldLayoutId id="2147483751" r:id="rId128"/>
    <p:sldLayoutId id="2147483752" r:id="rId129"/>
    <p:sldLayoutId id="2147483753" r:id="rId130"/>
    <p:sldLayoutId id="2147483754" r:id="rId131"/>
    <p:sldLayoutId id="2147483755" r:id="rId132"/>
    <p:sldLayoutId id="2147483673" r:id="rId133"/>
    <p:sldLayoutId id="2147483723" r:id="rId134"/>
    <p:sldLayoutId id="2147483727" r:id="rId135"/>
    <p:sldLayoutId id="2147483666" r:id="rId136"/>
    <p:sldLayoutId id="2147483693" r:id="rId137"/>
    <p:sldLayoutId id="2147483652" r:id="rId138"/>
    <p:sldLayoutId id="2147483696" r:id="rId139"/>
    <p:sldLayoutId id="2147483685" r:id="rId140"/>
    <p:sldLayoutId id="2147483756" r:id="rId141"/>
    <p:sldLayoutId id="2147483757" r:id="rId142"/>
    <p:sldLayoutId id="2147483759" r:id="rId143"/>
    <p:sldLayoutId id="2147483760" r:id="rId144"/>
    <p:sldLayoutId id="2147483761" r:id="rId145"/>
    <p:sldLayoutId id="2147483762" r:id="rId146"/>
    <p:sldLayoutId id="2147483763" r:id="rId147"/>
    <p:sldLayoutId id="2147483765" r:id="rId148"/>
    <p:sldLayoutId id="2147483766" r:id="rId149"/>
    <p:sldLayoutId id="2147483767" r:id="rId150"/>
    <p:sldLayoutId id="2147483768" r:id="rId151"/>
    <p:sldLayoutId id="2147483769" r:id="rId152"/>
    <p:sldLayoutId id="2147483771" r:id="rId153"/>
    <p:sldLayoutId id="2147483772" r:id="rId154"/>
    <p:sldLayoutId id="2147483773" r:id="rId15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spc="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Tx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90500" indent="-14922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bg2"/>
        </a:buClr>
        <a:buSzPct val="100000"/>
        <a:buFont typeface="GE Inspira Sans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4813" indent="-163513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46000"/>
        <a:buFont typeface="Wingdings 2" panose="05020102010507070707" pitchFamily="18" charset="2"/>
        <a:buChar char="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17538" indent="-155575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SzPct val="100000"/>
        <a:buFont typeface="GE Inspira Sans" panose="020B0604020202020204" pitchFamily="34" charset="0"/>
        <a:buChar char="•"/>
        <a:tabLst/>
        <a:defRPr sz="1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12800" indent="-146050" algn="l" defTabSz="914400" rtl="0" eaLnBrk="1" latinLnBrk="0" hangingPunct="1">
        <a:lnSpc>
          <a:spcPct val="100000"/>
        </a:lnSpc>
        <a:spcBef>
          <a:spcPts val="200"/>
        </a:spcBef>
        <a:spcAft>
          <a:spcPts val="0"/>
        </a:spcAft>
        <a:buSzPct val="46000"/>
        <a:buFont typeface="Wingdings 2" panose="05020102010507070707" pitchFamily="18" charset="2"/>
        <a:buChar char="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33400" indent="-177800" algn="l" defTabSz="914400" rtl="0" eaLnBrk="1" latinLnBrk="0" hangingPunct="1">
        <a:lnSpc>
          <a:spcPct val="90000"/>
        </a:lnSpc>
        <a:spcBef>
          <a:spcPts val="500"/>
        </a:spcBef>
        <a:buFont typeface="GE Inspira Sans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GE Inspira Sans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GE Inspira Sans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GE Inspira Sans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23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orient="horz" pos="1185">
          <p15:clr>
            <a:srgbClr val="F26B43"/>
          </p15:clr>
        </p15:guide>
        <p15:guide id="11" orient="horz" pos="1502">
          <p15:clr>
            <a:srgbClr val="A4A3A4"/>
          </p15:clr>
        </p15:guide>
        <p15:guide id="12" orient="horz" pos="4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mcmahon@fhi360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tnesbey@fhi360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4DE6CA2-A520-415F-972C-2759517EF4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16405" r="6308" b="20627"/>
          <a:stretch/>
        </p:blipFill>
        <p:spPr bwMode="auto">
          <a:xfrm>
            <a:off x="-1" y="237949"/>
            <a:ext cx="12192001" cy="65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340EB-17EC-0642-AC58-A96BDAC96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4984" y="1746267"/>
            <a:ext cx="8361498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2022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E56816-929B-CD44-9DE2-48E7F939F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983" y="2798731"/>
            <a:ext cx="11087369" cy="2686539"/>
          </a:xfrm>
        </p:spPr>
        <p:txBody>
          <a:bodyPr/>
          <a:lstStyle/>
          <a:p>
            <a:r>
              <a:rPr lang="en-US"/>
              <a:t>Exploring Johnson &amp; Johnson’s Bridge to Employment (BTE) Program</a:t>
            </a:r>
          </a:p>
        </p:txBody>
      </p:sp>
    </p:spTree>
    <p:extLst>
      <p:ext uri="{BB962C8B-B14F-4D97-AF65-F5344CB8AC3E}">
        <p14:creationId xmlns:p14="http://schemas.microsoft.com/office/powerpoint/2010/main" val="781051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6A78CC-C701-450C-9B1D-F30A6279C6E2}"/>
              </a:ext>
            </a:extLst>
          </p:cNvPr>
          <p:cNvSpPr txBox="1">
            <a:spLocks/>
          </p:cNvSpPr>
          <p:nvPr/>
        </p:nvSpPr>
        <p:spPr>
          <a:xfrm>
            <a:off x="685800" y="403269"/>
            <a:ext cx="10432800" cy="4540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2800" b="0" i="0" u="none" strike="noStrike" kern="1200" spc="0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GE Inspira Sans"/>
                <a:ea typeface="+mj-ea"/>
                <a:cs typeface="Arial" panose="020B0604020202020204" pitchFamily="34" charset="0"/>
              </a:rPr>
              <a:t>About BTE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D5C904-06A1-4202-8ACC-5BB363F21D8F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6452302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C1F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EA8A0-7639-44B1-BC3A-F25A0E68D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582" y="630294"/>
            <a:ext cx="5797235" cy="564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8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A94E4A-D4DF-4E5A-AA68-0F21A488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54050"/>
          </a:xfrm>
        </p:spPr>
        <p:txBody>
          <a:bodyPr/>
          <a:lstStyle/>
          <a:p>
            <a:r>
              <a:rPr lang="en-US" dirty="0"/>
              <a:t>About BTE: Management Roles &amp; Responsibilities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6B779-5070-C940-A5DD-332E57A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8" y="6375055"/>
            <a:ext cx="738723" cy="365125"/>
          </a:xfrm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24" name="Table Placeholder 11">
            <a:extLst>
              <a:ext uri="{FF2B5EF4-FFF2-40B4-BE49-F238E27FC236}">
                <a16:creationId xmlns:a16="http://schemas.microsoft.com/office/drawing/2014/main" id="{E85D4FAF-0E92-6846-ABAC-15898135E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230318"/>
              </p:ext>
            </p:extLst>
          </p:nvPr>
        </p:nvGraphicFramePr>
        <p:xfrm>
          <a:off x="599427" y="1450474"/>
          <a:ext cx="10820400" cy="37006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31934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  <a:gridCol w="3115159">
                  <a:extLst>
                    <a:ext uri="{9D8B030D-6E8A-4147-A177-3AD203B41FA5}">
                      <a16:colId xmlns:a16="http://schemas.microsoft.com/office/drawing/2014/main" val="1592045595"/>
                    </a:ext>
                  </a:extLst>
                </a:gridCol>
                <a:gridCol w="2833921">
                  <a:extLst>
                    <a:ext uri="{9D8B030D-6E8A-4147-A177-3AD203B41FA5}">
                      <a16:colId xmlns:a16="http://schemas.microsoft.com/office/drawing/2014/main" val="1626968064"/>
                    </a:ext>
                  </a:extLst>
                </a:gridCol>
                <a:gridCol w="3139386">
                  <a:extLst>
                    <a:ext uri="{9D8B030D-6E8A-4147-A177-3AD203B41FA5}">
                      <a16:colId xmlns:a16="http://schemas.microsoft.com/office/drawing/2014/main" val="692381425"/>
                    </a:ext>
                  </a:extLst>
                </a:gridCol>
              </a:tblGrid>
              <a:tr h="701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cap="none" spc="0" baseline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Partner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Strategic Planning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Implementation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Graduation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29922"/>
                  </a:ext>
                </a:extLst>
              </a:tr>
              <a:tr h="1499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 b="1">
                        <a:solidFill>
                          <a:schemeClr val="bg2"/>
                        </a:solidFill>
                        <a:latin typeface="GE Inspira Sans" panose="020B0503060000000003" pitchFamily="34" charset="7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200" b="1">
                        <a:solidFill>
                          <a:schemeClr val="bg2"/>
                        </a:solidFill>
                        <a:latin typeface="GE Inspira Sans" panose="020B0503060000000003" pitchFamily="34" charset="77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Corporate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>
                          <a:effectLst/>
                        </a:rPr>
                        <a:t>Recruit and select BTE locations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Support BTE Executive Sponsor and champions, as needed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Approve strategic planning grant application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Provide strategic planning funding ($11,500 USD)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Attend program launch, if possible, to welcome participants, family members, and community leaders to the BTE family </a:t>
                      </a: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>
                          <a:effectLst/>
                        </a:rPr>
                        <a:t>Support BTE Executive Sponsor and champions, as needed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>
                          <a:effectLst/>
                        </a:rPr>
                        <a:t>Host annual Alliance Building &amp; Training Session (ABTS) with FHI 360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>
                          <a:effectLst/>
                        </a:rPr>
                        <a:t>Approve implementation grant application 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>
                          <a:effectLst/>
                        </a:rPr>
                        <a:t>Provide implementation funding on an annual basis ($90,000 USD total)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>
                          <a:effectLst/>
                        </a:rPr>
                        <a:t>Promote BTE globally </a:t>
                      </a: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Attend graduation / culminating event, if possible, to congratulate BTE participants and site leaders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Promote BTE globally </a:t>
                      </a: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  <a:tr h="1499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1">
                        <a:solidFill>
                          <a:schemeClr val="bg2"/>
                        </a:solidFill>
                        <a:latin typeface="GE Inspira Sans" panose="020B0503060000000003" pitchFamily="34" charset="77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1">
                        <a:solidFill>
                          <a:schemeClr val="bg2"/>
                        </a:solidFill>
                        <a:latin typeface="GE Inspira Sans" panose="020B0503060000000003" pitchFamily="34" charset="77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Local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Operating Company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Decide to launch a local BTE program and submit a letter of commitment (Executive Sponsor)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 a BTE Volunteer Champion and a BTE Content Champion – the local operating company employees spearheading the BTE initiative.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 in strategic planning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J&amp;J activities 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 additional team leads, as needed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Recruit J&amp;J employees for planned activities, as needed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Chair (Executive Sponsor) the advisory committee 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 on Management Team (BTE Volunteer Champion and BTE Content Champion) 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Run select activities (e.g., company tours or coaching)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Provide/participate in four hours of activities for participants a month. 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annual, online employee surveys on BTE experience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Attend annual ABTS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Join with site coordinating entity to celebrate participants’ achievements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for future relationships with participants, schools, and site coordinating entity or end the program in a positive way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annual employee surveys on BTE experience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7156875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2C8747-2A12-4289-AA73-FBAE2D338E2B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6452302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Partner Roles &amp; Responsibilities </a:t>
            </a:r>
          </a:p>
        </p:txBody>
      </p:sp>
      <p:pic>
        <p:nvPicPr>
          <p:cNvPr id="7" name="Picture 67">
            <a:extLst>
              <a:ext uri="{FF2B5EF4-FFF2-40B4-BE49-F238E27FC236}">
                <a16:creationId xmlns:a16="http://schemas.microsoft.com/office/drawing/2014/main" id="{07E51766-1C9C-46B2-A1E4-7ACA8867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72173" y="2628115"/>
            <a:ext cx="1331217" cy="2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7">
            <a:extLst>
              <a:ext uri="{FF2B5EF4-FFF2-40B4-BE49-F238E27FC236}">
                <a16:creationId xmlns:a16="http://schemas.microsoft.com/office/drawing/2014/main" id="{F2D7DEEC-C456-43FA-8645-AF63C21C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72173" y="3977500"/>
            <a:ext cx="1331217" cy="2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31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6B779-5070-C940-A5DD-332E57A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8" y="6375055"/>
            <a:ext cx="738723" cy="365125"/>
          </a:xfrm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12</a:t>
            </a:fld>
            <a:endParaRPr lang="en-GB"/>
          </a:p>
        </p:txBody>
      </p:sp>
      <p:graphicFrame>
        <p:nvGraphicFramePr>
          <p:cNvPr id="24" name="Table Placeholder 11">
            <a:extLst>
              <a:ext uri="{FF2B5EF4-FFF2-40B4-BE49-F238E27FC236}">
                <a16:creationId xmlns:a16="http://schemas.microsoft.com/office/drawing/2014/main" id="{E85D4FAF-0E92-6846-ABAC-15898135E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106909"/>
              </p:ext>
            </p:extLst>
          </p:nvPr>
        </p:nvGraphicFramePr>
        <p:xfrm>
          <a:off x="599427" y="1450474"/>
          <a:ext cx="10820400" cy="35923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31934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  <a:gridCol w="3115159">
                  <a:extLst>
                    <a:ext uri="{9D8B030D-6E8A-4147-A177-3AD203B41FA5}">
                      <a16:colId xmlns:a16="http://schemas.microsoft.com/office/drawing/2014/main" val="1592045595"/>
                    </a:ext>
                  </a:extLst>
                </a:gridCol>
                <a:gridCol w="2833921">
                  <a:extLst>
                    <a:ext uri="{9D8B030D-6E8A-4147-A177-3AD203B41FA5}">
                      <a16:colId xmlns:a16="http://schemas.microsoft.com/office/drawing/2014/main" val="1626968064"/>
                    </a:ext>
                  </a:extLst>
                </a:gridCol>
                <a:gridCol w="3139386">
                  <a:extLst>
                    <a:ext uri="{9D8B030D-6E8A-4147-A177-3AD203B41FA5}">
                      <a16:colId xmlns:a16="http://schemas.microsoft.com/office/drawing/2014/main" val="692381425"/>
                    </a:ext>
                  </a:extLst>
                </a:gridCol>
              </a:tblGrid>
              <a:tr h="644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cap="none" spc="0" baseline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Partner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Strategic Planning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Implementation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Graduation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29922"/>
                  </a:ext>
                </a:extLst>
              </a:tr>
              <a:tr h="39199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 b="1">
                        <a:solidFill>
                          <a:schemeClr val="bg2"/>
                        </a:solidFill>
                        <a:latin typeface="GE Inspira Sans" panose="020B05030600000000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indent="0" algn="ctr" rtl="0" fontAlgn="base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sz="1100" b="1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Program Management, Technical Assistance &amp; Cross-Site Analysis</a:t>
                      </a:r>
                    </a:p>
                    <a:p>
                      <a:pPr marL="0" indent="0" algn="l" rtl="0" fontAlgn="base">
                        <a:buFont typeface="Arial" panose="020B0604020202020204" pitchFamily="34" charset="0"/>
                        <a:buNone/>
                        <a:tabLst/>
                      </a:pPr>
                      <a:endParaRPr lang="en-US" sz="1100" b="1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  <a:tr h="1377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 b="1">
                        <a:solidFill>
                          <a:schemeClr val="bg2"/>
                        </a:solidFill>
                        <a:latin typeface="GE Inspira Sans" panose="020B05030600000000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Facilitate Strategic Planning Workshop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Support the site coordinating entity in development of the formal grant application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Conduct initial volunteer trainings 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Collect start-up materials and ensure quality  </a:t>
                      </a:r>
                      <a:endParaRPr lang="en-US" sz="11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Conduct annual site visits and quarterly check-In conversations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Provide as-needed technical assistance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Ensure quality of program is high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Circulate best practices and make resources available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Host annual ABTS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Promote and market BTE globally </a:t>
                      </a:r>
                      <a:endParaRPr lang="en-US" sz="11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Receive final reports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Collect and share lessons learned  </a:t>
                      </a:r>
                    </a:p>
                    <a:p>
                      <a:pPr marL="171450" indent="-1714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effectLst/>
                        </a:rPr>
                        <a:t>Update online resources and profiles </a:t>
                      </a:r>
                      <a:endParaRPr lang="en-US" sz="11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9145355"/>
                  </a:ext>
                </a:extLst>
              </a:tr>
              <a:tr h="1088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Independent Evaluator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program model and make any language changes required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Customize student surveys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Evaluation Agreement</a:t>
                      </a:r>
                    </a:p>
                  </a:txBody>
                  <a:tcPr marL="60360" marR="60360" marT="0" marB="0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 student academic and survey data.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 J&amp;J employee data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BTE participant focus groups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 on findings annually</a:t>
                      </a:r>
                    </a:p>
                  </a:txBody>
                  <a:tcPr marL="60360" marR="60360" marT="0" marB="0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 final information from schools, students, and J&amp;J employees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Release final evaluation report</a:t>
                      </a:r>
                    </a:p>
                  </a:txBody>
                  <a:tcPr marL="60360" marR="60360" marT="0" marB="0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7156875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2C8747-2A12-4289-AA73-FBAE2D338E2B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6452302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Partner Roles &amp; Responsibilities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8FBA9B-B5BE-4789-A3B4-768FFCDF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102963" y="2489500"/>
            <a:ext cx="638752" cy="4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56CC5-95EF-4E1C-F032-AB5DDB5D7EBD}"/>
              </a:ext>
            </a:extLst>
          </p:cNvPr>
          <p:cNvSpPr txBox="1">
            <a:spLocks/>
          </p:cNvSpPr>
          <p:nvPr/>
        </p:nvSpPr>
        <p:spPr>
          <a:xfrm>
            <a:off x="599427" y="403268"/>
            <a:ext cx="10432800" cy="4540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2800" b="0" i="0" u="none" strike="noStrike" kern="1200" spc="0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BTE: Management Roles &amp;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216012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1A3CB0-27BC-EA20-2D7B-94BE85DA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54050"/>
          </a:xfrm>
        </p:spPr>
        <p:txBody>
          <a:bodyPr/>
          <a:lstStyle/>
          <a:p>
            <a:r>
              <a:rPr lang="en-US" dirty="0"/>
              <a:t>About BTE: Management Roles &amp; Responsibilities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6B779-5070-C940-A5DD-332E57A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8" y="6375055"/>
            <a:ext cx="738723" cy="365125"/>
          </a:xfrm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24" name="Table Placeholder 11">
            <a:extLst>
              <a:ext uri="{FF2B5EF4-FFF2-40B4-BE49-F238E27FC236}">
                <a16:creationId xmlns:a16="http://schemas.microsoft.com/office/drawing/2014/main" id="{E85D4FAF-0E92-6846-ABAC-15898135E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271170"/>
              </p:ext>
            </p:extLst>
          </p:nvPr>
        </p:nvGraphicFramePr>
        <p:xfrm>
          <a:off x="599427" y="1450474"/>
          <a:ext cx="10820400" cy="44808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31934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  <a:gridCol w="3115159">
                  <a:extLst>
                    <a:ext uri="{9D8B030D-6E8A-4147-A177-3AD203B41FA5}">
                      <a16:colId xmlns:a16="http://schemas.microsoft.com/office/drawing/2014/main" val="1592045595"/>
                    </a:ext>
                  </a:extLst>
                </a:gridCol>
                <a:gridCol w="2833921">
                  <a:extLst>
                    <a:ext uri="{9D8B030D-6E8A-4147-A177-3AD203B41FA5}">
                      <a16:colId xmlns:a16="http://schemas.microsoft.com/office/drawing/2014/main" val="1626968064"/>
                    </a:ext>
                  </a:extLst>
                </a:gridCol>
                <a:gridCol w="3139386">
                  <a:extLst>
                    <a:ext uri="{9D8B030D-6E8A-4147-A177-3AD203B41FA5}">
                      <a16:colId xmlns:a16="http://schemas.microsoft.com/office/drawing/2014/main" val="692381425"/>
                    </a:ext>
                  </a:extLst>
                </a:gridCol>
              </a:tblGrid>
              <a:tr h="701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cap="none" spc="0" baseline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Partner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Strategic Planning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Implementation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Graduation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29922"/>
                  </a:ext>
                </a:extLst>
              </a:tr>
              <a:tr h="1499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Site Coordinator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Chair the Strategic Planning Committee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 planning phase to set mutual priorities for participants and agree on target population, workplan and calendar of activities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Finalize program model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 calendar of activities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BTE grant application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Organize program kick-off event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Spearhead participant recruitment efforts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Oversee BTE participant application and selection process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 in the Advisory Committee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Chair the Management Team; send invitations and prepare agendas and minutes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quarterly reports to FHI 360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 grant funds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 in FHI 360 conference calls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an annual calendar of activities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eight hours of activities a month (including four hours of activities led by J&amp;J employee)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 day-to-day operations, including scheduling and making logistical arrangements for all BTE program activities (e.g., agendas, permission forms, participant transportation, food, and materials)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Distribute participant surveys to BTE participants and arrange focus groups 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data collection and evaluation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Attend ABTS / chaperone Student Ambassadors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Organize graduation ceremony to celebrate participants’ achievements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Write end-of-grant report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for future relationships with participants and schools or end in a positive fashion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Give feedback on experiences to FHI 360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2C8747-2A12-4289-AA73-FBAE2D338E2B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6452302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Partner Roles &amp; Responsibilities </a:t>
            </a:r>
          </a:p>
        </p:txBody>
      </p:sp>
    </p:spTree>
    <p:extLst>
      <p:ext uri="{BB962C8B-B14F-4D97-AF65-F5344CB8AC3E}">
        <p14:creationId xmlns:p14="http://schemas.microsoft.com/office/powerpoint/2010/main" val="82782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6B779-5070-C940-A5DD-332E57A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8" y="6375055"/>
            <a:ext cx="738723" cy="365125"/>
          </a:xfrm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24" name="Table Placeholder 11">
            <a:extLst>
              <a:ext uri="{FF2B5EF4-FFF2-40B4-BE49-F238E27FC236}">
                <a16:creationId xmlns:a16="http://schemas.microsoft.com/office/drawing/2014/main" id="{E85D4FAF-0E92-6846-ABAC-15898135E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478939"/>
              </p:ext>
            </p:extLst>
          </p:nvPr>
        </p:nvGraphicFramePr>
        <p:xfrm>
          <a:off x="599427" y="1356716"/>
          <a:ext cx="10820400" cy="400293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31934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  <a:gridCol w="3115159">
                  <a:extLst>
                    <a:ext uri="{9D8B030D-6E8A-4147-A177-3AD203B41FA5}">
                      <a16:colId xmlns:a16="http://schemas.microsoft.com/office/drawing/2014/main" val="1592045595"/>
                    </a:ext>
                  </a:extLst>
                </a:gridCol>
                <a:gridCol w="2833921">
                  <a:extLst>
                    <a:ext uri="{9D8B030D-6E8A-4147-A177-3AD203B41FA5}">
                      <a16:colId xmlns:a16="http://schemas.microsoft.com/office/drawing/2014/main" val="1626968064"/>
                    </a:ext>
                  </a:extLst>
                </a:gridCol>
                <a:gridCol w="3139386">
                  <a:extLst>
                    <a:ext uri="{9D8B030D-6E8A-4147-A177-3AD203B41FA5}">
                      <a16:colId xmlns:a16="http://schemas.microsoft.com/office/drawing/2014/main" val="692381425"/>
                    </a:ext>
                  </a:extLst>
                </a:gridCol>
              </a:tblGrid>
              <a:tr h="701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cap="none" spc="0" baseline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Partner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Strategic Planning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Implementation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>
                          <a:latin typeface="GE Inspira Sans" panose="020B0503060000000003" pitchFamily="34" charset="77"/>
                        </a:rPr>
                        <a:t>Graduation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29922"/>
                  </a:ext>
                </a:extLst>
              </a:tr>
              <a:tr h="1499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Secondary School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 in strategic planning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 on Strategic Planning Committee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release time for participants to participate in BTE activities  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academic data for BTE and comparison group cohorts to evaluation team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Distribute surveys to comparison group students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 BTE to other programs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 on BTE Advisory Committee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 on Management Team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Attend ABTS / chaperone Student Ambassadors (if funding permits)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Celebrate participants’ achievements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Send final data to Site Evaluator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Give feedback on experiences to FHI 360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  <a:tr h="911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Institution(s) of Higher Education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 in strategic planning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 on Strategic Planning Committee 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activities to support higher education exposure and preparation 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 program activities that expose and prepare participants for higher education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 peer mentors (optional)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 on Advisory Committee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 on Management Team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Celebrate participants’ achievements in final sessions or graduation ceremony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 out activities with participants in a positive manner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Give feedback on experiences to FHI 360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7156875"/>
                  </a:ext>
                </a:extLst>
              </a:tr>
              <a:tr h="890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BTE Youth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BTE applications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Take part in BTE activities enthusiastically and fully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annual participant surveys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 in annual focus groups – voicing suggestions and constructive criticism of program activities 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Utilize the skills learned through BTE in future personal and professional endeavors 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contact, where appropriate, with BTE partners  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658191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2C8747-2A12-4289-AA73-FBAE2D338E2B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6452302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Partner Roles &amp; Responsibilities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0A2AF-6EEE-5E47-42CF-BEF2A248A39A}"/>
              </a:ext>
            </a:extLst>
          </p:cNvPr>
          <p:cNvSpPr txBox="1">
            <a:spLocks/>
          </p:cNvSpPr>
          <p:nvPr/>
        </p:nvSpPr>
        <p:spPr>
          <a:xfrm>
            <a:off x="672210" y="282739"/>
            <a:ext cx="10432800" cy="4540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2800" b="0" i="0" u="none" strike="noStrike" kern="1200" spc="0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About BTE: Management Roles &amp;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3412431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6B779-5070-C940-A5DD-332E57A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8" y="6375055"/>
            <a:ext cx="738723" cy="365125"/>
          </a:xfrm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15</a:t>
            </a:fld>
            <a:endParaRPr lang="en-GB"/>
          </a:p>
        </p:txBody>
      </p:sp>
      <p:graphicFrame>
        <p:nvGraphicFramePr>
          <p:cNvPr id="24" name="Table Placeholder 11">
            <a:extLst>
              <a:ext uri="{FF2B5EF4-FFF2-40B4-BE49-F238E27FC236}">
                <a16:creationId xmlns:a16="http://schemas.microsoft.com/office/drawing/2014/main" id="{E85D4FAF-0E92-6846-ABAC-15898135E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814468"/>
              </p:ext>
            </p:extLst>
          </p:nvPr>
        </p:nvGraphicFramePr>
        <p:xfrm>
          <a:off x="599425" y="1356716"/>
          <a:ext cx="10062289" cy="386573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86478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  <a:gridCol w="2443813">
                  <a:extLst>
                    <a:ext uri="{9D8B030D-6E8A-4147-A177-3AD203B41FA5}">
                      <a16:colId xmlns:a16="http://schemas.microsoft.com/office/drawing/2014/main" val="1592045595"/>
                    </a:ext>
                  </a:extLst>
                </a:gridCol>
                <a:gridCol w="326924">
                  <a:extLst>
                    <a:ext uri="{9D8B030D-6E8A-4147-A177-3AD203B41FA5}">
                      <a16:colId xmlns:a16="http://schemas.microsoft.com/office/drawing/2014/main" val="1203519077"/>
                    </a:ext>
                  </a:extLst>
                </a:gridCol>
                <a:gridCol w="2625826">
                  <a:extLst>
                    <a:ext uri="{9D8B030D-6E8A-4147-A177-3AD203B41FA5}">
                      <a16:colId xmlns:a16="http://schemas.microsoft.com/office/drawing/2014/main" val="166668673"/>
                    </a:ext>
                  </a:extLst>
                </a:gridCol>
                <a:gridCol w="2479248">
                  <a:extLst>
                    <a:ext uri="{9D8B030D-6E8A-4147-A177-3AD203B41FA5}">
                      <a16:colId xmlns:a16="http://schemas.microsoft.com/office/drawing/2014/main" val="3081113675"/>
                    </a:ext>
                  </a:extLst>
                </a:gridCol>
              </a:tblGrid>
              <a:tr h="6293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none" spc="0" baseline="0" dirty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School Leadership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none" spc="0" baseline="0" dirty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(Director, Principal etc)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none" spc="0" baseline="0" dirty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School Evaluation Contact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cap="none" spc="0" baseline="0" dirty="0">
                        <a:solidFill>
                          <a:schemeClr val="bg1"/>
                        </a:solidFill>
                        <a:latin typeface="GE Inspira Sans" panose="020B0503060000000003" pitchFamily="34" charset="77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none" spc="0" baseline="0" dirty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School Liaison (Teacher, Guidance Counselor etc)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cap="none" spc="0" baseline="0" dirty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Students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29922"/>
                  </a:ext>
                </a:extLst>
              </a:tr>
              <a:tr h="3236428"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 Strategic Planning – helps design the BTE program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Serves on the Advisory Committee – guides / advises overall program and linkages with other school programs. (once or twice a year meeting)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Communicate with school leaders, teachers, parents and community about BTE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Offers release time for BTE Participants to attend program activities (optional)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 Evaluation &amp; Data Collection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Selects BTE Participants &amp; Comparison Group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Academic Data (BTE Participant &amp; Comparison Group)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Administers &amp; Collects Comparison Group Survey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 Strategic Planning – helps design the BTE program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Serves on Management Team (monthly) and offers implementation support – organize student release time, school/parent permissions, etc. </a:t>
                      </a: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 in BTE Program Activities (BTE Participants)</a:t>
                      </a:r>
                    </a:p>
                    <a:p>
                      <a:pPr marL="171450" lvl="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Surveys (BTE Participants &amp; Comparison Group)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2C8747-2A12-4289-AA73-FBAE2D338E2B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6452302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EC1F31"/>
                </a:solidFill>
              </a:rPr>
              <a:t>Secondary School Roles &amp; Responsibilities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0A2AF-6EEE-5E47-42CF-BEF2A248A39A}"/>
              </a:ext>
            </a:extLst>
          </p:cNvPr>
          <p:cNvSpPr txBox="1">
            <a:spLocks/>
          </p:cNvSpPr>
          <p:nvPr/>
        </p:nvSpPr>
        <p:spPr>
          <a:xfrm>
            <a:off x="672210" y="282739"/>
            <a:ext cx="10432800" cy="4540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2800" b="0" i="0" u="none" strike="noStrike" kern="1200" spc="0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 Partners</a:t>
            </a:r>
          </a:p>
        </p:txBody>
      </p:sp>
    </p:spTree>
    <p:extLst>
      <p:ext uri="{BB962C8B-B14F-4D97-AF65-F5344CB8AC3E}">
        <p14:creationId xmlns:p14="http://schemas.microsoft.com/office/powerpoint/2010/main" val="177799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6B779-5070-C940-A5DD-332E57A5F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8" y="6375055"/>
            <a:ext cx="738723" cy="365125"/>
          </a:xfrm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16</a:t>
            </a:fld>
            <a:endParaRPr lang="en-GB"/>
          </a:p>
        </p:txBody>
      </p:sp>
      <p:graphicFrame>
        <p:nvGraphicFramePr>
          <p:cNvPr id="24" name="Table Placeholder 11">
            <a:extLst>
              <a:ext uri="{FF2B5EF4-FFF2-40B4-BE49-F238E27FC236}">
                <a16:creationId xmlns:a16="http://schemas.microsoft.com/office/drawing/2014/main" id="{E85D4FAF-0E92-6846-ABAC-15898135E097}"/>
              </a:ext>
            </a:extLst>
          </p:cNvPr>
          <p:cNvGraphicFramePr>
            <a:graphicFrameLocks/>
          </p:cNvGraphicFramePr>
          <p:nvPr/>
        </p:nvGraphicFramePr>
        <p:xfrm>
          <a:off x="599427" y="1356716"/>
          <a:ext cx="10147130" cy="373375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88000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  <a:gridCol w="4115332">
                  <a:extLst>
                    <a:ext uri="{9D8B030D-6E8A-4147-A177-3AD203B41FA5}">
                      <a16:colId xmlns:a16="http://schemas.microsoft.com/office/drawing/2014/main" val="1592045595"/>
                    </a:ext>
                  </a:extLst>
                </a:gridCol>
                <a:gridCol w="1887902">
                  <a:extLst>
                    <a:ext uri="{9D8B030D-6E8A-4147-A177-3AD203B41FA5}">
                      <a16:colId xmlns:a16="http://schemas.microsoft.com/office/drawing/2014/main" val="1626968064"/>
                    </a:ext>
                  </a:extLst>
                </a:gridCol>
                <a:gridCol w="1855896">
                  <a:extLst>
                    <a:ext uri="{9D8B030D-6E8A-4147-A177-3AD203B41FA5}">
                      <a16:colId xmlns:a16="http://schemas.microsoft.com/office/drawing/2014/main" val="1517977263"/>
                    </a:ext>
                  </a:extLst>
                </a:gridCol>
              </a:tblGrid>
              <a:tr h="7076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cap="none" spc="0" baseline="0" dirty="0">
                          <a:solidFill>
                            <a:schemeClr val="bg1"/>
                          </a:solidFill>
                          <a:latin typeface="GE Inspira Sans" panose="020B0503060000000003" pitchFamily="34" charset="77"/>
                          <a:ea typeface="+mn-ea"/>
                          <a:cs typeface="+mn-cs"/>
                        </a:rPr>
                        <a:t>Partner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 dirty="0">
                          <a:latin typeface="GE Inspira Sans" panose="020B0503060000000003" pitchFamily="34" charset="77"/>
                        </a:rPr>
                        <a:t>Evaluation Responsibilities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baseline="0" dirty="0">
                          <a:latin typeface="GE Inspira Sans" panose="020B0503060000000003" pitchFamily="34" charset="77"/>
                        </a:rPr>
                        <a:t>Implementation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cap="none" spc="0" baseline="0" dirty="0">
                        <a:latin typeface="GE Inspira Sans" panose="020B0503060000000003" pitchFamily="34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A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29922"/>
                  </a:ext>
                </a:extLst>
              </a:tr>
              <a:tr h="30261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GE Inspira Sans" panose="020B0503060000000003" pitchFamily="34" charset="77"/>
                        </a:rPr>
                        <a:t>Secondary School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Assign a School Contact for Evaluation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Evaluation Agreement with Site Evaluator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 BTE Participants with BTE Partners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 Comparison Group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Assign Unique BTE ID Number: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BTE Participants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Comparison Group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Academic Data Template (Excel Spreadsheet) to Site Evaluator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BTE Participants &amp; Comparison Group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Baseline, Annual &amp; Exit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Administer Comparison Group Surveys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Entry, Annual &amp; Exit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Attend Annual Presentation of Evaluation Data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BTE Advisory Committee Meeting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&amp; Use Evaluation Data</a:t>
                      </a:r>
                    </a:p>
                    <a:p>
                      <a:pPr marL="628650" lvl="1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Share BTE Impacts &amp; Outcomes with school leaders, teachers, parents, community members, etc.</a:t>
                      </a:r>
                    </a:p>
                    <a:p>
                      <a:pPr marL="171450" indent="-17145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A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2C8747-2A12-4289-AA73-FBAE2D338E2B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6452302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EC1F31"/>
                </a:solidFill>
              </a:rPr>
              <a:t>Secondary School Responsibilities </a:t>
            </a:r>
            <a:r>
              <a:rPr lang="en-US" b="1" dirty="0" err="1">
                <a:solidFill>
                  <a:srgbClr val="EC1F31"/>
                </a:solidFill>
              </a:rPr>
              <a:t>con’t</a:t>
            </a:r>
            <a:r>
              <a:rPr lang="en-US" b="1" dirty="0">
                <a:solidFill>
                  <a:srgbClr val="EC1F3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0A2AF-6EEE-5E47-42CF-BEF2A248A39A}"/>
              </a:ext>
            </a:extLst>
          </p:cNvPr>
          <p:cNvSpPr txBox="1">
            <a:spLocks/>
          </p:cNvSpPr>
          <p:nvPr/>
        </p:nvSpPr>
        <p:spPr>
          <a:xfrm>
            <a:off x="672210" y="282739"/>
            <a:ext cx="10432800" cy="4540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2800" b="0" i="0" u="none" strike="noStrike" kern="1200" spc="0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BTE Partners</a:t>
            </a:r>
          </a:p>
        </p:txBody>
      </p:sp>
    </p:spTree>
    <p:extLst>
      <p:ext uri="{BB962C8B-B14F-4D97-AF65-F5344CB8AC3E}">
        <p14:creationId xmlns:p14="http://schemas.microsoft.com/office/powerpoint/2010/main" val="101273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CFDB7-129B-6249-8E6D-F8B1D3B40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095" y="857318"/>
            <a:ext cx="7126871" cy="258340"/>
          </a:xfrm>
        </p:spPr>
        <p:txBody>
          <a:bodyPr/>
          <a:lstStyle/>
          <a:p>
            <a:r>
              <a:rPr lang="en-US" dirty="0">
                <a:solidFill>
                  <a:srgbClr val="EC1F31"/>
                </a:solidFill>
              </a:rPr>
              <a:t>BTE Leadership Structure: Strategic Planning Phase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3B1FD0-9649-5201-F5DF-C2B7BDAA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About BTE: Program Management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0DAA8E-2E12-434C-BAB6-EA7DE6DCB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82C0E-357B-EF42-B1EE-DD1B04757DBE}"/>
              </a:ext>
            </a:extLst>
          </p:cNvPr>
          <p:cNvSpPr txBox="1"/>
          <p:nvPr/>
        </p:nvSpPr>
        <p:spPr>
          <a:xfrm>
            <a:off x="2080591" y="2173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6D3D3-7940-AC3E-F4EC-934412A119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670731"/>
              </p:ext>
            </p:extLst>
          </p:nvPr>
        </p:nvGraphicFramePr>
        <p:xfrm>
          <a:off x="1979928" y="1569751"/>
          <a:ext cx="7540752" cy="433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AC3D556-401B-7CE2-DA63-676EC625F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9219616" y="2816631"/>
            <a:ext cx="602127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eft Arrow 6">
            <a:extLst>
              <a:ext uri="{FF2B5EF4-FFF2-40B4-BE49-F238E27FC236}">
                <a16:creationId xmlns:a16="http://schemas.microsoft.com/office/drawing/2014/main" id="{31236901-E018-D820-C7CD-D5E20E484724}"/>
              </a:ext>
            </a:extLst>
          </p:cNvPr>
          <p:cNvSpPr/>
          <p:nvPr/>
        </p:nvSpPr>
        <p:spPr>
          <a:xfrm>
            <a:off x="7088630" y="2769006"/>
            <a:ext cx="1371600" cy="539750"/>
          </a:xfrm>
          <a:prstGeom prst="leftArrow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186030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CFDB7-129B-6249-8E6D-F8B1D3B40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095" y="857318"/>
            <a:ext cx="9049940" cy="258340"/>
          </a:xfrm>
        </p:spPr>
        <p:txBody>
          <a:bodyPr/>
          <a:lstStyle/>
          <a:p>
            <a:r>
              <a:rPr lang="en-US" sz="1800" dirty="0">
                <a:solidFill>
                  <a:srgbClr val="EC1F31"/>
                </a:solidFill>
              </a:rPr>
              <a:t>BTE Leadership Structure: Program Implementation (Year 1, Year 2, Year 3)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3B1FD0-9649-5201-F5DF-C2B7BDAA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About BTE: Program Management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0DAA8E-2E12-434C-BAB6-EA7DE6DCB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23232" y="5477744"/>
            <a:ext cx="738723" cy="365125"/>
          </a:xfrm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82C0E-357B-EF42-B1EE-DD1B04757DBE}"/>
              </a:ext>
            </a:extLst>
          </p:cNvPr>
          <p:cNvSpPr txBox="1"/>
          <p:nvPr/>
        </p:nvSpPr>
        <p:spPr>
          <a:xfrm>
            <a:off x="3419198" y="1466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F11B0336-12D5-6220-E883-390839349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007161"/>
              </p:ext>
            </p:extLst>
          </p:nvPr>
        </p:nvGraphicFramePr>
        <p:xfrm>
          <a:off x="1989355" y="1477390"/>
          <a:ext cx="7540752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E468BD32-1B0A-5A30-FC2B-09D67247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8959168" y="2222742"/>
            <a:ext cx="602127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 Arrow 6">
            <a:extLst>
              <a:ext uri="{FF2B5EF4-FFF2-40B4-BE49-F238E27FC236}">
                <a16:creationId xmlns:a16="http://schemas.microsoft.com/office/drawing/2014/main" id="{EA915FE1-D583-E241-C4BA-A44344CBD210}"/>
              </a:ext>
            </a:extLst>
          </p:cNvPr>
          <p:cNvSpPr/>
          <p:nvPr/>
        </p:nvSpPr>
        <p:spPr>
          <a:xfrm>
            <a:off x="7098057" y="2188590"/>
            <a:ext cx="1371600" cy="53975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charset="0"/>
                <a:ea typeface="Calibri" charset="0"/>
                <a:cs typeface="Calibri" charset="0"/>
              </a:rPr>
              <a:t>Technical Assistance</a:t>
            </a:r>
          </a:p>
        </p:txBody>
      </p:sp>
      <p:sp>
        <p:nvSpPr>
          <p:cNvPr id="19" name="Left Arrow 8">
            <a:extLst>
              <a:ext uri="{FF2B5EF4-FFF2-40B4-BE49-F238E27FC236}">
                <a16:creationId xmlns:a16="http://schemas.microsoft.com/office/drawing/2014/main" id="{ADD7F707-2CD5-2D78-D711-EC473D480C87}"/>
              </a:ext>
            </a:extLst>
          </p:cNvPr>
          <p:cNvSpPr/>
          <p:nvPr/>
        </p:nvSpPr>
        <p:spPr>
          <a:xfrm>
            <a:off x="7098057" y="2779584"/>
            <a:ext cx="1371600" cy="53975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charset="0"/>
                <a:ea typeface="Calibri" charset="0"/>
                <a:cs typeface="Calibri" charset="0"/>
              </a:rPr>
              <a:t>Program Evaluation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6FBAC4-BE33-EFDF-BEE0-6170F40DF61C}"/>
              </a:ext>
            </a:extLst>
          </p:cNvPr>
          <p:cNvSpPr/>
          <p:nvPr/>
        </p:nvSpPr>
        <p:spPr>
          <a:xfrm>
            <a:off x="8730007" y="2781825"/>
            <a:ext cx="1600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76092"/>
              </a:buClr>
              <a:buSzPct val="100000"/>
            </a:pPr>
            <a:r>
              <a:rPr lang="en-US" altLang="en-US" sz="1500" b="1">
                <a:solidFill>
                  <a:srgbClr val="376092"/>
                </a:solidFill>
                <a:ea typeface="Arial" charset="0"/>
                <a:cs typeface="Arial" charset="0"/>
              </a:rPr>
              <a:t>Independent </a:t>
            </a:r>
            <a:r>
              <a:rPr lang="en-US" altLang="en-US" sz="1500" b="1" dirty="0">
                <a:solidFill>
                  <a:srgbClr val="376092"/>
                </a:solidFill>
                <a:ea typeface="Arial" charset="0"/>
                <a:cs typeface="Arial" charset="0"/>
              </a:rPr>
              <a:t>Evaluator</a:t>
            </a:r>
          </a:p>
        </p:txBody>
      </p:sp>
    </p:spTree>
    <p:extLst>
      <p:ext uri="{BB962C8B-B14F-4D97-AF65-F5344CB8AC3E}">
        <p14:creationId xmlns:p14="http://schemas.microsoft.com/office/powerpoint/2010/main" val="2483388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CFDB7-129B-6249-8E6D-F8B1D3B40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096" y="857318"/>
            <a:ext cx="5233104" cy="258340"/>
          </a:xfrm>
        </p:spPr>
        <p:txBody>
          <a:bodyPr/>
          <a:lstStyle/>
          <a:p>
            <a:r>
              <a:rPr lang="en-US">
                <a:solidFill>
                  <a:srgbClr val="EC1F31"/>
                </a:solidFill>
              </a:rPr>
              <a:t>Learn More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017F5-9F7B-7C40-83A5-968F9E44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12516"/>
          </a:xfrm>
        </p:spPr>
        <p:txBody>
          <a:bodyPr/>
          <a:lstStyle/>
          <a:p>
            <a:r>
              <a:rPr lang="en-US"/>
              <a:t>About BTE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0DAA8E-2E12-434C-BAB6-EA7DE6DCB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82C0E-357B-EF42-B1EE-DD1B04757DBE}"/>
              </a:ext>
            </a:extLst>
          </p:cNvPr>
          <p:cNvSpPr txBox="1"/>
          <p:nvPr/>
        </p:nvSpPr>
        <p:spPr>
          <a:xfrm>
            <a:off x="2080591" y="2173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2980C2-BA2A-4AA2-88D8-925C990A1804}"/>
              </a:ext>
            </a:extLst>
          </p:cNvPr>
          <p:cNvSpPr txBox="1">
            <a:spLocks/>
          </p:cNvSpPr>
          <p:nvPr/>
        </p:nvSpPr>
        <p:spPr>
          <a:xfrm>
            <a:off x="669096" y="1455301"/>
            <a:ext cx="10813942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550"/>
              </a:spcBef>
              <a:buClr>
                <a:schemeClr val="folHlink"/>
              </a:buClr>
              <a:buSzPct val="90000"/>
              <a:defRPr/>
            </a:pPr>
            <a:r>
              <a:rPr lang="en-US" sz="1800" dirty="0">
                <a:cs typeface="Arial" charset="0"/>
              </a:rPr>
              <a:t>For more information about Bridge to Employment (BTE), please visit: </a:t>
            </a:r>
            <a:r>
              <a:rPr lang="en-US" sz="1800" b="1" dirty="0">
                <a:solidFill>
                  <a:srgbClr val="1F4382"/>
                </a:solidFill>
                <a:cs typeface="Arial" charset="0"/>
              </a:rPr>
              <a:t>www.bridge2employment.org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en-US" sz="1800" b="1" dirty="0"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800" dirty="0">
                <a:cs typeface="Arial" charset="0"/>
              </a:rPr>
              <a:t>For more information about FHI 360, please visit: </a:t>
            </a:r>
            <a:r>
              <a:rPr lang="en-US" sz="1800" b="1" dirty="0">
                <a:solidFill>
                  <a:srgbClr val="1F4382"/>
                </a:solidFill>
                <a:cs typeface="Arial" charset="0"/>
              </a:rPr>
              <a:t>www.fhi360.org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en-US" sz="1800" b="1" dirty="0"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en-US" sz="1800" b="1" dirty="0"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800" b="1" dirty="0">
                <a:solidFill>
                  <a:srgbClr val="02A4B6"/>
                </a:solidFill>
                <a:cs typeface="Arial" charset="0"/>
              </a:rPr>
              <a:t>Important Contacts: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90000"/>
              <a:buFont typeface="Arial" charset="0"/>
              <a:buChar char="•"/>
              <a:defRPr/>
            </a:pPr>
            <a:endParaRPr lang="en-US" sz="1800" b="1" dirty="0">
              <a:solidFill>
                <a:srgbClr val="02A4B6"/>
              </a:solidFill>
              <a:cs typeface="Arial" charset="0"/>
            </a:endParaRPr>
          </a:p>
          <a:p>
            <a:pPr marL="22701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90000"/>
              <a:defRPr/>
            </a:pPr>
            <a:r>
              <a:rPr lang="en-US" sz="1400" dirty="0">
                <a:cs typeface="Arial" charset="0"/>
              </a:rPr>
              <a:t>Amanda McMahon, BTE Program Director, FHI 360, </a:t>
            </a:r>
            <a:r>
              <a:rPr lang="en-US" sz="1400" dirty="0">
                <a:solidFill>
                  <a:srgbClr val="0070C0"/>
                </a:solidFill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amcmahon@fhi360.org</a:t>
            </a:r>
            <a:r>
              <a:rPr lang="en-US" sz="1400" dirty="0">
                <a:solidFill>
                  <a:srgbClr val="0070C0"/>
                </a:solidFill>
                <a:cs typeface="Arial" charset="0"/>
              </a:rPr>
              <a:t> </a:t>
            </a:r>
          </a:p>
          <a:p>
            <a:pPr marL="22701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90000"/>
              <a:defRPr/>
            </a:pPr>
            <a:endParaRPr lang="en-US" sz="1400" dirty="0">
              <a:cs typeface="Arial" charset="0"/>
            </a:endParaRPr>
          </a:p>
          <a:p>
            <a:pPr marL="227013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90000"/>
              <a:defRPr/>
            </a:pPr>
            <a:r>
              <a:rPr lang="en-US" sz="1400" dirty="0">
                <a:cs typeface="Arial" charset="0"/>
              </a:rPr>
              <a:t>Tiffany Nesbey, BTE Program Manager, FHI 360, </a:t>
            </a:r>
            <a:r>
              <a:rPr lang="en-US" sz="1400" dirty="0">
                <a:solidFill>
                  <a:srgbClr val="0070C0"/>
                </a:solidFill>
                <a:cs typeface="Arial" charset="0"/>
                <a:hlinkClick r:id="rId4"/>
              </a:rPr>
              <a:t>tnesbey@fhi360.org </a:t>
            </a:r>
            <a:endParaRPr lang="en-US" sz="1400" dirty="0">
              <a:solidFill>
                <a:srgbClr val="0070C0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en-US" sz="2200" b="1" dirty="0">
              <a:latin typeface="Calibri" charset="0"/>
              <a:cs typeface="Calibri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pPr marL="274320" indent="-274320">
              <a:buFont typeface="Wingdings 2"/>
              <a:buChar char=""/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6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CFDB7-129B-6249-8E6D-F8B1D3B40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096" y="857318"/>
            <a:ext cx="5233104" cy="258340"/>
          </a:xfrm>
        </p:spPr>
        <p:txBody>
          <a:bodyPr/>
          <a:lstStyle/>
          <a:p>
            <a:r>
              <a:rPr lang="en-US">
                <a:solidFill>
                  <a:srgbClr val="EC1F31"/>
                </a:solidFill>
              </a:rPr>
              <a:t>The Credo in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687CE-F6B5-3848-AA9A-B8F81CB68B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5800" y="2811952"/>
            <a:ext cx="4434127" cy="26187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Launched in 1992, this signature program is based on extensive research and school-to-career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BTE helps young people build solid futures by introducing them to a broad array of careers in health and by providing them with enhanced academic and real-world experiences.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017F5-9F7B-7C40-83A5-968F9E44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12516"/>
          </a:xfrm>
        </p:spPr>
        <p:txBody>
          <a:bodyPr/>
          <a:lstStyle/>
          <a:p>
            <a:r>
              <a:rPr lang="en-US"/>
              <a:t>About BTE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0DAA8E-2E12-434C-BAB6-EA7DE6DCB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82C0E-357B-EF42-B1EE-DD1B04757DBE}"/>
              </a:ext>
            </a:extLst>
          </p:cNvPr>
          <p:cNvSpPr txBox="1"/>
          <p:nvPr/>
        </p:nvSpPr>
        <p:spPr>
          <a:xfrm>
            <a:off x="2080591" y="2173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C8D013-1D7B-4323-BC76-77E48643D156}"/>
              </a:ext>
            </a:extLst>
          </p:cNvPr>
          <p:cNvSpPr txBox="1">
            <a:spLocks/>
          </p:cNvSpPr>
          <p:nvPr/>
        </p:nvSpPr>
        <p:spPr>
          <a:xfrm>
            <a:off x="1424523" y="1551656"/>
            <a:ext cx="11654246" cy="457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“We are responsible to the communities in which we live and work.”</a:t>
            </a:r>
          </a:p>
          <a:p>
            <a:pPr algn="ctr"/>
            <a:r>
              <a:rPr lang="en-US" sz="1800"/>
              <a:t>- excerpt from Johnson &amp; Johnson’s Credo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DDDAA8-5668-4B10-9539-D28E0BAA2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/>
          <a:stretch/>
        </p:blipFill>
        <p:spPr bwMode="auto">
          <a:xfrm>
            <a:off x="5902200" y="2808056"/>
            <a:ext cx="4292354" cy="259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1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3F86D-865F-BD46-832F-A63D15B509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2225" y="6184900"/>
            <a:ext cx="739775" cy="365125"/>
          </a:xfrm>
        </p:spPr>
        <p:txBody>
          <a:bodyPr/>
          <a:lstStyle/>
          <a:p>
            <a:fld id="{14719505-AD43-774F-936C-A3AE71DD4EE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421C9F-AB5B-4328-AAC0-026B9B7D619C}"/>
              </a:ext>
            </a:extLst>
          </p:cNvPr>
          <p:cNvSpPr txBox="1">
            <a:spLocks/>
          </p:cNvSpPr>
          <p:nvPr/>
        </p:nvSpPr>
        <p:spPr>
          <a:xfrm>
            <a:off x="3753037" y="2397293"/>
            <a:ext cx="5301561" cy="1254635"/>
          </a:xfrm>
          <a:prstGeom prst="rect">
            <a:avLst/>
          </a:prstGeom>
        </p:spPr>
        <p:txBody>
          <a:bodyPr vert="horz" lIns="0" tIns="64800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7200" kern="1200" spc="-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Tx/>
              <a:buNone/>
              <a:tabLst/>
              <a:defRPr sz="7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Tx/>
              <a:buNone/>
              <a:tabLst/>
              <a:defRPr sz="7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Tx/>
              <a:buNone/>
              <a:tabLst/>
              <a:defRPr sz="7200" b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Tx/>
              <a:buNone/>
              <a:tabLst/>
              <a:defRPr sz="7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5392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616F-C9BC-E9D9-B8CF-F6195937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54050"/>
          </a:xfrm>
        </p:spPr>
        <p:txBody>
          <a:bodyPr/>
          <a:lstStyle/>
          <a:p>
            <a:r>
              <a:rPr lang="en-US"/>
              <a:t>About BTE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D2AE0C-7D04-4EA2-ACEB-040FC44F204B}"/>
              </a:ext>
            </a:extLst>
          </p:cNvPr>
          <p:cNvSpPr>
            <a:spLocks noGrp="1" noChangeArrowheads="1"/>
          </p:cNvSpPr>
          <p:nvPr>
            <p:ph type="body" sz="quarter" idx="50"/>
          </p:nvPr>
        </p:nvSpPr>
        <p:spPr>
          <a:xfrm>
            <a:off x="685800" y="1691640"/>
            <a:ext cx="5230813" cy="3213735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rgbClr val="02A4B6"/>
                </a:solidFill>
              </a:rPr>
              <a:t>Long-Term Outcomes</a:t>
            </a:r>
          </a:p>
          <a:p>
            <a:pPr marL="400050" lvl="1" indent="-358775" eaLnBrk="1" fontAlgn="auto" hangingPunct="1">
              <a:spcAft>
                <a:spcPts val="0"/>
              </a:spcAft>
              <a:buClrTx/>
              <a:buSzPct val="85000"/>
              <a:buFont typeface="Wingdings" charset="0"/>
              <a:buAutoNum type="arabicParenR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Increase the number of students who enroll in post-secondary education; </a:t>
            </a:r>
          </a:p>
          <a:p>
            <a:pPr marL="400050" lvl="1" indent="-358775" eaLnBrk="1" fontAlgn="auto" hangingPunct="1">
              <a:spcAft>
                <a:spcPts val="0"/>
              </a:spcAft>
              <a:buClrTx/>
              <a:buSzPct val="85000"/>
              <a:buFont typeface="Wingdings" charset="0"/>
              <a:buAutoNum type="arabicParenR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Increase the number of students pursuing a career in the STEM</a:t>
            </a:r>
            <a:r>
              <a:rPr lang="en-US" sz="1600" baseline="30000" dirty="0">
                <a:solidFill>
                  <a:schemeClr val="accent1"/>
                </a:solidFill>
                <a:latin typeface="Arial"/>
                <a:cs typeface="Arial"/>
              </a:rPr>
              <a:t>2</a:t>
            </a: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D or healthcare sectors.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1600" b="1" dirty="0">
              <a:latin typeface="Arial"/>
              <a:cs typeface="Arial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rgbClr val="02A4B6"/>
                </a:solidFill>
              </a:rPr>
              <a:t>Program Strategies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600" dirty="0">
                <a:latin typeface="Arial"/>
                <a:cs typeface="Arial"/>
              </a:rPr>
              <a:t>To achieve these goals, all BTE sites target program activities in key areas:</a:t>
            </a:r>
          </a:p>
          <a:p>
            <a:pPr marL="400050" lvl="3" indent="-358775" eaLnBrk="1" fontAlgn="auto" hangingPunct="1">
              <a:spcAft>
                <a:spcPts val="0"/>
              </a:spcAft>
              <a:buClr>
                <a:schemeClr val="tx2"/>
              </a:buClr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Academic Achievement &amp; Enrichment</a:t>
            </a:r>
          </a:p>
          <a:p>
            <a:pPr marL="400050" lvl="3" indent="-358775" eaLnBrk="1" fontAlgn="auto" hangingPunct="1">
              <a:spcAft>
                <a:spcPts val="0"/>
              </a:spcAft>
              <a:buClr>
                <a:schemeClr val="tx2"/>
              </a:buClr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Higher Education Awareness &amp; Preparation</a:t>
            </a:r>
          </a:p>
          <a:p>
            <a:pPr marL="400050" lvl="3" indent="-358775" eaLnBrk="1" fontAlgn="auto" hangingPunct="1">
              <a:spcAft>
                <a:spcPts val="0"/>
              </a:spcAft>
              <a:buClr>
                <a:schemeClr val="tx2"/>
              </a:buClr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Career Exploration &amp; Readiness</a:t>
            </a:r>
          </a:p>
          <a:p>
            <a:pPr marL="400050" lvl="3" indent="-358775" eaLnBrk="1" fontAlgn="auto" hangingPunct="1">
              <a:spcAft>
                <a:spcPts val="0"/>
              </a:spcAft>
              <a:buClr>
                <a:schemeClr val="tx2"/>
              </a:buClr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Community Engagement &amp; Leadership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24956-5802-1745-A3BD-85148AC0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CE0586-D9C0-44C2-AF2C-55700E44AA54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5233104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Program Design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E1C7E9F-3858-448E-AC30-445ED4ACFBCD}"/>
              </a:ext>
            </a:extLst>
          </p:cNvPr>
          <p:cNvSpPr txBox="1">
            <a:spLocks/>
          </p:cNvSpPr>
          <p:nvPr/>
        </p:nvSpPr>
        <p:spPr>
          <a:xfrm>
            <a:off x="7153498" y="2435079"/>
            <a:ext cx="3810000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rgbClr val="02A4B6"/>
                </a:solidFill>
              </a:rPr>
              <a:t>Management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Johnson &amp; Johnson partners with FHI 360 to provide global program management, evaluation support, and technical assistance.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FHI 360 is a nonprofit human development organization dedicated to improving lives in lasting ways by advancing integrated, locally driven solutions. 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pPr marL="274320" indent="-274320">
              <a:buFont typeface="Wingdings 2"/>
              <a:buChar char=""/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FFE2F2-B84F-403C-B0CB-F30147B4AF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10571" y="1507231"/>
            <a:ext cx="993200" cy="7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4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EF349-7FA1-CE47-B4D9-2500F2393D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5799" y="1920748"/>
            <a:ext cx="3364992" cy="2712975"/>
          </a:xfrm>
        </p:spPr>
        <p:txBody>
          <a:bodyPr/>
          <a:lstStyle/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kern="0">
                <a:solidFill>
                  <a:srgbClr val="02A4B6"/>
                </a:solidFill>
                <a:ea typeface="Times New Roman" charset="0"/>
              </a:rPr>
              <a:t>$9.4 million 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1400" b="1" kern="0">
                <a:solidFill>
                  <a:srgbClr val="000000"/>
                </a:solidFill>
                <a:ea typeface="Times New Roman" charset="0"/>
              </a:rPr>
              <a:t>invested by Johnson &amp; Johnson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kern="0">
                <a:solidFill>
                  <a:srgbClr val="000000"/>
                </a:solidFill>
                <a:ea typeface="Times New Roman" charset="0"/>
              </a:rPr>
              <a:t>in BTE sites around the globe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kern="0">
                <a:solidFill>
                  <a:srgbClr val="000000"/>
                </a:solidFill>
                <a:ea typeface="Times New Roman" charset="0"/>
              </a:rPr>
              <a:t> between 1992-2021</a:t>
            </a:r>
          </a:p>
          <a:p>
            <a:pPr algn="ctr"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600" b="1" kern="0">
              <a:solidFill>
                <a:srgbClr val="C00000"/>
              </a:solidFill>
              <a:ea typeface="Calibri" charset="0"/>
            </a:endParaRPr>
          </a:p>
          <a:p>
            <a:pPr algn="ctr"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2000" b="1" kern="0">
                <a:solidFill>
                  <a:srgbClr val="02A4B6"/>
                </a:solidFill>
                <a:ea typeface="Calibri" charset="0"/>
              </a:rPr>
              <a:t>74%</a:t>
            </a:r>
            <a:r>
              <a:rPr lang="en-US" sz="2400" b="1" kern="0">
                <a:solidFill>
                  <a:srgbClr val="02A4B6"/>
                </a:solidFill>
                <a:ea typeface="Calibri" charset="0"/>
              </a:rPr>
              <a:t> </a:t>
            </a:r>
            <a:r>
              <a:rPr lang="en-US" sz="1400" b="1" kern="0">
                <a:solidFill>
                  <a:srgbClr val="000000"/>
                </a:solidFill>
                <a:ea typeface="Calibri" charset="0"/>
              </a:rPr>
              <a:t>of sites sustain </a:t>
            </a:r>
          </a:p>
          <a:p>
            <a:pPr algn="ctr"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kern="0">
                <a:solidFill>
                  <a:srgbClr val="000000"/>
                </a:solidFill>
                <a:ea typeface="Calibri" charset="0"/>
              </a:rPr>
              <a:t>at least one program activity </a:t>
            </a:r>
          </a:p>
          <a:p>
            <a:pPr algn="ctr"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kern="0">
                <a:solidFill>
                  <a:srgbClr val="000000"/>
                </a:solidFill>
                <a:ea typeface="Calibri" charset="0"/>
              </a:rPr>
              <a:t>post-Corporate funding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endParaRPr lang="en-US" b="1" kern="0">
              <a:ea typeface="Calibri" charset="0"/>
            </a:endParaRPr>
          </a:p>
          <a:p>
            <a:pPr algn="ctr"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2000" b="1" kern="0">
                <a:solidFill>
                  <a:srgbClr val="02A4B6"/>
                </a:solidFill>
                <a:ea typeface="Calibri" charset="0"/>
              </a:rPr>
              <a:t>28%</a:t>
            </a:r>
            <a:r>
              <a:rPr lang="en-US" sz="2800" b="1" kern="0">
                <a:solidFill>
                  <a:srgbClr val="02A4B6"/>
                </a:solidFill>
                <a:ea typeface="Calibri" charset="0"/>
              </a:rPr>
              <a:t> </a:t>
            </a:r>
            <a:r>
              <a:rPr lang="en-US" sz="1400" b="1" kern="0">
                <a:solidFill>
                  <a:srgbClr val="000000"/>
                </a:solidFill>
                <a:ea typeface="Calibri" charset="0"/>
              </a:rPr>
              <a:t>funded self-sustaining sites </a:t>
            </a:r>
          </a:p>
          <a:p>
            <a:pPr algn="ctr"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kern="0">
                <a:solidFill>
                  <a:srgbClr val="000000"/>
                </a:solidFill>
                <a:ea typeface="Calibri" charset="0"/>
              </a:rPr>
              <a:t>receive funding from the local operating company to sustain programming efforts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19BAF-3898-0B4E-A2AC-9B384D1582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19599" y="1898396"/>
            <a:ext cx="3364992" cy="2712975"/>
          </a:xfrm>
        </p:spPr>
        <p:txBody>
          <a:bodyPr/>
          <a:lstStyle/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dirty="0">
                <a:solidFill>
                  <a:srgbClr val="02A4B6"/>
                </a:solidFill>
                <a:ea typeface="Calibri" charset="0"/>
              </a:rPr>
              <a:t>102</a:t>
            </a:r>
            <a:r>
              <a:rPr lang="en-US" b="1" dirty="0">
                <a:solidFill>
                  <a:srgbClr val="C00000"/>
                </a:solidFill>
                <a:ea typeface="Calibri" charset="0"/>
              </a:rPr>
              <a:t> </a:t>
            </a:r>
            <a:r>
              <a:rPr lang="en-US" sz="1400" b="1" dirty="0">
                <a:ea typeface="Calibri" charset="0"/>
              </a:rPr>
              <a:t>sites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endParaRPr lang="en-US" sz="600" b="1" dirty="0">
              <a:solidFill>
                <a:srgbClr val="C00000"/>
              </a:solidFill>
              <a:ea typeface="Calibri" charset="0"/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dirty="0">
                <a:solidFill>
                  <a:srgbClr val="02A4B6"/>
                </a:solidFill>
                <a:ea typeface="Calibri" charset="0"/>
              </a:rPr>
              <a:t>24</a:t>
            </a:r>
            <a:r>
              <a:rPr lang="en-US" sz="2000" dirty="0">
                <a:solidFill>
                  <a:srgbClr val="000000"/>
                </a:solidFill>
                <a:ea typeface="Calibri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ea typeface="Calibri" charset="0"/>
              </a:rPr>
              <a:t>countries,</a:t>
            </a:r>
            <a:r>
              <a:rPr lang="en-US" sz="1400" b="1" dirty="0">
                <a:solidFill>
                  <a:srgbClr val="02A4B6"/>
                </a:solidFill>
                <a:ea typeface="Calibri" charset="0"/>
              </a:rPr>
              <a:t> </a:t>
            </a:r>
            <a:r>
              <a:rPr lang="en-US" sz="2000" b="1" dirty="0">
                <a:solidFill>
                  <a:srgbClr val="02A4B6"/>
                </a:solidFill>
                <a:ea typeface="Calibri" charset="0"/>
              </a:rPr>
              <a:t>6</a:t>
            </a:r>
            <a:r>
              <a:rPr lang="en-US" sz="1400" dirty="0">
                <a:solidFill>
                  <a:srgbClr val="02A4B6"/>
                </a:solidFill>
                <a:ea typeface="Calibri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ea typeface="Calibri" charset="0"/>
              </a:rPr>
              <a:t>continents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a typeface="Calibri" charset="0"/>
              </a:rPr>
              <a:t>Australia, Colombia, Czech Republic, Dominican Republic, England, India, Ireland, Israel, Italy, Kenya, Mexico, 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a typeface="Calibri" charset="0"/>
              </a:rPr>
              <a:t>The Netherlands, New Zealand, Panama, Philippines, Romania, Scotland, Singapore, South Africa, Spain, Sweden, Thailand, Taiwan, United States and Puerto Rico</a:t>
            </a:r>
            <a:endParaRPr lang="en-US" sz="1400" b="1" dirty="0">
              <a:solidFill>
                <a:srgbClr val="C00000"/>
              </a:solidFill>
              <a:ea typeface="Calibri" charset="0"/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endParaRPr lang="en-US" sz="600" b="1" dirty="0">
              <a:solidFill>
                <a:srgbClr val="C00000"/>
              </a:solidFill>
              <a:ea typeface="Times New Roman" charset="0"/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dirty="0">
                <a:solidFill>
                  <a:srgbClr val="02A4B6"/>
                </a:solidFill>
                <a:ea typeface="Times New Roman" charset="0"/>
              </a:rPr>
              <a:t>67</a:t>
            </a:r>
            <a:r>
              <a:rPr lang="en-US" sz="2000" b="1" dirty="0">
                <a:solidFill>
                  <a:srgbClr val="C00000"/>
                </a:solidFill>
                <a:ea typeface="Times New Roman" charset="0"/>
              </a:rPr>
              <a:t> </a:t>
            </a:r>
            <a:r>
              <a:rPr lang="en-US" sz="1400" b="1" dirty="0">
                <a:ea typeface="Times New Roman" charset="0"/>
              </a:rPr>
              <a:t>U.S. sites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dirty="0">
                <a:solidFill>
                  <a:srgbClr val="02A4B6"/>
                </a:solidFill>
                <a:ea typeface="Times New Roman" charset="0"/>
              </a:rPr>
              <a:t>14</a:t>
            </a:r>
            <a:r>
              <a:rPr lang="en-US" sz="2000" b="1" dirty="0">
                <a:solidFill>
                  <a:srgbClr val="C00000"/>
                </a:solidFill>
                <a:ea typeface="Times New Roman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ea typeface="Times New Roman" charset="0"/>
              </a:rPr>
              <a:t>states &amp; Puerto Rico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a typeface="Calibri" charset="0"/>
              </a:rPr>
              <a:t>California, Delaware, Florida, Georgia, Indiana, Missouri, New Jersey, New Mexico, New York, Ohio, Pennsylvania, Massachusetts, Texas, Virginia, Puerto Rico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4616F-C9BC-E9D9-B8CF-F6195937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BTE Reach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C144D-99FE-5A4B-B501-1CDE18AD47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33492" y="1920748"/>
            <a:ext cx="3364992" cy="2712975"/>
          </a:xfrm>
        </p:spPr>
        <p:txBody>
          <a:bodyPr/>
          <a:lstStyle/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kern="0">
                <a:solidFill>
                  <a:srgbClr val="02A4B6"/>
                </a:solidFill>
                <a:latin typeface="Arial"/>
                <a:ea typeface="Times New Roman" charset="0"/>
                <a:cs typeface="Arial"/>
              </a:rPr>
              <a:t>5,300</a:t>
            </a:r>
            <a:r>
              <a:rPr lang="en-US" sz="2000" kern="0">
                <a:solidFill>
                  <a:srgbClr val="000000"/>
                </a:solidFill>
                <a:latin typeface="Arial"/>
                <a:ea typeface="Times New Roman" charset="0"/>
                <a:cs typeface="Arial"/>
              </a:rPr>
              <a:t> </a:t>
            </a:r>
            <a:r>
              <a:rPr lang="en-US" sz="1400" b="1" ker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BTE students worldwide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>
                <a:solidFill>
                  <a:srgbClr val="000000"/>
                </a:solidFill>
                <a:ea typeface="Calibri" charset="0"/>
              </a:rPr>
              <a:t>44% of BTE students are enrolled 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>
                <a:solidFill>
                  <a:srgbClr val="000000"/>
                </a:solidFill>
                <a:ea typeface="Calibri" charset="0"/>
              </a:rPr>
              <a:t>in a BTE site outside of the 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>
                <a:solidFill>
                  <a:srgbClr val="000000"/>
                </a:solidFill>
                <a:ea typeface="Calibri" charset="0"/>
              </a:rPr>
              <a:t>United States or Puerto Rico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endParaRPr lang="en-US" sz="1400" b="1" kern="0">
              <a:solidFill>
                <a:srgbClr val="000000"/>
              </a:solidFill>
              <a:ea typeface="Calibri" charset="0"/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kern="0">
                <a:solidFill>
                  <a:srgbClr val="02A4B6"/>
                </a:solidFill>
                <a:latin typeface="Arial"/>
                <a:ea typeface="Times New Roman" charset="0"/>
                <a:cs typeface="Arial"/>
              </a:rPr>
              <a:t>3,200</a:t>
            </a:r>
            <a:r>
              <a:rPr lang="en-US" sz="2000" b="1" kern="0" baseline="30000">
                <a:solidFill>
                  <a:srgbClr val="02A4B6"/>
                </a:solidFill>
                <a:latin typeface="Arial"/>
                <a:ea typeface="Times New Roman" charset="0"/>
                <a:cs typeface="Arial"/>
              </a:rPr>
              <a:t>+</a:t>
            </a:r>
            <a:r>
              <a:rPr lang="en-US" sz="2000" b="1" kern="0">
                <a:solidFill>
                  <a:srgbClr val="02A4B6"/>
                </a:solidFill>
                <a:latin typeface="Arial"/>
                <a:ea typeface="Times New Roman" charset="0"/>
                <a:cs typeface="Arial"/>
              </a:rPr>
              <a:t> </a:t>
            </a:r>
            <a:r>
              <a:rPr lang="en-US" sz="1400" b="1" ker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J&amp;J volunteers worldwide</a:t>
            </a:r>
            <a:endParaRPr lang="en-US" sz="1400" b="1" kern="0">
              <a:solidFill>
                <a:srgbClr val="C00000"/>
              </a:solidFill>
              <a:latin typeface="Arial"/>
              <a:ea typeface="Calibri"/>
              <a:cs typeface="Arial"/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sz="2000" b="1" kern="0">
                <a:solidFill>
                  <a:srgbClr val="02A4B6"/>
                </a:solidFill>
                <a:ea typeface="Times New Roman" charset="0"/>
              </a:rPr>
              <a:t>60,000</a:t>
            </a:r>
            <a:r>
              <a:rPr lang="en-US" sz="2000" b="1" kern="0" baseline="30000">
                <a:solidFill>
                  <a:srgbClr val="02A4B6"/>
                </a:solidFill>
                <a:ea typeface="Times New Roman" charset="0"/>
              </a:rPr>
              <a:t>+</a:t>
            </a:r>
            <a:r>
              <a:rPr lang="en-US" sz="2000" kern="0">
                <a:solidFill>
                  <a:srgbClr val="02A4B6"/>
                </a:solidFill>
                <a:ea typeface="Times New Roman" charset="0"/>
              </a:rPr>
              <a:t> </a:t>
            </a:r>
            <a:r>
              <a:rPr lang="en-US" sz="1400" b="1" kern="0">
                <a:solidFill>
                  <a:srgbClr val="000000"/>
                </a:solidFill>
                <a:ea typeface="Calibri" charset="0"/>
              </a:rPr>
              <a:t>volunteer hours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kern="0">
                <a:solidFill>
                  <a:srgbClr val="000000"/>
                </a:solidFill>
                <a:ea typeface="Times New Roman" charset="0"/>
              </a:rPr>
              <a:t>provided between 2010-2021 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r>
              <a:rPr lang="en-US" kern="0">
                <a:solidFill>
                  <a:srgbClr val="000000"/>
                </a:solidFill>
                <a:ea typeface="Times New Roman" charset="0"/>
              </a:rPr>
              <a:t>(when tracking was initiated)</a:t>
            </a: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endParaRPr lang="en-US" sz="1400" b="1" kern="0">
              <a:ea typeface="Calibri" charset="0"/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endParaRPr lang="en-US" sz="1400" b="1" kern="0">
              <a:solidFill>
                <a:srgbClr val="000000"/>
              </a:solidFill>
              <a:ea typeface="Calibri" charset="0"/>
            </a:endParaRPr>
          </a:p>
          <a:p>
            <a:pPr algn="ctr">
              <a:spcBef>
                <a:spcPts val="0"/>
              </a:spcBef>
              <a:buClr>
                <a:schemeClr val="tx1"/>
              </a:buClr>
              <a:buSzPts val="1000"/>
              <a:tabLst>
                <a:tab pos="457200" algn="l"/>
              </a:tabLst>
            </a:pPr>
            <a:endParaRPr lang="en-US" sz="1400" b="1" kern="0">
              <a:ea typeface="Calibri" charset="0"/>
            </a:endParaRP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24956-5802-1745-A3BD-85148AC0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CE0586-D9C0-44C2-AF2C-55700E44AA54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5233104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Fast Facts: 1992 – 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321FF4-9EEF-4D4F-A827-A7B9859FDFA3}"/>
              </a:ext>
            </a:extLst>
          </p:cNvPr>
          <p:cNvSpPr txBox="1"/>
          <p:nvPr/>
        </p:nvSpPr>
        <p:spPr>
          <a:xfrm>
            <a:off x="4457976" y="2132831"/>
            <a:ext cx="657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14694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Placeholder 11">
            <a:extLst>
              <a:ext uri="{FF2B5EF4-FFF2-40B4-BE49-F238E27FC236}">
                <a16:creationId xmlns:a16="http://schemas.microsoft.com/office/drawing/2014/main" id="{191EF78A-471C-88D2-009C-6DC39A7FF2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554073"/>
              </p:ext>
            </p:extLst>
          </p:nvPr>
        </p:nvGraphicFramePr>
        <p:xfrm>
          <a:off x="2316479" y="4920943"/>
          <a:ext cx="2088933" cy="13957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88933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</a:tblGrid>
              <a:tr h="374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Latin/South America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7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83901"/>
                  </a:ext>
                </a:extLst>
              </a:tr>
              <a:tr h="749889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Nigua, Dominican Republic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Puebla, Mexico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José dos Campos, Brazil *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 +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E50EC5BA-41F4-EB5A-9E52-AA8726C00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78" y="857318"/>
            <a:ext cx="8891031" cy="6870342"/>
          </a:xfrm>
          <a:prstGeom prst="rect">
            <a:avLst/>
          </a:prstGeom>
        </p:spPr>
      </p:pic>
      <p:graphicFrame>
        <p:nvGraphicFramePr>
          <p:cNvPr id="13" name="Table Placeholder 11">
            <a:extLst>
              <a:ext uri="{FF2B5EF4-FFF2-40B4-BE49-F238E27FC236}">
                <a16:creationId xmlns:a16="http://schemas.microsoft.com/office/drawing/2014/main" id="{E0D47992-DEB6-D464-FCA6-5F4854AF38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571727"/>
              </p:ext>
            </p:extLst>
          </p:nvPr>
        </p:nvGraphicFramePr>
        <p:xfrm>
          <a:off x="357051" y="2103342"/>
          <a:ext cx="2088933" cy="26482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88933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</a:tblGrid>
              <a:tr h="453712">
                <a:tc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America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3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83901"/>
                  </a:ext>
                </a:extLst>
              </a:tr>
              <a:tr h="57491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Athens, Georgia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Atlanta, Georgia +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Englewood, Florida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Ewing, New Jersey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Franklin Township, New Jersey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Lancaster, Pennsylvania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 Beach Gardens, Florida +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Philadelphia, Pennsylvania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 County, California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Warsaw, Indiana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graphicFrame>
        <p:nvGraphicFramePr>
          <p:cNvPr id="15" name="Table Placeholder 11">
            <a:extLst>
              <a:ext uri="{FF2B5EF4-FFF2-40B4-BE49-F238E27FC236}">
                <a16:creationId xmlns:a16="http://schemas.microsoft.com/office/drawing/2014/main" id="{0E4E6473-7C85-C4CB-2B25-220A61EC35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677976"/>
              </p:ext>
            </p:extLst>
          </p:nvPr>
        </p:nvGraphicFramePr>
        <p:xfrm>
          <a:off x="6707061" y="5125938"/>
          <a:ext cx="1374493" cy="10351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4493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</a:tblGrid>
              <a:tr h="287298">
                <a:tc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83901"/>
                  </a:ext>
                </a:extLst>
              </a:tr>
              <a:tr h="74787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Tswelopele, South Africa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graphicFrame>
        <p:nvGraphicFramePr>
          <p:cNvPr id="16" name="Table Placeholder 11">
            <a:extLst>
              <a:ext uri="{FF2B5EF4-FFF2-40B4-BE49-F238E27FC236}">
                <a16:creationId xmlns:a16="http://schemas.microsoft.com/office/drawing/2014/main" id="{CA741714-0D89-FC39-F7E9-1A65CF3CCD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046730"/>
              </p:ext>
            </p:extLst>
          </p:nvPr>
        </p:nvGraphicFramePr>
        <p:xfrm>
          <a:off x="9658094" y="4108065"/>
          <a:ext cx="1973074" cy="165169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73074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</a:tblGrid>
              <a:tr h="443392">
                <a:tc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Asia-Pacific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1F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83901"/>
                  </a:ext>
                </a:extLst>
              </a:tr>
              <a:tr h="120830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Bangkok, Thailand *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Taipei City, Taiwan +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Sydney, Australia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Tokyo, Japan+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graphicFrame>
        <p:nvGraphicFramePr>
          <p:cNvPr id="17" name="Table Placeholder 11">
            <a:extLst>
              <a:ext uri="{FF2B5EF4-FFF2-40B4-BE49-F238E27FC236}">
                <a16:creationId xmlns:a16="http://schemas.microsoft.com/office/drawing/2014/main" id="{FF5FAB6E-E64A-47BE-66D8-DF28B6776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627308"/>
              </p:ext>
            </p:extLst>
          </p:nvPr>
        </p:nvGraphicFramePr>
        <p:xfrm>
          <a:off x="7341590" y="1115658"/>
          <a:ext cx="2403301" cy="10604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03301">
                  <a:extLst>
                    <a:ext uri="{9D8B030D-6E8A-4147-A177-3AD203B41FA5}">
                      <a16:colId xmlns:a16="http://schemas.microsoft.com/office/drawing/2014/main" val="3160754685"/>
                    </a:ext>
                  </a:extLst>
                </a:gridCol>
              </a:tblGrid>
              <a:tr h="374690">
                <a:tc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Europe/Middle East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9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83901"/>
                  </a:ext>
                </a:extLst>
              </a:tr>
              <a:tr h="57491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Helsingborg, Sweden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Limerick, Ireland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1100" b="1">
                          <a:solidFill>
                            <a:srgbClr val="1F438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Prague, Czech Republic * 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3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274818"/>
                  </a:ext>
                </a:extLst>
              </a:tr>
            </a:tbl>
          </a:graphicData>
        </a:graphic>
      </p:graphicFrame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BBCB76E8-6668-341F-D501-CD5FFAA387FE}"/>
              </a:ext>
            </a:extLst>
          </p:cNvPr>
          <p:cNvSpPr/>
          <p:nvPr/>
        </p:nvSpPr>
        <p:spPr>
          <a:xfrm>
            <a:off x="599425" y="1378863"/>
            <a:ext cx="11205735" cy="523951"/>
          </a:xfrm>
          <a:prstGeom prst="round2Same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2A4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BTE Sites Funded by Johnson &amp; Johnson Corporate by Region in 2022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2A4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B7467-CBC8-4059-0D69-2D03CD7876A5}"/>
              </a:ext>
            </a:extLst>
          </p:cNvPr>
          <p:cNvSpPr txBox="1"/>
          <p:nvPr/>
        </p:nvSpPr>
        <p:spPr>
          <a:xfrm>
            <a:off x="3767819" y="6405984"/>
            <a:ext cx="7517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* Four (4) sites will launch BTE programs in school year 2022 or school year 2022-2023. 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4382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+ Five (5) sites will initiate a Strategic Planning process in 2022, launching programs in school year 2023 or 2023-2024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DCAC6D5-CD88-4E90-80BC-A35A7D49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54050"/>
          </a:xfrm>
        </p:spPr>
        <p:txBody>
          <a:bodyPr/>
          <a:lstStyle/>
          <a:p>
            <a:r>
              <a:rPr lang="en-US"/>
              <a:t>About BTE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A1DCCA1-D9CA-4739-81EE-96C3A51C7182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5233104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Geographic Area Served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687E4C2-E407-4690-9F5F-3AEC7926D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499" y="6033011"/>
            <a:ext cx="1038250" cy="6675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F3AFA8-8676-42D4-AC15-2488A079FA3F}"/>
              </a:ext>
            </a:extLst>
          </p:cNvPr>
          <p:cNvSpPr/>
          <p:nvPr/>
        </p:nvSpPr>
        <p:spPr>
          <a:xfrm>
            <a:off x="505097" y="6161106"/>
            <a:ext cx="1340591" cy="444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2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616F-C9BC-E9D9-B8CF-F6195937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54050"/>
          </a:xfrm>
        </p:spPr>
        <p:txBody>
          <a:bodyPr/>
          <a:lstStyle/>
          <a:p>
            <a:r>
              <a:rPr lang="en-US"/>
              <a:t>About BTE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D2AE0C-7D04-4EA2-ACEB-040FC44F204B}"/>
              </a:ext>
            </a:extLst>
          </p:cNvPr>
          <p:cNvSpPr>
            <a:spLocks noGrp="1" noChangeArrowheads="1"/>
          </p:cNvSpPr>
          <p:nvPr>
            <p:ph type="body" sz="quarter" idx="50"/>
          </p:nvPr>
        </p:nvSpPr>
        <p:spPr>
          <a:xfrm>
            <a:off x="599427" y="2826017"/>
            <a:ext cx="3255291" cy="3213735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rgbClr val="02A4B6"/>
                </a:solidFill>
              </a:rPr>
              <a:t>Economic Disadvantage</a:t>
            </a:r>
          </a:p>
          <a:p>
            <a:pPr marL="344488" lvl="1" indent="-303213" eaLnBrk="1" fontAlgn="auto" hangingPunct="1"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Designated high poverty community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Higher than average % of low-income families in community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24956-5802-1745-A3BD-85148AC0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CE0586-D9C0-44C2-AF2C-55700E44AA54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5233104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Geographic Area Served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D48F79F-5C61-4C0B-BFA6-A7EBF005AE9F}"/>
              </a:ext>
            </a:extLst>
          </p:cNvPr>
          <p:cNvSpPr txBox="1">
            <a:spLocks noChangeArrowheads="1"/>
          </p:cNvSpPr>
          <p:nvPr/>
        </p:nvSpPr>
        <p:spPr>
          <a:xfrm>
            <a:off x="4486629" y="2799688"/>
            <a:ext cx="3255291" cy="3213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2425" indent="-1301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23875" indent="-1206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68338" indent="-115888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rgbClr val="02A4B6"/>
                </a:solidFill>
              </a:rPr>
              <a:t>Educational Disadvantage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Unsatisfactory school rating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Low student test scores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Low graduation rate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Few students proceeding to higher education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Few adults in the community w/a higher education degree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2AF4FF9-2E2A-427D-97AC-C6EE7FDC03E4}"/>
              </a:ext>
            </a:extLst>
          </p:cNvPr>
          <p:cNvSpPr txBox="1">
            <a:spLocks noChangeArrowheads="1"/>
          </p:cNvSpPr>
          <p:nvPr/>
        </p:nvSpPr>
        <p:spPr>
          <a:xfrm>
            <a:off x="8373831" y="2799687"/>
            <a:ext cx="3255291" cy="3213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2425" indent="-1301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23875" indent="-1206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68338" indent="-115888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rgbClr val="02A4B6"/>
                </a:solidFill>
              </a:rPr>
              <a:t>Barriers to Achievement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First generation college-bound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Geographic barriers (Isolated or rural location)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Language barriers</a:t>
            </a:r>
          </a:p>
          <a:p>
            <a:pPr marL="344488" lvl="1" indent="-303213">
              <a:buClrTx/>
              <a:buSzPct val="85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accent1"/>
                </a:solidFill>
                <a:latin typeface="Arial"/>
                <a:cs typeface="Arial"/>
              </a:rPr>
              <a:t>Social or cultural barriers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419CD-C4C0-4FA0-B60A-013620BF74AA}"/>
              </a:ext>
            </a:extLst>
          </p:cNvPr>
          <p:cNvSpPr txBox="1"/>
          <p:nvPr/>
        </p:nvSpPr>
        <p:spPr>
          <a:xfrm>
            <a:off x="599426" y="1634507"/>
            <a:ext cx="10916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Selected communities must be within the “</a:t>
            </a:r>
            <a:r>
              <a:rPr lang="en-US" b="1"/>
              <a:t>travel to work</a:t>
            </a:r>
            <a:r>
              <a:rPr lang="en-US"/>
              <a:t>” time (30-minute commute) of a Johnson &amp; Johnson local operating company and </a:t>
            </a:r>
            <a:r>
              <a:rPr lang="en-US" b="1"/>
              <a:t>exhibit a strong community need </a:t>
            </a:r>
            <a:r>
              <a:rPr lang="en-US"/>
              <a:t>(one or more of the following characteristics):</a:t>
            </a:r>
          </a:p>
        </p:txBody>
      </p:sp>
    </p:spTree>
    <p:extLst>
      <p:ext uri="{BB962C8B-B14F-4D97-AF65-F5344CB8AC3E}">
        <p14:creationId xmlns:p14="http://schemas.microsoft.com/office/powerpoint/2010/main" val="407511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616F-C9BC-E9D9-B8CF-F6195937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54050"/>
          </a:xfrm>
        </p:spPr>
        <p:txBody>
          <a:bodyPr/>
          <a:lstStyle/>
          <a:p>
            <a:r>
              <a:rPr lang="en-US"/>
              <a:t>BTE Highlights 2020: Impacts &amp; Outcomes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24956-5802-1745-A3BD-85148AC0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CE0586-D9C0-44C2-AF2C-55700E44AA54}"/>
              </a:ext>
            </a:extLst>
          </p:cNvPr>
          <p:cNvSpPr txBox="1">
            <a:spLocks/>
          </p:cNvSpPr>
          <p:nvPr/>
        </p:nvSpPr>
        <p:spPr>
          <a:xfrm>
            <a:off x="599427" y="857318"/>
            <a:ext cx="5233104" cy="258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EC1F31"/>
                </a:solidFill>
              </a:rPr>
              <a:t>Analysis of BTE Graduates 2013-2020</a:t>
            </a:r>
            <a:r>
              <a:rPr lang="en-US" b="1" baseline="30000">
                <a:solidFill>
                  <a:srgbClr val="EC1F3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321FF4-9EEF-4D4F-A827-A7B9859FDFA3}"/>
              </a:ext>
            </a:extLst>
          </p:cNvPr>
          <p:cNvSpPr txBox="1"/>
          <p:nvPr/>
        </p:nvSpPr>
        <p:spPr>
          <a:xfrm>
            <a:off x="4457976" y="2132831"/>
            <a:ext cx="657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32%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F16FC-61E3-4E98-9D3C-E8DBFC2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096" y="5931344"/>
            <a:ext cx="9129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BTE Graduates are those students that participated in and completed the three-year BTE program between 2011 and 2020 (n=31:33 sites). Data based on the annual independent evaluations and reporting. 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/>
                <a:ea typeface="ＭＳ Ｐゴシック"/>
              </a:rPr>
              <a:t> Replicating 2018 method of five foundational skills, results are: BTE = 96.2% (n=626) and Comparison group = 92.3% (n=468) 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4382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Result is based on End of Grant Report data from 20:22 sites.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71139-C217-41BE-B50D-6C103DABCF60}"/>
              </a:ext>
            </a:extLst>
          </p:cNvPr>
          <p:cNvSpPr txBox="1"/>
          <p:nvPr/>
        </p:nvSpPr>
        <p:spPr>
          <a:xfrm>
            <a:off x="3492012" y="2688119"/>
            <a:ext cx="2212513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0.82 %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Increase in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overall grades (GPA) among BTE graduates from baseline to graduation (n=785)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(4.0% unpaired/independent sample)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98%</a:t>
            </a:r>
            <a:r>
              <a:rPr kumimoji="0" lang="en-US" sz="1800" b="1" i="0" u="none" strike="noStrike" kern="120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graduation rate among students completing the 3-year program (n=736)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935A1E-5167-4236-8573-C1EF80CE7FEC}"/>
              </a:ext>
            </a:extLst>
          </p:cNvPr>
          <p:cNvSpPr txBox="1"/>
          <p:nvPr/>
        </p:nvSpPr>
        <p:spPr>
          <a:xfrm>
            <a:off x="5806945" y="2648423"/>
            <a:ext cx="2242203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98.4%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of BTE graduates aware of higher education opportunities (n=672)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(vs. 88.9% of comparison group, n=481)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89.3%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 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of BTE graduates plan to attend an institute of higher education (n=650)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(vs. 79.5% of comparison group, n=453)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F14F2A-5D35-46AB-B808-27477EBD8EFA}"/>
              </a:ext>
            </a:extLst>
          </p:cNvPr>
          <p:cNvSpPr txBox="1"/>
          <p:nvPr/>
        </p:nvSpPr>
        <p:spPr>
          <a:xfrm>
            <a:off x="8252895" y="2691307"/>
            <a:ext cx="2239345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93.3%</a:t>
            </a:r>
            <a:r>
              <a:rPr kumimoji="0" lang="en-US" sz="2000" b="1" i="0" u="none" strike="noStrike" kern="1200" cap="none" spc="0" normalizeH="0" baseline="5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lang="en-US" sz="2000" b="0" i="0" u="none" strike="noStrike" kern="1200" cap="none" spc="0" normalizeH="0" baseline="5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of BTE graduates possessed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key college- and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career-readiness skills (n=613)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(vs. 87.3% of comparison group, n=459)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49.5% 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of BTE graduates’ plan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to pursue a career in the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STEM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D /health sectors (n=352)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(vs. 31.4% of comparison group, n=170)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9A89623A-CA9C-4CD7-A766-C182BC3C4E9A}"/>
              </a:ext>
            </a:extLst>
          </p:cNvPr>
          <p:cNvSpPr/>
          <p:nvPr/>
        </p:nvSpPr>
        <p:spPr>
          <a:xfrm>
            <a:off x="3470349" y="1889826"/>
            <a:ext cx="0" cy="384048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DE6DB6C1-ACA9-4367-84C6-D0355EC5DDD4}"/>
              </a:ext>
            </a:extLst>
          </p:cNvPr>
          <p:cNvSpPr/>
          <p:nvPr/>
        </p:nvSpPr>
        <p:spPr>
          <a:xfrm>
            <a:off x="3465916" y="1892877"/>
            <a:ext cx="2246758" cy="792290"/>
          </a:xfrm>
          <a:custGeom>
            <a:avLst/>
            <a:gdLst>
              <a:gd name="connsiteX0" fmla="*/ 0 w 1845468"/>
              <a:gd name="connsiteY0" fmla="*/ 0 h 369093"/>
              <a:gd name="connsiteX1" fmla="*/ 1845468 w 1845468"/>
              <a:gd name="connsiteY1" fmla="*/ 0 h 369093"/>
              <a:gd name="connsiteX2" fmla="*/ 1845468 w 1845468"/>
              <a:gd name="connsiteY2" fmla="*/ 369093 h 369093"/>
              <a:gd name="connsiteX3" fmla="*/ 0 w 1845468"/>
              <a:gd name="connsiteY3" fmla="*/ 369093 h 369093"/>
              <a:gd name="connsiteX4" fmla="*/ 0 w 1845468"/>
              <a:gd name="connsiteY4" fmla="*/ 0 h 36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468" h="369093">
                <a:moveTo>
                  <a:pt x="0" y="0"/>
                </a:moveTo>
                <a:lnTo>
                  <a:pt x="1845468" y="0"/>
                </a:lnTo>
                <a:lnTo>
                  <a:pt x="1845468" y="369093"/>
                </a:lnTo>
                <a:lnTo>
                  <a:pt x="0" y="369093"/>
                </a:lnTo>
                <a:lnTo>
                  <a:pt x="0" y="0"/>
                </a:lnTo>
                <a:close/>
              </a:path>
            </a:pathLst>
          </a:custGeom>
          <a:solidFill>
            <a:srgbClr val="1F4382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academic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achievement</a:t>
            </a:r>
          </a:p>
        </p:txBody>
      </p:sp>
      <p:sp>
        <p:nvSpPr>
          <p:cNvPr id="35" name="Straight Connector 34">
            <a:extLst>
              <a:ext uri="{FF2B5EF4-FFF2-40B4-BE49-F238E27FC236}">
                <a16:creationId xmlns:a16="http://schemas.microsoft.com/office/drawing/2014/main" id="{13344612-8191-4F2D-BB38-DFA7D2AC92D5}"/>
              </a:ext>
            </a:extLst>
          </p:cNvPr>
          <p:cNvSpPr/>
          <p:nvPr/>
        </p:nvSpPr>
        <p:spPr>
          <a:xfrm>
            <a:off x="5851673" y="1907756"/>
            <a:ext cx="0" cy="384048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id="{4DD23BA4-2C4F-4C0D-B1B0-D37BF8908B04}"/>
              </a:ext>
            </a:extLst>
          </p:cNvPr>
          <p:cNvSpPr/>
          <p:nvPr/>
        </p:nvSpPr>
        <p:spPr>
          <a:xfrm>
            <a:off x="5847240" y="1892879"/>
            <a:ext cx="2246758" cy="792290"/>
          </a:xfrm>
          <a:custGeom>
            <a:avLst/>
            <a:gdLst>
              <a:gd name="connsiteX0" fmla="*/ 0 w 1845468"/>
              <a:gd name="connsiteY0" fmla="*/ 0 h 369093"/>
              <a:gd name="connsiteX1" fmla="*/ 1845468 w 1845468"/>
              <a:gd name="connsiteY1" fmla="*/ 0 h 369093"/>
              <a:gd name="connsiteX2" fmla="*/ 1845468 w 1845468"/>
              <a:gd name="connsiteY2" fmla="*/ 369093 h 369093"/>
              <a:gd name="connsiteX3" fmla="*/ 0 w 1845468"/>
              <a:gd name="connsiteY3" fmla="*/ 369093 h 369093"/>
              <a:gd name="connsiteX4" fmla="*/ 0 w 1845468"/>
              <a:gd name="connsiteY4" fmla="*/ 0 h 36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468" h="369093">
                <a:moveTo>
                  <a:pt x="0" y="0"/>
                </a:moveTo>
                <a:lnTo>
                  <a:pt x="1845468" y="0"/>
                </a:lnTo>
                <a:lnTo>
                  <a:pt x="1845468" y="369093"/>
                </a:lnTo>
                <a:lnTo>
                  <a:pt x="0" y="369093"/>
                </a:lnTo>
                <a:lnTo>
                  <a:pt x="0" y="0"/>
                </a:lnTo>
                <a:close/>
              </a:path>
            </a:pathLst>
          </a:custGeom>
          <a:solidFill>
            <a:srgbClr val="1F4382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Higher Education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Awareness &amp; Enrollment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Straight Connector 36">
            <a:extLst>
              <a:ext uri="{FF2B5EF4-FFF2-40B4-BE49-F238E27FC236}">
                <a16:creationId xmlns:a16="http://schemas.microsoft.com/office/drawing/2014/main" id="{869C0ADF-0C79-4260-8FE7-0C1192C58999}"/>
              </a:ext>
            </a:extLst>
          </p:cNvPr>
          <p:cNvSpPr/>
          <p:nvPr/>
        </p:nvSpPr>
        <p:spPr>
          <a:xfrm>
            <a:off x="8231621" y="1932573"/>
            <a:ext cx="0" cy="384048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41">
            <a:extLst>
              <a:ext uri="{FF2B5EF4-FFF2-40B4-BE49-F238E27FC236}">
                <a16:creationId xmlns:a16="http://schemas.microsoft.com/office/drawing/2014/main" id="{8464E693-CE8F-4521-9156-B1049A286583}"/>
              </a:ext>
            </a:extLst>
          </p:cNvPr>
          <p:cNvSpPr/>
          <p:nvPr/>
        </p:nvSpPr>
        <p:spPr>
          <a:xfrm>
            <a:off x="8228564" y="1892879"/>
            <a:ext cx="2246758" cy="792290"/>
          </a:xfrm>
          <a:custGeom>
            <a:avLst/>
            <a:gdLst>
              <a:gd name="connsiteX0" fmla="*/ 0 w 1845468"/>
              <a:gd name="connsiteY0" fmla="*/ 0 h 369093"/>
              <a:gd name="connsiteX1" fmla="*/ 1845468 w 1845468"/>
              <a:gd name="connsiteY1" fmla="*/ 0 h 369093"/>
              <a:gd name="connsiteX2" fmla="*/ 1845468 w 1845468"/>
              <a:gd name="connsiteY2" fmla="*/ 369093 h 369093"/>
              <a:gd name="connsiteX3" fmla="*/ 0 w 1845468"/>
              <a:gd name="connsiteY3" fmla="*/ 369093 h 369093"/>
              <a:gd name="connsiteX4" fmla="*/ 0 w 1845468"/>
              <a:gd name="connsiteY4" fmla="*/ 0 h 36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468" h="369093">
                <a:moveTo>
                  <a:pt x="0" y="0"/>
                </a:moveTo>
                <a:lnTo>
                  <a:pt x="1845468" y="0"/>
                </a:lnTo>
                <a:lnTo>
                  <a:pt x="1845468" y="369093"/>
                </a:lnTo>
                <a:lnTo>
                  <a:pt x="0" y="369093"/>
                </a:lnTo>
                <a:lnTo>
                  <a:pt x="0" y="0"/>
                </a:lnTo>
                <a:close/>
              </a:path>
            </a:pathLst>
          </a:custGeom>
          <a:solidFill>
            <a:srgbClr val="1F4382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STEM</a:t>
            </a:r>
            <a:r>
              <a:rPr kumimoji="0" lang="en-US" sz="1400" b="1" i="0" u="none" strike="noStrike" kern="1200" cap="small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1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 Career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Preparation &amp; Interest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EF45D1-CEF1-4A52-92CC-767F7216F3FB}"/>
              </a:ext>
            </a:extLst>
          </p:cNvPr>
          <p:cNvSpPr>
            <a:spLocks noChangeAspect="1"/>
          </p:cNvSpPr>
          <p:nvPr/>
        </p:nvSpPr>
        <p:spPr>
          <a:xfrm>
            <a:off x="1755059" y="2611137"/>
            <a:ext cx="1554480" cy="1554480"/>
          </a:xfrm>
          <a:prstGeom prst="ellipse">
            <a:avLst/>
          </a:prstGeom>
          <a:solidFill>
            <a:srgbClr val="02A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72%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3-year Completion Rate</a:t>
            </a:r>
          </a:p>
        </p:txBody>
      </p:sp>
    </p:spTree>
    <p:extLst>
      <p:ext uri="{BB962C8B-B14F-4D97-AF65-F5344CB8AC3E}">
        <p14:creationId xmlns:p14="http://schemas.microsoft.com/office/powerpoint/2010/main" val="14637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CFDB7-129B-6249-8E6D-F8B1D3B40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096" y="857318"/>
            <a:ext cx="5233104" cy="258340"/>
          </a:xfrm>
        </p:spPr>
        <p:txBody>
          <a:bodyPr/>
          <a:lstStyle/>
          <a:p>
            <a:r>
              <a:rPr lang="en-US">
                <a:solidFill>
                  <a:srgbClr val="EC1F31"/>
                </a:solidFill>
              </a:rPr>
              <a:t>Target Population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017F5-9F7B-7C40-83A5-968F9E44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12516"/>
          </a:xfrm>
        </p:spPr>
        <p:txBody>
          <a:bodyPr/>
          <a:lstStyle/>
          <a:p>
            <a:r>
              <a:rPr lang="en-US"/>
              <a:t>About BTE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0DAA8E-2E12-434C-BAB6-EA7DE6DCB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82C0E-357B-EF42-B1EE-DD1B04757DBE}"/>
              </a:ext>
            </a:extLst>
          </p:cNvPr>
          <p:cNvSpPr txBox="1"/>
          <p:nvPr/>
        </p:nvSpPr>
        <p:spPr>
          <a:xfrm>
            <a:off x="2080591" y="2173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2980C2-BA2A-4AA2-88D8-925C990A1804}"/>
              </a:ext>
            </a:extLst>
          </p:cNvPr>
          <p:cNvSpPr txBox="1">
            <a:spLocks/>
          </p:cNvSpPr>
          <p:nvPr/>
        </p:nvSpPr>
        <p:spPr>
          <a:xfrm>
            <a:off x="685800" y="1918724"/>
            <a:ext cx="10813942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rgbClr val="02A4B6"/>
                </a:solidFill>
              </a:rPr>
              <a:t>Number Served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35-50 students</a:t>
            </a:r>
          </a:p>
          <a:p>
            <a:pPr marL="274320" indent="-274320">
              <a:buFont typeface="Wingdings" charset="0"/>
              <a:buChar char="§"/>
              <a:defRPr/>
            </a:pPr>
            <a:endParaRPr lang="en-US" sz="1600" dirty="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n-US" sz="1600" b="1" dirty="0">
                <a:solidFill>
                  <a:srgbClr val="02A4B6"/>
                </a:solidFill>
              </a:rPr>
              <a:t>Education Level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Last three years of secondary school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A “year” is defined as a full school year or calendar year (i.e., summer-only programs do not meet this definition)</a:t>
            </a:r>
          </a:p>
          <a:p>
            <a:pPr>
              <a:defRPr/>
            </a:pPr>
            <a:endParaRPr lang="en-US" sz="1600" dirty="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n-US" sz="1600" b="1" dirty="0">
                <a:solidFill>
                  <a:srgbClr val="02A4B6"/>
                </a:solidFill>
              </a:rPr>
              <a:t>Characteristics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Academic Potential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Barriers to Achievement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pPr marL="274320" indent="-274320">
              <a:buFont typeface="Wingdings 2"/>
              <a:buChar char=""/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7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CFDB7-129B-6249-8E6D-F8B1D3B407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096" y="857318"/>
            <a:ext cx="5233104" cy="258340"/>
          </a:xfrm>
        </p:spPr>
        <p:txBody>
          <a:bodyPr/>
          <a:lstStyle/>
          <a:p>
            <a:r>
              <a:rPr lang="en-US">
                <a:solidFill>
                  <a:srgbClr val="EC1F31"/>
                </a:solidFill>
              </a:rPr>
              <a:t>Program Design &amp; Program Activities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017F5-9F7B-7C40-83A5-968F9E44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269"/>
            <a:ext cx="10432800" cy="412516"/>
          </a:xfrm>
        </p:spPr>
        <p:txBody>
          <a:bodyPr/>
          <a:lstStyle/>
          <a:p>
            <a:r>
              <a:rPr lang="en-US"/>
              <a:t>About BTE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0DAA8E-2E12-434C-BAB6-EA7DE6DCB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4719505-AD43-774F-936C-A3AE71DD4EE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82C0E-357B-EF42-B1EE-DD1B04757DBE}"/>
              </a:ext>
            </a:extLst>
          </p:cNvPr>
          <p:cNvSpPr txBox="1"/>
          <p:nvPr/>
        </p:nvSpPr>
        <p:spPr>
          <a:xfrm>
            <a:off x="2080591" y="2173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2980C2-BA2A-4AA2-88D8-925C990A1804}"/>
              </a:ext>
            </a:extLst>
          </p:cNvPr>
          <p:cNvSpPr txBox="1">
            <a:spLocks/>
          </p:cNvSpPr>
          <p:nvPr/>
        </p:nvSpPr>
        <p:spPr>
          <a:xfrm>
            <a:off x="573204" y="1290914"/>
            <a:ext cx="10813942" cy="5232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>
                <a:solidFill>
                  <a:srgbClr val="02A4B6"/>
                </a:solidFill>
              </a:rPr>
              <a:t>BTE program activities are customized to meet local needs</a:t>
            </a:r>
          </a:p>
          <a:p>
            <a:pPr>
              <a:defRPr/>
            </a:pPr>
            <a:endParaRPr lang="en-US" sz="10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n-US" sz="1600" b="1">
                <a:solidFill>
                  <a:srgbClr val="02A4B6"/>
                </a:solidFill>
              </a:rPr>
              <a:t>Key Focus Areas:</a:t>
            </a: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n-US" sz="1400">
                <a:solidFill>
                  <a:srgbClr val="000000"/>
                </a:solidFill>
                <a:cs typeface="Arial"/>
              </a:rPr>
              <a:t>Academic Enrichment</a:t>
            </a: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 marL="274320" indent="-274320">
              <a:buFont typeface="Wingdings 2"/>
              <a:buChar char=""/>
              <a:defRPr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274320" indent="-274320">
              <a:buFont typeface="Wingdings 2"/>
              <a:buChar char=""/>
              <a:defRPr/>
            </a:pPr>
            <a:endParaRPr lang="en-US">
              <a:solidFill>
                <a:srgbClr val="000000"/>
              </a:solidFill>
              <a:cs typeface="Arial"/>
            </a:endParaRPr>
          </a:p>
          <a:p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4A2BBA1-7A47-4DC1-987C-1BF392BD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8" y="2319326"/>
            <a:ext cx="1563467" cy="1561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2F0635F-654B-4CA0-A6EA-229C2CD5F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842" y="2319326"/>
            <a:ext cx="1561595" cy="156159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4231875A-2493-46EF-8C21-2BA0AEBD4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002" y="2319326"/>
            <a:ext cx="1561595" cy="1561595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1EE3A6FF-E3EC-4EFF-B540-7A9BD9693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682" y="2319325"/>
            <a:ext cx="1561595" cy="15615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2CED8C-1D34-4D04-958B-C4A581B33EC4}"/>
              </a:ext>
            </a:extLst>
          </p:cNvPr>
          <p:cNvSpPr txBox="1"/>
          <p:nvPr/>
        </p:nvSpPr>
        <p:spPr>
          <a:xfrm>
            <a:off x="9678999" y="4076208"/>
            <a:ext cx="19397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Community Engagement &amp; Leadership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08E9DF-EC17-44F2-B6F7-05B15074454B}"/>
              </a:ext>
            </a:extLst>
          </p:cNvPr>
          <p:cNvSpPr txBox="1"/>
          <p:nvPr/>
        </p:nvSpPr>
        <p:spPr>
          <a:xfrm>
            <a:off x="1773069" y="4659582"/>
            <a:ext cx="77052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2A4B6"/>
                </a:solidFill>
              </a:rPr>
              <a:t>Program Activities (Students)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Duration (How long?)</a:t>
            </a:r>
          </a:p>
          <a:p>
            <a:pPr marL="190500" lvl="1"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  Average: </a:t>
            </a:r>
            <a:r>
              <a:rPr lang="en-US" sz="1600" b="1" dirty="0">
                <a:solidFill>
                  <a:srgbClr val="EC1F31"/>
                </a:solidFill>
                <a:cs typeface="Arial"/>
              </a:rPr>
              <a:t>8 hours per month (including some J&amp;J employee involvement), totaling 80 hours/year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Frequency (How often?)</a:t>
            </a:r>
          </a:p>
          <a:p>
            <a:pPr marL="190500" lvl="1">
              <a:defRPr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  Average: </a:t>
            </a:r>
            <a:r>
              <a:rPr lang="en-US" sz="1600" b="1" dirty="0">
                <a:solidFill>
                  <a:srgbClr val="EC1F31"/>
                </a:solidFill>
                <a:cs typeface="Arial"/>
              </a:rPr>
              <a:t>2 sessions per month</a:t>
            </a:r>
          </a:p>
          <a:p>
            <a:pPr>
              <a:defRPr/>
            </a:pPr>
            <a:r>
              <a:rPr lang="en-US" sz="1600" b="1" dirty="0">
                <a:solidFill>
                  <a:srgbClr val="EC1F31"/>
                </a:solidFill>
                <a:cs typeface="Arial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064FC5-F9EF-47F7-89A3-947FCC13FC9A}"/>
              </a:ext>
            </a:extLst>
          </p:cNvPr>
          <p:cNvSpPr txBox="1"/>
          <p:nvPr/>
        </p:nvSpPr>
        <p:spPr>
          <a:xfrm>
            <a:off x="3094206" y="4114906"/>
            <a:ext cx="6192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Career Exploration &amp; Readiness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F66BF0-1A2E-4573-BD62-662C988CF7DF}"/>
              </a:ext>
            </a:extLst>
          </p:cNvPr>
          <p:cNvSpPr txBox="1"/>
          <p:nvPr/>
        </p:nvSpPr>
        <p:spPr>
          <a:xfrm>
            <a:off x="6190491" y="4076208"/>
            <a:ext cx="2929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SzPct val="100000"/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Higher Education Preparation &amp; Exploration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03483E-1314-E770-81C3-A455D1C20DD4}"/>
              </a:ext>
            </a:extLst>
          </p:cNvPr>
          <p:cNvSpPr txBox="1"/>
          <p:nvPr/>
        </p:nvSpPr>
        <p:spPr>
          <a:xfrm>
            <a:off x="1777604" y="6137783"/>
            <a:ext cx="90671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cs typeface="Arial"/>
              </a:rPr>
              <a:t> *BTE has a global attendance policy whereby students are to attend </a:t>
            </a:r>
            <a:r>
              <a:rPr lang="en-US" sz="1600" b="1">
                <a:solidFill>
                  <a:srgbClr val="EC1F31"/>
                </a:solidFill>
                <a:cs typeface="Arial"/>
              </a:rPr>
              <a:t>80% </a:t>
            </a:r>
            <a:r>
              <a:rPr lang="en-US" sz="1600">
                <a:solidFill>
                  <a:srgbClr val="000000"/>
                </a:solidFill>
                <a:cs typeface="Arial"/>
              </a:rPr>
              <a:t>of annual programming.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42707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TE 2024 2">
      <a:dk1>
        <a:srgbClr val="000000"/>
      </a:dk1>
      <a:lt1>
        <a:srgbClr val="FFFFFF"/>
      </a:lt1>
      <a:dk2>
        <a:srgbClr val="0C2340"/>
      </a:dk2>
      <a:lt2>
        <a:srgbClr val="92BAEB"/>
      </a:lt2>
      <a:accent1>
        <a:srgbClr val="1D4381"/>
      </a:accent1>
      <a:accent2>
        <a:srgbClr val="EC1E31"/>
      </a:accent2>
      <a:accent3>
        <a:srgbClr val="F69242"/>
      </a:accent3>
      <a:accent4>
        <a:srgbClr val="6087B5"/>
      </a:accent4>
      <a:accent5>
        <a:srgbClr val="00A4B5"/>
      </a:accent5>
      <a:accent6>
        <a:srgbClr val="071243"/>
      </a:accent6>
      <a:hlink>
        <a:srgbClr val="00A4B5"/>
      </a:hlink>
      <a:folHlink>
        <a:srgbClr val="1D4381"/>
      </a:folHlink>
    </a:clrScheme>
    <a:fontScheme name="GE PPT Template">
      <a:majorFont>
        <a:latin typeface="GE Inspira Sans"/>
        <a:ea typeface=""/>
        <a:cs typeface=""/>
      </a:majorFont>
      <a:minorFont>
        <a:latin typeface="GE Insp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spcBef>
            <a:spcPts val="12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0" id="{222BF995-F48A-C34F-97B2-06BDC8D7E3B2}" vid="{3C5F9A63-2495-3A4F-B958-17AFA430D0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GE Inspira Sans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GE Inspira Sans"/>
        <a:font script="Hebr" typeface="GE Inspira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GE Inspira Sans"/>
        <a:font script="Uigh" typeface="Microsoft Uighur"/>
        <a:font script="Geor" typeface="Sylfaen"/>
        <a:font script="Armn" typeface="GE Inspira Sans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E Colors">
      <a:dk1>
        <a:srgbClr val="63666A"/>
      </a:dk1>
      <a:lt1>
        <a:sysClr val="window" lastClr="FFFFFF"/>
      </a:lt1>
      <a:dk2>
        <a:srgbClr val="B1B3B3"/>
      </a:dk2>
      <a:lt2>
        <a:srgbClr val="F0F0F0"/>
      </a:lt2>
      <a:accent1>
        <a:srgbClr val="005EB8"/>
      </a:accent1>
      <a:accent2>
        <a:srgbClr val="63666A"/>
      </a:accent2>
      <a:accent3>
        <a:srgbClr val="00B5E2"/>
      </a:accent3>
      <a:accent4>
        <a:srgbClr val="13294B"/>
      </a:accent4>
      <a:accent5>
        <a:srgbClr val="B1B3B3"/>
      </a:accent5>
      <a:accent6>
        <a:srgbClr val="00BF6F"/>
      </a:accent6>
      <a:hlink>
        <a:srgbClr val="005CB9"/>
      </a:hlink>
      <a:folHlink>
        <a:srgbClr val="00B5E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GE Inspira Sans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GE Inspira Sans"/>
        <a:font script="Hebr" typeface="GE Inspira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GE Inspira Sans"/>
        <a:font script="Uigh" typeface="Microsoft Uighur"/>
        <a:font script="Geor" typeface="Sylfaen"/>
        <a:font script="Armn" typeface="GE Inspira Sans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B55B79D50F8148A4DB6D9108BD6B56" ma:contentTypeVersion="22" ma:contentTypeDescription="Create a new document." ma:contentTypeScope="" ma:versionID="69e6811f4bae51b2b9b665518dd7adaf">
  <xsd:schema xmlns:xsd="http://www.w3.org/2001/XMLSchema" xmlns:xs="http://www.w3.org/2001/XMLSchema" xmlns:p="http://schemas.microsoft.com/office/2006/metadata/properties" xmlns:ns2="db233ec2-66d3-4ef5-8807-a2c006e69374" xmlns:ns3="22f06dfc-89d6-4ef5-9df8-ef4dcff005cd" targetNamespace="http://schemas.microsoft.com/office/2006/metadata/properties" ma:root="true" ma:fieldsID="b50f13bfcad779cbefcd3d278a286344" ns2:_="" ns3:_="">
    <xsd:import namespace="db233ec2-66d3-4ef5-8807-a2c006e69374"/>
    <xsd:import namespace="22f06dfc-89d6-4ef5-9df8-ef4dcff005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33ec2-66d3-4ef5-8807-a2c006e693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344dae29-85ca-4d34-a989-72f99e160290}" ma:internalName="TaxCatchAll" ma:showField="CatchAllData" ma:web="db233ec2-66d3-4ef5-8807-a2c006e693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06dfc-89d6-4ef5-9df8-ef4dcff00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955067c-4844-4e4f-970b-73b17f111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f06dfc-89d6-4ef5-9df8-ef4dcff005cd">
      <Terms xmlns="http://schemas.microsoft.com/office/infopath/2007/PartnerControls"/>
    </lcf76f155ced4ddcb4097134ff3c332f>
    <TaxCatchAll xmlns="db233ec2-66d3-4ef5-8807-a2c006e69374" xsi:nil="true"/>
  </documentManagement>
</p:properties>
</file>

<file path=customXml/itemProps1.xml><?xml version="1.0" encoding="utf-8"?>
<ds:datastoreItem xmlns:ds="http://schemas.openxmlformats.org/officeDocument/2006/customXml" ds:itemID="{491169B7-A5D0-4B9B-87E5-635BE6835538}">
  <ds:schemaRefs>
    <ds:schemaRef ds:uri="22f06dfc-89d6-4ef5-9df8-ef4dcff005cd"/>
    <ds:schemaRef ds:uri="db233ec2-66d3-4ef5-8807-a2c006e693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62FF558-0FEA-4ADB-8862-13C6182F4C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50FC81-84E6-47D0-90B2-A12A82A1AEF3}">
  <ds:schemaRefs>
    <ds:schemaRef ds:uri="http://purl.org/dc/terms/"/>
    <ds:schemaRef ds:uri="http://www.w3.org/XML/1998/namespace"/>
    <ds:schemaRef ds:uri="http://purl.org/dc/elements/1.1/"/>
    <ds:schemaRef ds:uri="db233ec2-66d3-4ef5-8807-a2c006e693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2f06dfc-89d6-4ef5-9df8-ef4dcff005cd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BTE-Pres-2024-v2</Template>
  <TotalTime>151</TotalTime>
  <Words>3273</Words>
  <Application>Microsoft Office PowerPoint</Application>
  <PresentationFormat>Widescreen</PresentationFormat>
  <Paragraphs>451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Wingdings</vt:lpstr>
      <vt:lpstr>Times New Roman</vt:lpstr>
      <vt:lpstr>Calibri</vt:lpstr>
      <vt:lpstr>Verdana</vt:lpstr>
      <vt:lpstr>Wingdings 2</vt:lpstr>
      <vt:lpstr>ＭＳ Ｐゴシック</vt:lpstr>
      <vt:lpstr>GE Inspira Sans</vt:lpstr>
      <vt:lpstr>Office Theme</vt:lpstr>
      <vt:lpstr>Exploring Johnson &amp; Johnson’s Bridge to Employment (BTE) Program</vt:lpstr>
      <vt:lpstr>About BTE</vt:lpstr>
      <vt:lpstr>About BTE</vt:lpstr>
      <vt:lpstr>Global BTE Reach</vt:lpstr>
      <vt:lpstr>About BTE</vt:lpstr>
      <vt:lpstr>About BTE</vt:lpstr>
      <vt:lpstr>BTE Highlights 2020: Impacts &amp; Outcomes</vt:lpstr>
      <vt:lpstr>About BTE</vt:lpstr>
      <vt:lpstr>About BTE</vt:lpstr>
      <vt:lpstr>PowerPoint Presentation</vt:lpstr>
      <vt:lpstr>About BTE: Management Roles &amp; Responsibilities</vt:lpstr>
      <vt:lpstr>PowerPoint Presentation</vt:lpstr>
      <vt:lpstr>About BTE: Management Roles &amp; Responsibilities</vt:lpstr>
      <vt:lpstr>PowerPoint Presentation</vt:lpstr>
      <vt:lpstr>PowerPoint Presentation</vt:lpstr>
      <vt:lpstr>PowerPoint Presentation</vt:lpstr>
      <vt:lpstr>About BTE: Program Management</vt:lpstr>
      <vt:lpstr>About BTE: Program Management</vt:lpstr>
      <vt:lpstr>About BTE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Caywood, Jeff (GE Corporate)</dc:creator>
  <cp:keywords/>
  <dc:description/>
  <cp:lastModifiedBy>Jessica Baker</cp:lastModifiedBy>
  <cp:revision>5</cp:revision>
  <dcterms:created xsi:type="dcterms:W3CDTF">2021-06-23T18:44:24Z</dcterms:created>
  <dcterms:modified xsi:type="dcterms:W3CDTF">2024-03-21T15:26:10Z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0x01010006B55B79D50F8148A4DB6D9108BD6B56</vt:lpwstr>
  </property>
  <property fmtid="{D5CDD505-2E9C-101B-9397-08002B2CF9AE}" pid="3" name="MediaServiceImageTags">
    <vt:lpwstr/>
  </property>
</Properties>
</file>