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63" r:id="rId4"/>
    <p:sldId id="275" r:id="rId5"/>
    <p:sldId id="260" r:id="rId6"/>
    <p:sldId id="262" r:id="rId7"/>
    <p:sldId id="267" r:id="rId8"/>
    <p:sldId id="279" r:id="rId9"/>
    <p:sldId id="278" r:id="rId10"/>
    <p:sldId id="269" r:id="rId11"/>
    <p:sldId id="25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930" y="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21330E24-D5CB-4788-B1C4-CE06E9B6DF85}" type="datetimeFigureOut">
              <a:rPr lang="en-GB"/>
              <a:pPr>
                <a:defRPr/>
              </a:pPr>
              <a:t>01/10/2015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6EC719E3-3D60-4B94-BDF7-D4585C282A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724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730BB30E-265B-4FA5-83BE-61D423E4AEAE}" type="datetimeFigureOut">
              <a:rPr lang="en-GB"/>
              <a:pPr>
                <a:defRPr/>
              </a:pPr>
              <a:t>01/10/2015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A44A3425-B059-4FA9-8D25-7F12BE6C1E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992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/>
              <a:cs typeface="ＭＳ Ｐゴシック"/>
            </a:endParaRPr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BB42853-D232-4CED-A3C8-C547E594DB1C}" type="slidenum">
              <a:rPr lang="en-GB" smtClean="0">
                <a:latin typeface="Calibri" pitchFamily="34" charset="0"/>
                <a:ea typeface="ＭＳ Ｐゴシック"/>
                <a:cs typeface="ＭＳ Ｐゴシック"/>
              </a:rPr>
              <a:pPr/>
              <a:t>9</a:t>
            </a:fld>
            <a:endParaRPr lang="en-GB" smtClean="0">
              <a:latin typeface="Calibri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n-US"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3579292-9BA8-4ED5-9519-3021DD6E209C}" type="datetimeFigureOut">
              <a:rPr lang="en-GB"/>
              <a:pPr>
                <a:defRPr/>
              </a:pPr>
              <a:t>01/10/2015</a:t>
            </a:fld>
            <a:endParaRPr lang="en-GB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3BA3037-E34E-4092-8A2E-6915D75EF2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FA670-F0E2-4363-B34D-1A42DC3046E6}" type="datetimeFigureOut">
              <a:rPr lang="en-GB"/>
              <a:pPr>
                <a:defRPr/>
              </a:pPr>
              <a:t>01/10/2015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EED25-4ACD-4DE6-AEEB-C3C3C18315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AD6FD-20AB-4D89-9441-ADDC4D1965F3}" type="datetimeFigureOut">
              <a:rPr lang="en-GB"/>
              <a:pPr>
                <a:defRPr/>
              </a:pPr>
              <a:t>01/10/2015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8EAD5-E118-4E55-84EA-365BF1FEDB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24CBA-236B-4A27-A0B4-A51D92377547}" type="datetimeFigureOut">
              <a:rPr lang="en-GB"/>
              <a:pPr>
                <a:defRPr/>
              </a:pPr>
              <a:t>01/10/2015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5F625-F156-4E52-917F-67300EFF3E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>
            <a:spLocks noChangeArrowheads="1"/>
          </p:cNvSpPr>
          <p:nvPr/>
        </p:nvSpPr>
        <p:spPr bwMode="auto"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508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Chevron 4"/>
          <p:cNvSpPr>
            <a:spLocks noChangeArrowheads="1"/>
          </p:cNvSpPr>
          <p:nvPr/>
        </p:nvSpPr>
        <p:spPr bwMode="auto"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508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5AA9D-918A-4577-B6C6-F56C16BD764D}" type="datetimeFigureOut">
              <a:rPr lang="en-GB"/>
              <a:pPr>
                <a:defRPr/>
              </a:pPr>
              <a:t>01/10/2015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03BD5-81B4-49D3-AFC3-56AB42D2F3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3E2FF-4DB8-442F-AB3C-98912B545B30}" type="datetimeFigureOut">
              <a:rPr lang="en-GB"/>
              <a:pPr>
                <a:defRPr/>
              </a:pPr>
              <a:t>01/10/2015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97A08-25F2-4F35-B572-DE05821F4D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4F561-0F6A-4F94-B874-5379FED27BC1}" type="datetimeFigureOut">
              <a:rPr lang="en-GB"/>
              <a:pPr>
                <a:defRPr/>
              </a:pPr>
              <a:t>01/10/2015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557DD-0F40-4213-B514-ED444AEBAD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9DB77-5B6A-4505-AE2A-E050BB819D54}" type="datetimeFigureOut">
              <a:rPr lang="en-GB"/>
              <a:pPr>
                <a:defRPr/>
              </a:pPr>
              <a:t>01/10/2015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5B331-9599-4BA8-A79C-1DA4EA6712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8775F-744A-49E5-AC86-DA8EBD9E0E25}" type="datetimeFigureOut">
              <a:rPr lang="en-GB"/>
              <a:pPr>
                <a:defRPr/>
              </a:pPr>
              <a:t>01/10/2015</a:t>
            </a:fld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41D31-BDA2-4D4E-AB54-665CB0AED4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70C64-7AF3-4068-9E6C-DB7189E1F0F4}" type="datetimeFigureOut">
              <a:rPr lang="en-GB"/>
              <a:pPr>
                <a:defRPr/>
              </a:pPr>
              <a:t>01/10/2015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7EBF5-AEE2-4077-AFDD-EC42C615E9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>
            <a:spLocks noChangeArrowheads="1"/>
          </p:cNvSpPr>
          <p:nvPr/>
        </p:nvSpPr>
        <p:spPr bwMode="auto"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508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Chevron 9"/>
          <p:cNvSpPr>
            <a:spLocks noChangeArrowheads="1"/>
          </p:cNvSpPr>
          <p:nvPr/>
        </p:nvSpPr>
        <p:spPr bwMode="auto"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rotWithShape="1">
            <a:gsLst>
              <a:gs pos="0">
                <a:srgbClr val="1389A6"/>
              </a:gs>
              <a:gs pos="72000">
                <a:srgbClr val="50B8DA"/>
              </a:gs>
              <a:gs pos="100000">
                <a:srgbClr val="7FC4DD"/>
              </a:gs>
            </a:gsLst>
            <a:lin ang="16200000"/>
          </a:gradFill>
          <a:ln w="3175" cap="rnd">
            <a:solidFill>
              <a:srgbClr val="1E768C"/>
            </a:solidFill>
            <a:miter lim="800000"/>
            <a:headEnd/>
            <a:tailEnd/>
          </a:ln>
          <a:effectLst>
            <a:outerShdw blurRad="50800" dist="26940" dir="5400000" rotWithShape="0">
              <a:srgbClr val="000000">
                <a:alpha val="45999"/>
              </a:srgbClr>
            </a:outerShdw>
          </a:effectLst>
        </p:spPr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B54C7-2268-4130-BCF8-CFBF0B48742E}" type="datetimeFigureOut">
              <a:rPr lang="en-GB"/>
              <a:pPr>
                <a:defRPr/>
              </a:pPr>
              <a:t>01/10/2015</a:t>
            </a:fld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223EA-45E4-4FF5-8D49-92BF1C7535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Lucida Sans Unicode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7CBB51D4-1D35-40F3-BD0F-76DB8239BA14}" type="datetimeFigureOut">
              <a:rPr lang="en-GB"/>
              <a:pPr>
                <a:defRPr/>
              </a:pPr>
              <a:t>01/10/2015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fld id="{CD905D79-F579-459E-9976-19B79B6288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4" r:id="rId4"/>
    <p:sldLayoutId id="2147483675" r:id="rId5"/>
    <p:sldLayoutId id="2147483676" r:id="rId6"/>
    <p:sldLayoutId id="2147483670" r:id="rId7"/>
    <p:sldLayoutId id="2147483677" r:id="rId8"/>
    <p:sldLayoutId id="2147483678" r:id="rId9"/>
    <p:sldLayoutId id="2147483669" r:id="rId10"/>
    <p:sldLayoutId id="21474836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ＭＳ Ｐゴシック" charset="0"/>
          <a:cs typeface="ＭＳ Ｐゴシック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ＭＳ Ｐゴシック" charset="0"/>
          <a:cs typeface="ＭＳ Ｐゴシック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ＭＳ Ｐゴシック" charset="0"/>
          <a:cs typeface="ＭＳ Ｐゴシック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ＭＳ Ｐゴシック" charset="0"/>
          <a:cs typeface="ＭＳ Ｐゴシック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6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40159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4000" dirty="0" smtClean="0">
                <a:ea typeface="+mj-ea"/>
                <a:cs typeface="+mj-cs"/>
              </a:rPr>
              <a:t>Bridge To Employment</a:t>
            </a:r>
            <a:br>
              <a:rPr lang="en-GB" sz="4000" dirty="0" smtClean="0">
                <a:ea typeface="+mj-ea"/>
                <a:cs typeface="+mj-cs"/>
              </a:rPr>
            </a:br>
            <a:r>
              <a:rPr lang="en-GB" sz="4000" dirty="0" smtClean="0">
                <a:ea typeface="+mj-ea"/>
                <a:cs typeface="+mj-cs"/>
              </a:rPr>
              <a:t>(BTE)</a:t>
            </a:r>
            <a:endParaRPr lang="en-GB" sz="4000" dirty="0">
              <a:ea typeface="+mj-ea"/>
              <a:cs typeface="+mj-cs"/>
            </a:endParaRP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79388" y="2808288"/>
            <a:ext cx="8964612" cy="4149725"/>
          </a:xfrm>
        </p:spPr>
        <p:txBody>
          <a:bodyPr/>
          <a:lstStyle/>
          <a:p>
            <a:pPr marR="0" algn="ctr" eaLnBrk="1" hangingPunct="1">
              <a:lnSpc>
                <a:spcPct val="80000"/>
              </a:lnSpc>
            </a:pPr>
            <a:r>
              <a:rPr lang="en-GB" sz="2500" i="1" smtClean="0">
                <a:ea typeface="ＭＳ Ｐゴシック"/>
                <a:cs typeface="ＭＳ Ｐゴシック"/>
              </a:rPr>
              <a:t>Dominic M. </a:t>
            </a:r>
          </a:p>
          <a:p>
            <a:pPr marR="0" algn="ctr" eaLnBrk="1" hangingPunct="1">
              <a:lnSpc>
                <a:spcPct val="80000"/>
              </a:lnSpc>
            </a:pPr>
            <a:r>
              <a:rPr lang="en-GB" sz="2500" i="1" smtClean="0">
                <a:ea typeface="ＭＳ Ｐゴシック"/>
                <a:cs typeface="ＭＳ Ｐゴシック"/>
              </a:rPr>
              <a:t>(Nairobi BTE Coordinator)</a:t>
            </a:r>
          </a:p>
          <a:p>
            <a:pPr marR="0" eaLnBrk="1" hangingPunct="1">
              <a:lnSpc>
                <a:spcPct val="80000"/>
              </a:lnSpc>
            </a:pPr>
            <a:endParaRPr lang="en-GB" sz="2500" i="1" smtClean="0">
              <a:ea typeface="ＭＳ Ｐゴシック"/>
              <a:cs typeface="ＭＳ Ｐゴシック"/>
            </a:endParaRPr>
          </a:p>
          <a:p>
            <a:pPr marR="0" eaLnBrk="1" hangingPunct="1">
              <a:lnSpc>
                <a:spcPct val="80000"/>
              </a:lnSpc>
            </a:pPr>
            <a:endParaRPr lang="en-GB" sz="2500" i="1" smtClean="0">
              <a:ea typeface="ＭＳ Ｐゴシック"/>
              <a:cs typeface="ＭＳ Ｐゴシック"/>
            </a:endParaRPr>
          </a:p>
          <a:p>
            <a:pPr marR="0" eaLnBrk="1" hangingPunct="1">
              <a:lnSpc>
                <a:spcPct val="80000"/>
              </a:lnSpc>
            </a:pPr>
            <a:endParaRPr lang="en-GB" sz="2500" i="1" smtClean="0">
              <a:ea typeface="ＭＳ Ｐゴシック"/>
              <a:cs typeface="ＭＳ Ｐゴシック"/>
            </a:endParaRPr>
          </a:p>
          <a:p>
            <a:pPr marR="0" eaLnBrk="1" hangingPunct="1">
              <a:lnSpc>
                <a:spcPct val="80000"/>
              </a:lnSpc>
            </a:pPr>
            <a:endParaRPr lang="en-GB" sz="2500" i="1" smtClean="0">
              <a:ea typeface="ＭＳ Ｐゴシック"/>
              <a:cs typeface="ＭＳ Ｐゴシック"/>
            </a:endParaRPr>
          </a:p>
          <a:p>
            <a:pPr marR="0" eaLnBrk="1" hangingPunct="1">
              <a:lnSpc>
                <a:spcPct val="80000"/>
              </a:lnSpc>
            </a:pPr>
            <a:endParaRPr lang="en-GB" sz="2500" i="1" smtClean="0">
              <a:ea typeface="ＭＳ Ｐゴシック"/>
              <a:cs typeface="ＭＳ Ｐゴシック"/>
            </a:endParaRPr>
          </a:p>
          <a:p>
            <a:pPr marR="0" eaLnBrk="1" hangingPunct="1">
              <a:lnSpc>
                <a:spcPct val="80000"/>
              </a:lnSpc>
            </a:pPr>
            <a:endParaRPr lang="en-GB" sz="2500" i="1" smtClean="0">
              <a:ea typeface="ＭＳ Ｐゴシック"/>
              <a:cs typeface="ＭＳ Ｐゴシック"/>
            </a:endParaRPr>
          </a:p>
          <a:p>
            <a:pPr marR="0" eaLnBrk="1" hangingPunct="1">
              <a:lnSpc>
                <a:spcPct val="80000"/>
              </a:lnSpc>
            </a:pPr>
            <a:endParaRPr lang="en-GB" sz="2500" i="1" smtClean="0">
              <a:ea typeface="ＭＳ Ｐゴシック"/>
              <a:cs typeface="ＭＳ Ｐゴシック"/>
            </a:endParaRPr>
          </a:p>
          <a:p>
            <a:pPr marR="0" eaLnBrk="1" hangingPunct="1">
              <a:lnSpc>
                <a:spcPct val="80000"/>
              </a:lnSpc>
            </a:pPr>
            <a:r>
              <a:rPr lang="en-GB" sz="2500" i="1" smtClean="0">
                <a:ea typeface="ＭＳ Ｐゴシック"/>
                <a:cs typeface="ＭＳ Ｐゴシック"/>
              </a:rPr>
              <a:t>                                                                    </a:t>
            </a:r>
          </a:p>
          <a:p>
            <a:pPr marR="0" algn="l" eaLnBrk="1" hangingPunct="1">
              <a:lnSpc>
                <a:spcPct val="80000"/>
              </a:lnSpc>
            </a:pPr>
            <a:r>
              <a:rPr lang="en-GB" sz="2500" i="1" smtClean="0">
                <a:ea typeface="ＭＳ Ｐゴシック"/>
                <a:cs typeface="ＭＳ Ｐゴシック"/>
              </a:rPr>
              <a:t>                                         			                                        </a:t>
            </a:r>
            <a:endParaRPr lang="en-GB" sz="2500" i="1" smtClean="0">
              <a:solidFill>
                <a:schemeClr val="tx1"/>
              </a:solidFill>
              <a:ea typeface="ＭＳ Ｐゴシック"/>
              <a:cs typeface="ＭＳ Ｐゴシック"/>
            </a:endParaRPr>
          </a:p>
          <a:p>
            <a:pPr marR="0" eaLnBrk="1" hangingPunct="1">
              <a:lnSpc>
                <a:spcPct val="80000"/>
              </a:lnSpc>
            </a:pPr>
            <a:endParaRPr lang="en-GB" sz="2500" i="1" smtClean="0">
              <a:ea typeface="ＭＳ Ｐゴシック"/>
              <a:cs typeface="ＭＳ Ｐゴシック"/>
            </a:endParaRPr>
          </a:p>
        </p:txBody>
      </p:sp>
      <p:pic>
        <p:nvPicPr>
          <p:cNvPr id="15363" name="Picture 5" descr="KEF 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5373688"/>
            <a:ext cx="1116013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" descr="BTE logo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32463"/>
            <a:ext cx="15240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379913" y="6408738"/>
            <a:ext cx="4764087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241925"/>
          </a:xfrm>
        </p:spPr>
        <p:txBody>
          <a:bodyPr/>
          <a:lstStyle/>
          <a:p>
            <a:pPr marL="0" indent="0">
              <a:buFont typeface="Wingdings 3" pitchFamily="18" charset="2"/>
              <a:buNone/>
              <a:defRPr/>
            </a:pPr>
            <a:r>
              <a:rPr lang="en-US" sz="2000" dirty="0">
                <a:latin typeface="Cambria" pitchFamily="18" charset="0"/>
                <a:ea typeface="+mn-ea"/>
                <a:cs typeface="+mn-cs"/>
              </a:rPr>
              <a:t> </a:t>
            </a:r>
            <a:endParaRPr lang="en-US" sz="2000" dirty="0" smtClean="0">
              <a:latin typeface="Cambria" pitchFamily="18" charset="0"/>
              <a:ea typeface="+mn-ea"/>
              <a:cs typeface="+mn-cs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mbria" pitchFamily="18" charset="0"/>
                <a:ea typeface="+mn-ea"/>
                <a:cs typeface="+mn-cs"/>
              </a:rPr>
              <a:t>Opportunities for Speed Coaching  </a:t>
            </a:r>
            <a:endParaRPr lang="en-US" sz="2000" dirty="0">
              <a:latin typeface="Cambria" pitchFamily="18" charset="0"/>
              <a:ea typeface="+mn-ea"/>
              <a:cs typeface="+mn-cs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mbria" pitchFamily="18" charset="0"/>
                <a:ea typeface="+mn-ea"/>
                <a:cs typeface="+mn-cs"/>
              </a:rPr>
              <a:t>Lots </a:t>
            </a:r>
            <a:r>
              <a:rPr lang="en-US" sz="2000" dirty="0">
                <a:latin typeface="Cambria" pitchFamily="18" charset="0"/>
                <a:ea typeface="+mn-ea"/>
                <a:cs typeface="+mn-cs"/>
              </a:rPr>
              <a:t>of </a:t>
            </a:r>
            <a:r>
              <a:rPr lang="en-US" sz="2000" dirty="0" smtClean="0">
                <a:latin typeface="Cambria" pitchFamily="18" charset="0"/>
                <a:ea typeface="+mn-ea"/>
                <a:cs typeface="+mn-cs"/>
              </a:rPr>
              <a:t>life skills sessions.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mbria" pitchFamily="18" charset="0"/>
                <a:ea typeface="+mn-ea"/>
                <a:cs typeface="+mn-cs"/>
              </a:rPr>
              <a:t>Many </a:t>
            </a:r>
            <a:r>
              <a:rPr lang="en-US" sz="2000" dirty="0">
                <a:latin typeface="Cambria" pitchFamily="18" charset="0"/>
                <a:ea typeface="+mn-ea"/>
                <a:cs typeface="+mn-cs"/>
              </a:rPr>
              <a:t>interactions with university </a:t>
            </a:r>
            <a:r>
              <a:rPr lang="en-US" sz="2000" dirty="0" smtClean="0">
                <a:latin typeface="Cambria" pitchFamily="18" charset="0"/>
                <a:ea typeface="+mn-ea"/>
                <a:cs typeface="+mn-cs"/>
              </a:rPr>
              <a:t>students.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mbria" pitchFamily="18" charset="0"/>
                <a:ea typeface="+mn-ea"/>
                <a:cs typeface="+mn-cs"/>
              </a:rPr>
              <a:t>Interactions with professionals &amp; volunteers.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mbria" pitchFamily="18" charset="0"/>
                <a:ea typeface="+mn-ea"/>
                <a:cs typeface="+mn-cs"/>
              </a:rPr>
              <a:t>Important sessions covered during these camps. 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Cambria" pitchFamily="18" charset="0"/>
                <a:ea typeface="+mn-ea"/>
                <a:cs typeface="+mn-cs"/>
              </a:rPr>
              <a:t>Opportunities for</a:t>
            </a:r>
          </a:p>
          <a:p>
            <a:pPr marL="0" indent="0">
              <a:buFont typeface="Wingdings 3" pitchFamily="18" charset="2"/>
              <a:buNone/>
              <a:defRPr/>
            </a:pPr>
            <a:r>
              <a:rPr lang="en-US" sz="2000" dirty="0" smtClean="0">
                <a:latin typeface="Cambria" pitchFamily="18" charset="0"/>
                <a:ea typeface="+mn-ea"/>
                <a:cs typeface="+mn-cs"/>
              </a:rPr>
              <a:t>      feedback after </a:t>
            </a:r>
          </a:p>
          <a:p>
            <a:pPr marL="0" indent="0">
              <a:buFont typeface="Wingdings 3" pitchFamily="18" charset="2"/>
              <a:buNone/>
              <a:defRPr/>
            </a:pPr>
            <a:r>
              <a:rPr lang="en-US" sz="2000" dirty="0" smtClean="0">
                <a:latin typeface="Cambria" pitchFamily="18" charset="0"/>
                <a:ea typeface="+mn-ea"/>
                <a:cs typeface="+mn-cs"/>
              </a:rPr>
              <a:t>     tours and visits</a:t>
            </a:r>
            <a:endParaRPr lang="en-US" sz="2000" dirty="0">
              <a:latin typeface="Cambria" pitchFamily="18" charset="0"/>
              <a:ea typeface="+mn-ea"/>
              <a:cs typeface="+mn-cs"/>
            </a:endParaRPr>
          </a:p>
          <a:p>
            <a:pPr marL="109537" indent="0">
              <a:buFont typeface="Wingdings 3" pitchFamily="18" charset="2"/>
              <a:buNone/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ea typeface="+mj-ea"/>
                <a:cs typeface="+mj-cs"/>
              </a:rPr>
              <a:t>The Camps</a:t>
            </a:r>
            <a:endParaRPr lang="en-US" dirty="0">
              <a:ea typeface="+mj-ea"/>
              <a:cs typeface="+mj-cs"/>
            </a:endParaRPr>
          </a:p>
        </p:txBody>
      </p:sp>
      <p:pic>
        <p:nvPicPr>
          <p:cNvPr id="25603" name="Picture 8" descr="C:\Users\Seje\Desktop\BTE Report\IMG_2284.JPG"/>
          <p:cNvPicPr>
            <a:picLocks noChangeAspect="1" noChangeArrowheads="1"/>
          </p:cNvPicPr>
          <p:nvPr/>
        </p:nvPicPr>
        <p:blipFill>
          <a:blip r:embed="rId2" cstate="print"/>
          <a:srcRect t="4893" b="14372"/>
          <a:stretch>
            <a:fillRect/>
          </a:stretch>
        </p:blipFill>
        <p:spPr bwMode="auto">
          <a:xfrm>
            <a:off x="5745163" y="765175"/>
            <a:ext cx="3290887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2" descr="C:\Users\user\Desktop\Fone piccs\WP_20150813_14_27_34_P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6238" y="3216275"/>
            <a:ext cx="6119812" cy="343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1" descr="BTE logo (1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732463"/>
            <a:ext cx="15240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686800" cy="5832475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2500" i="1" smtClean="0">
              <a:ea typeface="ＭＳ Ｐゴシック"/>
              <a:cs typeface="ＭＳ Ｐゴシック"/>
            </a:endParaRP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2500" i="1" smtClean="0">
              <a:ea typeface="ＭＳ Ｐゴシック"/>
              <a:cs typeface="ＭＳ Ｐゴシック"/>
            </a:endParaRP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2500" i="1" smtClean="0">
              <a:ea typeface="ＭＳ Ｐゴシック"/>
              <a:cs typeface="ＭＳ Ｐゴシック"/>
            </a:endParaRP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2500" i="1" smtClean="0">
              <a:ea typeface="ＭＳ Ｐゴシック"/>
              <a:cs typeface="ＭＳ Ｐゴシック"/>
            </a:endParaRP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2500" i="1" smtClean="0">
                <a:ea typeface="ＭＳ Ｐゴシック"/>
                <a:cs typeface="ＭＳ Ｐゴシック"/>
              </a:rPr>
              <a:t> </a:t>
            </a:r>
            <a:r>
              <a:rPr lang="en-GB" sz="3200" i="1" smtClean="0">
                <a:ea typeface="ＭＳ Ｐゴシック"/>
                <a:cs typeface="ＭＳ Ｐゴシック"/>
              </a:rPr>
              <a:t>Thank you</a:t>
            </a:r>
          </a:p>
          <a:p>
            <a:pPr algn="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2500" i="1" smtClean="0">
              <a:ea typeface="ＭＳ Ｐゴシック"/>
              <a:cs typeface="ＭＳ Ｐゴシック"/>
            </a:endParaRPr>
          </a:p>
          <a:p>
            <a:pPr algn="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2500" i="1" smtClean="0">
              <a:ea typeface="ＭＳ Ｐゴシック"/>
              <a:cs typeface="ＭＳ Ｐゴシック"/>
            </a:endParaRPr>
          </a:p>
          <a:p>
            <a:pPr algn="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2500" i="1" smtClean="0">
              <a:ea typeface="ＭＳ Ｐゴシック"/>
              <a:cs typeface="ＭＳ Ｐゴシック"/>
            </a:endParaRPr>
          </a:p>
          <a:p>
            <a:pPr algn="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2500" i="1" smtClean="0">
              <a:ea typeface="ＭＳ Ｐゴシック"/>
              <a:cs typeface="ＭＳ Ｐゴシック"/>
            </a:endParaRP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2500" i="1" smtClean="0">
                <a:ea typeface="ＭＳ Ｐゴシック"/>
                <a:cs typeface="ＭＳ Ｐゴシック"/>
              </a:rPr>
              <a:t>                                                                             </a:t>
            </a: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2500" i="1" smtClean="0">
              <a:ea typeface="ＭＳ Ｐゴシック"/>
              <a:cs typeface="ＭＳ Ｐゴシック"/>
            </a:endParaRP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2500" i="1" smtClean="0">
                <a:ea typeface="ＭＳ Ｐゴシック"/>
                <a:cs typeface="ＭＳ Ｐゴシック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2500" i="1" smtClean="0">
                <a:ea typeface="ＭＳ Ｐゴシック"/>
                <a:cs typeface="ＭＳ Ｐゴシック"/>
              </a:rPr>
              <a:t>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2500" i="1" smtClean="0">
                <a:ea typeface="ＭＳ Ｐゴシック"/>
                <a:cs typeface="ＭＳ Ｐゴシック"/>
              </a:rPr>
              <a:t>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2500" i="1" smtClean="0">
                <a:ea typeface="ＭＳ Ｐゴシック"/>
                <a:cs typeface="ＭＳ Ｐゴシック"/>
              </a:rPr>
              <a:t>                                                                           </a:t>
            </a:r>
          </a:p>
          <a:p>
            <a:pPr algn="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2500" i="1" smtClean="0">
              <a:ea typeface="ＭＳ Ｐゴシック"/>
              <a:cs typeface="ＭＳ Ｐゴシック"/>
            </a:endParaRPr>
          </a:p>
          <a:p>
            <a:pPr algn="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2500" i="1" smtClean="0">
              <a:ea typeface="ＭＳ Ｐゴシック"/>
              <a:cs typeface="ＭＳ Ｐゴシック"/>
            </a:endParaRPr>
          </a:p>
          <a:p>
            <a:pPr algn="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2500" i="1" smtClean="0">
              <a:ea typeface="ＭＳ Ｐゴシック"/>
              <a:cs typeface="ＭＳ Ｐゴシック"/>
            </a:endParaRPr>
          </a:p>
          <a:p>
            <a:pPr algn="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2500" i="1" smtClean="0">
              <a:ea typeface="ＭＳ Ｐゴシック"/>
              <a:cs typeface="ＭＳ Ｐゴシック"/>
            </a:endParaRPr>
          </a:p>
          <a:p>
            <a:pPr algn="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2500" i="1" smtClean="0">
              <a:ea typeface="ＭＳ Ｐゴシック"/>
              <a:cs typeface="ＭＳ Ｐゴシック"/>
            </a:endParaRPr>
          </a:p>
          <a:p>
            <a:pPr algn="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2500" i="1" smtClean="0">
              <a:ea typeface="ＭＳ Ｐゴシック"/>
              <a:cs typeface="ＭＳ Ｐゴシック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6700" dirty="0" smtClean="0">
                <a:ea typeface="+mj-ea"/>
                <a:cs typeface="+mj-cs"/>
              </a:rPr>
              <a:t>END</a:t>
            </a:r>
            <a:r>
              <a:rPr lang="en-GB" dirty="0" smtClean="0">
                <a:ea typeface="+mj-ea"/>
                <a:cs typeface="+mj-cs"/>
              </a:rPr>
              <a:t/>
            </a:r>
            <a:br>
              <a:rPr lang="en-GB" dirty="0" smtClean="0">
                <a:ea typeface="+mj-ea"/>
                <a:cs typeface="+mj-cs"/>
              </a:rPr>
            </a:br>
            <a:endParaRPr lang="en-GB" dirty="0">
              <a:ea typeface="+mj-ea"/>
              <a:cs typeface="+mj-cs"/>
            </a:endParaRPr>
          </a:p>
        </p:txBody>
      </p:sp>
      <p:pic>
        <p:nvPicPr>
          <p:cNvPr id="28675" name="Picture 5" descr="KEF 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650" y="5445125"/>
            <a:ext cx="611188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1" descr="BTE logo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32463"/>
            <a:ext cx="15240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379913" y="6408738"/>
            <a:ext cx="45847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i="1" smtClean="0">
                <a:solidFill>
                  <a:srgbClr val="FF0000"/>
                </a:solidFill>
              </a:rPr>
              <a:t>Kenya Education Fund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645150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en-GB" sz="1100" dirty="0" smtClean="0">
              <a:ea typeface="ＭＳ Ｐゴシック"/>
              <a:cs typeface="ＭＳ Ｐゴシック"/>
            </a:endParaRPr>
          </a:p>
          <a:p>
            <a:pPr eaLnBrk="1" hangingPunct="1"/>
            <a:r>
              <a:rPr lang="en-GB" sz="3000" dirty="0" smtClean="0">
                <a:ea typeface="ＭＳ Ｐゴシック"/>
                <a:cs typeface="ＭＳ Ｐゴシック"/>
              </a:rPr>
              <a:t>Launched in January 2014 </a:t>
            </a:r>
          </a:p>
          <a:p>
            <a:pPr eaLnBrk="1" hangingPunct="1">
              <a:buFont typeface="Wingdings 3" pitchFamily="18" charset="2"/>
              <a:buNone/>
            </a:pPr>
            <a:endParaRPr lang="en-GB" sz="3000" dirty="0" smtClean="0">
              <a:ea typeface="ＭＳ Ｐゴシック"/>
              <a:cs typeface="ＭＳ Ｐゴシック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en-GB" sz="3000" dirty="0" smtClean="0">
                <a:ea typeface="ＭＳ Ｐゴシック"/>
                <a:cs typeface="ＭＳ Ｐゴシック"/>
              </a:rPr>
              <a:t>    - Working with 2 schools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GB" sz="3000" dirty="0" smtClean="0">
                <a:ea typeface="ＭＳ Ｐゴシック"/>
                <a:cs typeface="ＭＳ Ｐゴシック"/>
              </a:rPr>
              <a:t>             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GB" sz="3000" dirty="0" smtClean="0">
                <a:ea typeface="ＭＳ Ｐゴシック"/>
                <a:cs typeface="ＭＳ Ｐゴシック"/>
              </a:rPr>
              <a:t>              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GB" sz="3000" dirty="0" smtClean="0">
                <a:ea typeface="ＭＳ Ｐゴシック"/>
                <a:cs typeface="ＭＳ Ｐゴシック"/>
              </a:rPr>
              <a:t>              St. Ann </a:t>
            </a:r>
            <a:r>
              <a:rPr lang="en-GB" sz="3000" dirty="0" err="1" smtClean="0">
                <a:ea typeface="ＭＳ Ｐゴシック"/>
                <a:cs typeface="ＭＳ Ｐゴシック"/>
              </a:rPr>
              <a:t>Gichocho</a:t>
            </a:r>
            <a:r>
              <a:rPr lang="en-GB" sz="3000" dirty="0" smtClean="0">
                <a:ea typeface="ＭＳ Ｐゴシック"/>
                <a:cs typeface="ＭＳ Ｐゴシック"/>
              </a:rPr>
              <a:t> – Girls’</a:t>
            </a:r>
          </a:p>
          <a:p>
            <a:pPr eaLnBrk="1" hangingPunct="1">
              <a:buNone/>
            </a:pPr>
            <a:r>
              <a:rPr lang="en-GB" sz="3000" dirty="0" smtClean="0">
                <a:ea typeface="ＭＳ Ｐゴシック"/>
                <a:cs typeface="ＭＳ Ｐゴシック"/>
              </a:rPr>
              <a:t>              </a:t>
            </a:r>
            <a:r>
              <a:rPr lang="en-GB" sz="3000" dirty="0" err="1" smtClean="0">
                <a:solidFill>
                  <a:srgbClr val="FF0000"/>
                </a:solidFill>
                <a:ea typeface="ＭＳ Ｐゴシック"/>
                <a:cs typeface="ＭＳ Ｐゴシック"/>
              </a:rPr>
              <a:t>Tala</a:t>
            </a:r>
            <a:r>
              <a:rPr lang="en-GB" sz="3000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 High School -Boys’</a:t>
            </a:r>
            <a:r>
              <a:rPr lang="en-GB" sz="1100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1100" dirty="0" smtClean="0">
                <a:ea typeface="ＭＳ Ｐゴシック"/>
                <a:cs typeface="ＭＳ Ｐゴシック"/>
              </a:rPr>
              <a:t>            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1100" dirty="0" smtClean="0">
                <a:ea typeface="ＭＳ Ｐゴシック"/>
                <a:cs typeface="ＭＳ Ｐゴシック"/>
              </a:rPr>
              <a:t>  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1100" dirty="0" smtClean="0">
                <a:ea typeface="ＭＳ Ｐゴシック"/>
                <a:cs typeface="ＭＳ Ｐゴシック"/>
              </a:rPr>
              <a:t>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1100" dirty="0" smtClean="0">
                <a:ea typeface="ＭＳ Ｐゴシック"/>
                <a:cs typeface="ＭＳ Ｐゴシック"/>
              </a:rPr>
              <a:t>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1100" dirty="0" smtClean="0">
                <a:ea typeface="ＭＳ Ｐゴシック"/>
                <a:cs typeface="ＭＳ Ｐゴシック"/>
              </a:rPr>
              <a:t>   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1100" dirty="0" smtClean="0">
                <a:ea typeface="ＭＳ Ｐゴシック"/>
                <a:cs typeface="ＭＳ Ｐゴシック"/>
              </a:rPr>
              <a:t>                                                      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2000" i="1" dirty="0" smtClean="0">
                <a:ea typeface="ＭＳ Ｐゴシック"/>
                <a:cs typeface="ＭＳ Ｐゴシック"/>
              </a:rPr>
              <a:t>                        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2000" i="1" dirty="0" smtClean="0">
                <a:ea typeface="ＭＳ Ｐゴシック"/>
                <a:cs typeface="ＭＳ Ｐゴシック"/>
              </a:rPr>
              <a:t>                                                                                                                  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ea typeface="+mj-ea"/>
                <a:cs typeface="+mj-cs"/>
              </a:rPr>
              <a:t>NBI BTE - Background</a:t>
            </a:r>
            <a:endParaRPr lang="en-GB" dirty="0">
              <a:ea typeface="+mj-ea"/>
              <a:cs typeface="+mj-cs"/>
            </a:endParaRPr>
          </a:p>
        </p:txBody>
      </p:sp>
      <p:pic>
        <p:nvPicPr>
          <p:cNvPr id="16387" name="Picture 1" descr="BTE logo (1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32463"/>
            <a:ext cx="15240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379913" y="6408738"/>
            <a:ext cx="45847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i="1" dirty="0" smtClean="0">
              <a:solidFill>
                <a:srgbClr val="FF0000"/>
              </a:solidFill>
            </a:endParaRPr>
          </a:p>
        </p:txBody>
      </p:sp>
      <p:pic>
        <p:nvPicPr>
          <p:cNvPr id="16389" name="Content Placeholder 3" descr="I:\BTE\BTE Launch\IMG_1888.JP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1557338"/>
            <a:ext cx="2160588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Content Placeholder 2"/>
          <p:cNvSpPr>
            <a:spLocks noGrp="1"/>
          </p:cNvSpPr>
          <p:nvPr>
            <p:ph idx="1"/>
          </p:nvPr>
        </p:nvSpPr>
        <p:spPr>
          <a:xfrm>
            <a:off x="0" y="1052513"/>
            <a:ext cx="9144000" cy="5976937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GB" sz="2600" dirty="0" smtClean="0">
                <a:ea typeface="ＭＳ Ｐゴシック"/>
                <a:cs typeface="ＭＳ Ｐゴシック"/>
              </a:rPr>
              <a:t>Phillips Pharma Group –Local Operating Company</a:t>
            </a:r>
          </a:p>
          <a:p>
            <a:pPr eaLnBrk="1" hangingPunct="1">
              <a:lnSpc>
                <a:spcPct val="150000"/>
              </a:lnSpc>
            </a:pPr>
            <a:r>
              <a:rPr lang="en-GB" sz="2600" dirty="0" smtClean="0">
                <a:ea typeface="ＭＳ Ｐゴシック"/>
                <a:cs typeface="ＭＳ Ｐゴシック"/>
              </a:rPr>
              <a:t>University of Nairobi (</a:t>
            </a:r>
            <a:r>
              <a:rPr lang="en-GB" sz="2600" dirty="0" err="1" smtClean="0">
                <a:ea typeface="ＭＳ Ｐゴシック"/>
                <a:cs typeface="ＭＳ Ｐゴシック"/>
              </a:rPr>
              <a:t>UoN</a:t>
            </a:r>
            <a:r>
              <a:rPr lang="en-GB" sz="2600" dirty="0" smtClean="0">
                <a:ea typeface="ＭＳ Ｐゴシック"/>
                <a:cs typeface="ＭＳ Ｐゴシック"/>
              </a:rPr>
              <a:t>) </a:t>
            </a:r>
          </a:p>
          <a:p>
            <a:pPr eaLnBrk="1" hangingPunct="1">
              <a:lnSpc>
                <a:spcPct val="150000"/>
              </a:lnSpc>
            </a:pPr>
            <a:r>
              <a:rPr lang="en-GB" sz="2600" dirty="0" smtClean="0">
                <a:ea typeface="ＭＳ Ｐゴシック"/>
                <a:cs typeface="ＭＳ Ｐゴシック"/>
              </a:rPr>
              <a:t>Africa Nazarene University (ANU)</a:t>
            </a:r>
          </a:p>
          <a:p>
            <a:pPr eaLnBrk="1" hangingPunct="1">
              <a:lnSpc>
                <a:spcPct val="150000"/>
              </a:lnSpc>
            </a:pPr>
            <a:r>
              <a:rPr lang="en-GB" sz="2600" dirty="0" smtClean="0">
                <a:ea typeface="ＭＳ Ｐゴシック"/>
                <a:cs typeface="ＭＳ Ｐゴシック"/>
              </a:rPr>
              <a:t>Kenya Medical Training </a:t>
            </a:r>
            <a:r>
              <a:rPr lang="en-GB" sz="2600" dirty="0" err="1" smtClean="0">
                <a:ea typeface="ＭＳ Ｐゴシック"/>
                <a:cs typeface="ＭＳ Ｐゴシック"/>
              </a:rPr>
              <a:t>Center</a:t>
            </a:r>
            <a:r>
              <a:rPr lang="en-GB" sz="2600" dirty="0" smtClean="0">
                <a:ea typeface="ＭＳ Ｐゴシック"/>
                <a:cs typeface="ＭＳ Ｐゴシック"/>
              </a:rPr>
              <a:t> (KMTC)</a:t>
            </a:r>
          </a:p>
          <a:p>
            <a:pPr eaLnBrk="1" hangingPunct="1">
              <a:lnSpc>
                <a:spcPct val="150000"/>
              </a:lnSpc>
            </a:pPr>
            <a:r>
              <a:rPr lang="en-GB" sz="2600" dirty="0" smtClean="0">
                <a:ea typeface="ＭＳ Ｐゴシック"/>
                <a:cs typeface="ＭＳ Ｐゴシック"/>
              </a:rPr>
              <a:t>St. Ann </a:t>
            </a:r>
            <a:r>
              <a:rPr lang="en-GB" sz="2600" dirty="0" err="1" smtClean="0">
                <a:ea typeface="ＭＳ Ｐゴシック"/>
                <a:cs typeface="ＭＳ Ｐゴシック"/>
              </a:rPr>
              <a:t>Gichocho</a:t>
            </a:r>
            <a:r>
              <a:rPr lang="en-GB" sz="2600" dirty="0" smtClean="0">
                <a:ea typeface="ＭＳ Ｐゴシック"/>
                <a:cs typeface="ＭＳ Ｐゴシック"/>
              </a:rPr>
              <a:t>  </a:t>
            </a:r>
          </a:p>
          <a:p>
            <a:pPr eaLnBrk="1" hangingPunct="1">
              <a:lnSpc>
                <a:spcPct val="150000"/>
              </a:lnSpc>
            </a:pPr>
            <a:r>
              <a:rPr lang="en-GB" sz="2600" dirty="0" err="1" smtClean="0">
                <a:ea typeface="ＭＳ Ｐゴシック"/>
                <a:cs typeface="ＭＳ Ｐゴシック"/>
              </a:rPr>
              <a:t>Tala</a:t>
            </a:r>
            <a:r>
              <a:rPr lang="en-GB" sz="2600" dirty="0" smtClean="0">
                <a:ea typeface="ＭＳ Ｐゴシック"/>
                <a:cs typeface="ＭＳ Ｐゴシック"/>
              </a:rPr>
              <a:t> Boys’ High School</a:t>
            </a:r>
          </a:p>
          <a:p>
            <a:pPr eaLnBrk="1" hangingPunct="1">
              <a:lnSpc>
                <a:spcPct val="150000"/>
              </a:lnSpc>
            </a:pPr>
            <a:r>
              <a:rPr lang="en-GB" sz="2600" dirty="0" smtClean="0">
                <a:ea typeface="ＭＳ Ｐゴシック"/>
                <a:cs typeface="ＭＳ Ｐゴシック"/>
              </a:rPr>
              <a:t>Kenya Education Fund – Local NGO. </a:t>
            </a:r>
          </a:p>
          <a:p>
            <a:pPr eaLnBrk="1" hangingPunct="1">
              <a:lnSpc>
                <a:spcPct val="150000"/>
              </a:lnSpc>
            </a:pPr>
            <a:endParaRPr lang="en-GB" sz="2600" dirty="0" smtClean="0">
              <a:ea typeface="ＭＳ Ｐゴシック"/>
              <a:cs typeface="ＭＳ Ｐゴシック"/>
            </a:endParaRPr>
          </a:p>
          <a:p>
            <a:pPr eaLnBrk="1" hangingPunct="1">
              <a:buFont typeface="Wingdings 3" pitchFamily="18" charset="2"/>
              <a:buNone/>
            </a:pPr>
            <a:endParaRPr lang="en-GB" dirty="0" smtClean="0">
              <a:ea typeface="ＭＳ Ｐゴシック"/>
              <a:cs typeface="ＭＳ Ｐゴシック"/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en-GB" dirty="0" smtClean="0">
                <a:ea typeface="ＭＳ Ｐゴシック"/>
                <a:cs typeface="ＭＳ Ｐゴシック"/>
              </a:rPr>
              <a:t>                                                                                                                                                                                                   					                   		                    </a:t>
            </a:r>
          </a:p>
          <a:p>
            <a:pPr eaLnBrk="1" hangingPunct="1">
              <a:buFont typeface="Wingdings 3" pitchFamily="18" charset="2"/>
              <a:buNone/>
            </a:pPr>
            <a:endParaRPr lang="en-GB" dirty="0" smtClean="0">
              <a:ea typeface="ＭＳ Ｐゴシック"/>
              <a:cs typeface="ＭＳ Ｐゴシック"/>
            </a:endParaRPr>
          </a:p>
          <a:p>
            <a:pPr eaLnBrk="1" hangingPunct="1"/>
            <a:r>
              <a:rPr lang="en-GB" dirty="0" smtClean="0">
                <a:ea typeface="ＭＳ Ｐゴシック"/>
                <a:cs typeface="ＭＳ Ｐゴシック"/>
              </a:rPr>
              <a:t>                                                                    </a:t>
            </a:r>
          </a:p>
          <a:p>
            <a:pPr eaLnBrk="1" hangingPunct="1"/>
            <a:r>
              <a:rPr lang="en-GB" dirty="0" smtClean="0">
                <a:ea typeface="ＭＳ Ｐゴシック"/>
                <a:cs typeface="ＭＳ Ｐゴシック"/>
              </a:rPr>
              <a:t>                                                                           </a:t>
            </a:r>
            <a:endParaRPr lang="en-GB" i="1" dirty="0" smtClean="0">
              <a:ea typeface="ＭＳ Ｐゴシック"/>
              <a:cs typeface="ＭＳ Ｐゴシック"/>
            </a:endParaRPr>
          </a:p>
          <a:p>
            <a:pPr eaLnBrk="1" hangingPunct="1"/>
            <a:endParaRPr lang="en-GB" dirty="0" smtClean="0">
              <a:ea typeface="ＭＳ Ｐゴシック"/>
              <a:cs typeface="ＭＳ Ｐゴシック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ea typeface="+mj-ea"/>
                <a:cs typeface="+mj-cs"/>
              </a:rPr>
              <a:t>NBI BTE - Partners</a:t>
            </a:r>
            <a:endParaRPr lang="en-GB" dirty="0">
              <a:ea typeface="+mj-ea"/>
              <a:cs typeface="+mj-cs"/>
            </a:endParaRPr>
          </a:p>
        </p:txBody>
      </p:sp>
      <p:pic>
        <p:nvPicPr>
          <p:cNvPr id="17411" name="Picture 5" descr="KEF 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3888" y="5337175"/>
            <a:ext cx="7350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1" descr="BTE logo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32463"/>
            <a:ext cx="15240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379913" y="6408738"/>
            <a:ext cx="45847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ea typeface="+mj-ea"/>
                <a:cs typeface="+mj-cs"/>
              </a:rPr>
              <a:t>Major Activities. </a:t>
            </a:r>
            <a:endParaRPr lang="en-US" sz="3200" dirty="0">
              <a:ea typeface="+mj-ea"/>
              <a:cs typeface="+mj-cs"/>
            </a:endParaRPr>
          </a:p>
        </p:txBody>
      </p:sp>
      <p:sp>
        <p:nvSpPr>
          <p:cNvPr id="18434" name="Rectangle 4"/>
          <p:cNvSpPr>
            <a:spLocks noChangeArrowheads="1"/>
          </p:cNvSpPr>
          <p:nvPr/>
        </p:nvSpPr>
        <p:spPr bwMode="auto">
          <a:xfrm>
            <a:off x="395288" y="1484313"/>
            <a:ext cx="6462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09538">
              <a:lnSpc>
                <a:spcPct val="150000"/>
              </a:lnSpc>
            </a:pPr>
            <a:r>
              <a:rPr lang="en-GB"/>
              <a:t> </a:t>
            </a:r>
          </a:p>
        </p:txBody>
      </p:sp>
      <p:pic>
        <p:nvPicPr>
          <p:cNvPr id="18435" name="Picture 5" descr="KEF 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3888" y="5337175"/>
            <a:ext cx="7350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Content Placeholder 1"/>
          <p:cNvSpPr>
            <a:spLocks noGrp="1"/>
          </p:cNvSpPr>
          <p:nvPr>
            <p:ph idx="1"/>
          </p:nvPr>
        </p:nvSpPr>
        <p:spPr>
          <a:xfrm>
            <a:off x="323850" y="1052513"/>
            <a:ext cx="8362950" cy="495458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endParaRPr lang="en-US" dirty="0" smtClean="0">
              <a:ea typeface="ＭＳ Ｐゴシック"/>
              <a:cs typeface="ＭＳ Ｐゴシック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/>
                <a:cs typeface="ＭＳ Ｐゴシック"/>
              </a:rPr>
              <a:t>Health Clubs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/>
                <a:cs typeface="ＭＳ Ｐゴシック"/>
              </a:rPr>
              <a:t>Community Services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/>
                <a:cs typeface="ＭＳ Ｐゴシック"/>
              </a:rPr>
              <a:t>Job shadowing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/>
                <a:cs typeface="ＭＳ Ｐゴシック"/>
              </a:rPr>
              <a:t>Academic Enrichment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/>
                <a:cs typeface="ＭＳ Ｐゴシック"/>
              </a:rPr>
              <a:t>Higher Education Exposure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/>
                <a:cs typeface="ＭＳ Ｐゴシック"/>
              </a:rPr>
              <a:t>Life skills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ea typeface="ＭＳ Ｐゴシック"/>
                <a:cs typeface="ＭＳ Ｐゴシック"/>
              </a:rPr>
              <a:t>Holiday Camps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26417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GB" dirty="0" smtClean="0">
                <a:ea typeface="ＭＳ Ｐゴシック"/>
                <a:cs typeface="ＭＳ Ｐゴシック"/>
              </a:rPr>
              <a:t>One week full board residential camps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GB" dirty="0" smtClean="0">
                <a:ea typeface="ＭＳ Ｐゴシック"/>
                <a:cs typeface="ＭＳ Ｐゴシック"/>
              </a:rPr>
              <a:t>All partners come together for planning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GB" dirty="0" smtClean="0">
                <a:ea typeface="ＭＳ Ｐゴシック"/>
                <a:cs typeface="ＭＳ Ｐゴシック"/>
              </a:rPr>
              <a:t>Usually agree on a theme guided by:                                                          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GB" dirty="0" smtClean="0">
                <a:ea typeface="ＭＳ Ｐゴシック"/>
                <a:cs typeface="ＭＳ Ｐゴシック"/>
              </a:rPr>
              <a:t>The </a:t>
            </a:r>
            <a:r>
              <a:rPr lang="en-GB" dirty="0" smtClean="0">
                <a:ea typeface="ＭＳ Ｐゴシック"/>
                <a:cs typeface="ＭＳ Ｐゴシック"/>
              </a:rPr>
              <a:t>evaluation report, 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GB" dirty="0">
                <a:ea typeface="ＭＳ Ｐゴシック"/>
              </a:rPr>
              <a:t>F</a:t>
            </a:r>
            <a:r>
              <a:rPr lang="en-GB" dirty="0" smtClean="0">
                <a:ea typeface="ＭＳ Ｐゴシック"/>
                <a:cs typeface="ＭＳ Ｐゴシック"/>
              </a:rPr>
              <a:t>eedback </a:t>
            </a:r>
            <a:r>
              <a:rPr lang="en-GB" dirty="0" smtClean="0">
                <a:ea typeface="ＭＳ Ｐゴシック"/>
                <a:cs typeface="ＭＳ Ｐゴシック"/>
              </a:rPr>
              <a:t>from previous </a:t>
            </a:r>
            <a:r>
              <a:rPr lang="en-GB" dirty="0" smtClean="0">
                <a:ea typeface="ＭＳ Ｐゴシック"/>
                <a:cs typeface="ＭＳ Ｐゴシック"/>
              </a:rPr>
              <a:t>camps </a:t>
            </a:r>
            <a:r>
              <a:rPr lang="en-GB" dirty="0" smtClean="0">
                <a:ea typeface="ＭＳ Ｐゴシック"/>
                <a:cs typeface="ＭＳ Ｐゴシック"/>
              </a:rPr>
              <a:t>and 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GB" dirty="0">
                <a:ea typeface="ＭＳ Ｐゴシック"/>
              </a:rPr>
              <a:t>A</a:t>
            </a:r>
            <a:r>
              <a:rPr lang="en-GB" dirty="0" smtClean="0">
                <a:ea typeface="ＭＳ Ｐゴシック"/>
                <a:cs typeface="ＭＳ Ｐゴシック"/>
              </a:rPr>
              <a:t>nnual </a:t>
            </a:r>
            <a:r>
              <a:rPr lang="en-GB" dirty="0" err="1" smtClean="0">
                <a:ea typeface="ＭＳ Ｐゴシック"/>
                <a:cs typeface="ＭＳ Ｐゴシック"/>
              </a:rPr>
              <a:t>workplan</a:t>
            </a:r>
            <a:r>
              <a:rPr lang="en-GB" dirty="0" smtClean="0">
                <a:ea typeface="ＭＳ Ｐゴシック"/>
                <a:cs typeface="ＭＳ Ｐゴシック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-GB" dirty="0" smtClean="0">
                <a:ea typeface="ＭＳ Ｐゴシック"/>
                <a:cs typeface="ＭＳ Ｐゴシック"/>
              </a:rPr>
              <a:t>Last camp focused on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smtClean="0">
                <a:ea typeface="ＭＳ Ｐゴシック"/>
                <a:cs typeface="ＭＳ Ｐゴシック"/>
              </a:rPr>
              <a:t>Career Mapping/Coaching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100" dirty="0" smtClean="0">
                <a:ea typeface="ＭＳ Ｐゴシック"/>
                <a:cs typeface="ＭＳ Ｐゴシック"/>
              </a:rPr>
              <a:t>Job shadowing </a:t>
            </a:r>
            <a:endParaRPr lang="en-GB" dirty="0" smtClean="0">
              <a:ea typeface="ＭＳ Ｐゴシック"/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GB" sz="2100" dirty="0" smtClean="0">
                <a:ea typeface="ＭＳ Ｐゴシック"/>
                <a:cs typeface="ＭＳ Ｐゴシック"/>
              </a:rPr>
              <a:t> Community Service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GB" dirty="0" smtClean="0">
                <a:ea typeface="ＭＳ Ｐゴシック"/>
                <a:cs typeface="ＭＳ Ｐゴシック"/>
              </a:rPr>
              <a:t>Others issues covered included Leadership, effective communication among others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GB" dirty="0" smtClean="0">
                <a:ea typeface="ＭＳ Ｐゴシック"/>
                <a:cs typeface="ＭＳ Ｐゴシック"/>
              </a:rPr>
              <a:t>Fun.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endParaRPr lang="en-GB" dirty="0" smtClean="0">
              <a:ea typeface="ＭＳ Ｐゴシック"/>
              <a:cs typeface="ＭＳ Ｐゴシック"/>
            </a:endParaRP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-GB" dirty="0" smtClean="0">
                <a:ea typeface="ＭＳ Ｐゴシック"/>
                <a:cs typeface="ＭＳ Ｐゴシック"/>
              </a:rPr>
              <a:t>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en-GB" dirty="0" smtClean="0">
                <a:ea typeface="ＭＳ Ｐゴシック"/>
                <a:cs typeface="ＭＳ Ｐゴシック"/>
              </a:rPr>
              <a:t>                                                                       </a:t>
            </a:r>
            <a:endParaRPr lang="en-GB" i="1" dirty="0" smtClean="0">
              <a:ea typeface="ＭＳ Ｐゴシック"/>
              <a:cs typeface="ＭＳ Ｐゴシック"/>
            </a:endParaRP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en-GB" dirty="0" smtClean="0">
              <a:ea typeface="ＭＳ Ｐゴシック"/>
              <a:cs typeface="ＭＳ Ｐゴシック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sz="2800" dirty="0" smtClean="0">
                <a:solidFill>
                  <a:schemeClr val="tx1"/>
                </a:solidFill>
                <a:ea typeface="+mj-ea"/>
                <a:cs typeface="+mj-cs"/>
              </a:rPr>
              <a:t>The Holiday Camps</a:t>
            </a:r>
            <a:endParaRPr lang="en-GB" sz="2800" dirty="0">
              <a:solidFill>
                <a:schemeClr val="tx1"/>
              </a:solidFill>
              <a:ea typeface="+mj-ea"/>
              <a:cs typeface="+mj-cs"/>
            </a:endParaRPr>
          </a:p>
        </p:txBody>
      </p:sp>
      <p:pic>
        <p:nvPicPr>
          <p:cNvPr id="19459" name="Picture 5" descr="KEF 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5445125"/>
            <a:ext cx="74295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1" descr="BTE logo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732463"/>
            <a:ext cx="15240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379913" y="6408738"/>
            <a:ext cx="45847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1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pPr marL="514350" indent="-514350" eaLnBrk="1" hangingPunct="1">
              <a:buFont typeface="Wingdings 3" pitchFamily="18" charset="2"/>
              <a:buAutoNum type="arabicPeriod"/>
            </a:pPr>
            <a:endParaRPr lang="en-GB" smtClean="0">
              <a:ea typeface="ＭＳ Ｐゴシック"/>
              <a:cs typeface="ＭＳ Ｐゴシック"/>
            </a:endParaRPr>
          </a:p>
          <a:p>
            <a:pPr marL="514350" indent="-514350" eaLnBrk="1" hangingPunct="1">
              <a:buFont typeface="Wingdings 3" pitchFamily="18" charset="2"/>
              <a:buAutoNum type="arabicPeriod"/>
            </a:pPr>
            <a:endParaRPr lang="en-GB" smtClean="0">
              <a:ea typeface="ＭＳ Ｐゴシック"/>
              <a:cs typeface="ＭＳ Ｐゴシック"/>
            </a:endParaRPr>
          </a:p>
          <a:p>
            <a:pPr marL="514350" indent="-514350" eaLnBrk="1" hangingPunct="1">
              <a:buFont typeface="Wingdings 3" pitchFamily="18" charset="2"/>
              <a:buNone/>
            </a:pPr>
            <a:r>
              <a:rPr lang="en-GB" smtClean="0">
                <a:ea typeface="ＭＳ Ｐゴシック"/>
                <a:cs typeface="ＭＳ Ｐゴシック"/>
              </a:rPr>
              <a:t>                                                                                                                                      </a:t>
            </a:r>
          </a:p>
          <a:p>
            <a:pPr marL="514350" indent="-514350" eaLnBrk="1" hangingPunct="1">
              <a:buFont typeface="Wingdings 3" pitchFamily="18" charset="2"/>
              <a:buNone/>
            </a:pPr>
            <a:r>
              <a:rPr lang="en-GB" smtClean="0">
                <a:ea typeface="ＭＳ Ｐゴシック"/>
                <a:cs typeface="ＭＳ Ｐゴシック"/>
              </a:rPr>
              <a:t>                                                                       </a:t>
            </a:r>
          </a:p>
          <a:p>
            <a:pPr marL="514350" indent="-514350" eaLnBrk="1" hangingPunct="1">
              <a:buFont typeface="Wingdings 3" pitchFamily="18" charset="2"/>
              <a:buNone/>
            </a:pPr>
            <a:r>
              <a:rPr lang="en-GB" smtClean="0">
                <a:ea typeface="ＭＳ Ｐゴシック"/>
                <a:cs typeface="ＭＳ Ｐゴシック"/>
              </a:rPr>
              <a:t>                                                                        </a:t>
            </a:r>
            <a:endParaRPr lang="en-GB" i="1" smtClean="0">
              <a:ea typeface="ＭＳ Ｐゴシック"/>
              <a:cs typeface="ＭＳ Ｐゴシック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err="1" smtClean="0">
                <a:ea typeface="+mj-ea"/>
                <a:cs typeface="+mj-cs"/>
              </a:rPr>
              <a:t>Prog</a:t>
            </a:r>
            <a:r>
              <a:rPr lang="en-GB" dirty="0" smtClean="0">
                <a:ea typeface="+mj-ea"/>
                <a:cs typeface="+mj-cs"/>
              </a:rPr>
              <a:t> cont.</a:t>
            </a:r>
            <a:endParaRPr lang="en-GB" dirty="0">
              <a:ea typeface="+mj-ea"/>
              <a:cs typeface="+mj-cs"/>
            </a:endParaRPr>
          </a:p>
        </p:txBody>
      </p:sp>
      <p:pic>
        <p:nvPicPr>
          <p:cNvPr id="20493" name="Picture 5" descr="KEF 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1013" y="5326063"/>
            <a:ext cx="827087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4" name="Picture 1" descr="BTE logo (1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732463"/>
            <a:ext cx="15240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379913" y="6408738"/>
            <a:ext cx="45847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i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1116013" y="692150"/>
          <a:ext cx="7812087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5" name="Document" r:id="rId5" imgW="10159740" imgH="6169717" progId="Word.Document.8">
                  <p:embed/>
                </p:oleObj>
              </mc:Choice>
              <mc:Fallback>
                <p:oleObj name="Document" r:id="rId5" imgW="10159740" imgH="6169717" progId="Word.Document.8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692150"/>
                        <a:ext cx="7812087" cy="525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endParaRPr lang="en-US" dirty="0" smtClean="0">
              <a:latin typeface="Cambria" pitchFamily="18" charset="0"/>
              <a:ea typeface="ＭＳ Ｐゴシック"/>
              <a:cs typeface="ＭＳ Ｐゴシック"/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dirty="0" smtClean="0">
              <a:latin typeface="Cambria" pitchFamily="18" charset="0"/>
              <a:ea typeface="ＭＳ Ｐゴシック"/>
              <a:cs typeface="ＭＳ Ｐゴシック"/>
            </a:endParaRPr>
          </a:p>
          <a:p>
            <a:pPr algn="just" eaLnBrk="1" hangingPunct="1">
              <a:buFont typeface="Wingdings" pitchFamily="2" charset="2"/>
              <a:buChar char="§"/>
            </a:pPr>
            <a:r>
              <a:rPr lang="en-US" dirty="0" smtClean="0">
                <a:latin typeface="Cambria" pitchFamily="18" charset="0"/>
                <a:ea typeface="ＭＳ Ｐゴシック"/>
                <a:cs typeface="ＭＳ Ｐゴシック"/>
              </a:rPr>
              <a:t>Achieved by inviting career and Human Resource experts</a:t>
            </a:r>
          </a:p>
          <a:p>
            <a:pPr algn="just" eaLnBrk="1" hangingPunct="1">
              <a:buFont typeface="Wingdings" pitchFamily="2" charset="2"/>
              <a:buChar char="§"/>
            </a:pPr>
            <a:r>
              <a:rPr lang="en-US" dirty="0" smtClean="0">
                <a:latin typeface="Cambria" pitchFamily="18" charset="0"/>
                <a:ea typeface="ＭＳ Ｐゴシック"/>
                <a:cs typeface="ＭＳ Ｐゴシック"/>
              </a:rPr>
              <a:t>Had four 2-hour sessions</a:t>
            </a:r>
          </a:p>
          <a:p>
            <a:pPr lvl="4" algn="just" eaLnBrk="1" hangingPunct="1">
              <a:buFont typeface="Wingdings" pitchFamily="2" charset="2"/>
              <a:buChar char="§"/>
            </a:pPr>
            <a:r>
              <a:rPr lang="en-US" dirty="0" smtClean="0">
                <a:latin typeface="Cambria" pitchFamily="18" charset="0"/>
                <a:ea typeface="ＭＳ Ｐゴシック"/>
              </a:rPr>
              <a:t>Presentations</a:t>
            </a:r>
          </a:p>
          <a:p>
            <a:pPr lvl="4" algn="just" eaLnBrk="1" hangingPunct="1">
              <a:buFont typeface="Wingdings" pitchFamily="2" charset="2"/>
              <a:buChar char="§"/>
            </a:pPr>
            <a:r>
              <a:rPr lang="en-US" dirty="0" smtClean="0">
                <a:latin typeface="Cambria" pitchFamily="18" charset="0"/>
                <a:ea typeface="ＭＳ Ｐゴシック"/>
              </a:rPr>
              <a:t>Group activities</a:t>
            </a:r>
          </a:p>
          <a:p>
            <a:pPr lvl="4" algn="just" eaLnBrk="1" hangingPunct="1">
              <a:buFont typeface="Wingdings" pitchFamily="2" charset="2"/>
              <a:buChar char="§"/>
            </a:pPr>
            <a:r>
              <a:rPr lang="en-US" dirty="0" smtClean="0">
                <a:latin typeface="Cambria" pitchFamily="18" charset="0"/>
                <a:ea typeface="ＭＳ Ｐゴシック"/>
              </a:rPr>
              <a:t>Scenarios</a:t>
            </a:r>
          </a:p>
          <a:p>
            <a:pPr lvl="4" algn="just" eaLnBrk="1" hangingPunct="1">
              <a:buFont typeface="Wingdings" pitchFamily="2" charset="2"/>
              <a:buChar char="§"/>
            </a:pPr>
            <a:r>
              <a:rPr lang="en-US" dirty="0" smtClean="0">
                <a:latin typeface="Cambria" pitchFamily="18" charset="0"/>
                <a:ea typeface="ＭＳ Ｐゴシック"/>
              </a:rPr>
              <a:t>Talks by </a:t>
            </a:r>
            <a:r>
              <a:rPr lang="en-US" dirty="0" err="1" smtClean="0">
                <a:latin typeface="Cambria" pitchFamily="18" charset="0"/>
                <a:ea typeface="ＭＳ Ｐゴシック"/>
              </a:rPr>
              <a:t>practioners</a:t>
            </a:r>
            <a:endParaRPr lang="en-US" dirty="0" smtClean="0">
              <a:latin typeface="Cambria" pitchFamily="18" charset="0"/>
              <a:ea typeface="ＭＳ Ｐゴシック"/>
            </a:endParaRPr>
          </a:p>
          <a:p>
            <a:pPr lvl="4" algn="just" eaLnBrk="1" hangingPunct="1">
              <a:buFont typeface="Wingdings 2" pitchFamily="18" charset="2"/>
              <a:buNone/>
            </a:pPr>
            <a:endParaRPr lang="en-US" dirty="0" smtClean="0">
              <a:latin typeface="Cambria" pitchFamily="18" charset="0"/>
              <a:ea typeface="ＭＳ Ｐゴシック"/>
            </a:endParaRPr>
          </a:p>
          <a:p>
            <a:pPr lvl="4" algn="just" eaLnBrk="1" hangingPunct="1">
              <a:buFont typeface="Wingdings 2" pitchFamily="18" charset="2"/>
              <a:buNone/>
            </a:pPr>
            <a:endParaRPr lang="en-US" dirty="0" smtClean="0">
              <a:latin typeface="Cambria" pitchFamily="18" charset="0"/>
              <a:ea typeface="ＭＳ Ｐゴシック"/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dirty="0" smtClean="0">
              <a:latin typeface="Cambria" pitchFamily="18" charset="0"/>
              <a:ea typeface="ＭＳ Ｐゴシック"/>
              <a:cs typeface="ＭＳ Ｐゴシック"/>
            </a:endParaRPr>
          </a:p>
          <a:p>
            <a:endParaRPr lang="en-US" dirty="0" smtClean="0">
              <a:ea typeface="ＭＳ Ｐゴシック"/>
              <a:cs typeface="ＭＳ Ｐゴシック"/>
            </a:endParaRPr>
          </a:p>
          <a:p>
            <a:endParaRPr lang="en-US" dirty="0" smtClean="0">
              <a:ea typeface="ＭＳ Ｐゴシック"/>
              <a:cs typeface="ＭＳ Ｐゴシック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>
                <a:ea typeface="+mj-ea"/>
                <a:cs typeface="+mj-cs"/>
              </a:rPr>
              <a:t>					Career </a:t>
            </a:r>
            <a:br>
              <a:rPr lang="en-US" sz="2800" dirty="0" smtClean="0">
                <a:ea typeface="+mj-ea"/>
                <a:cs typeface="+mj-cs"/>
              </a:rPr>
            </a:br>
            <a:r>
              <a:rPr lang="en-US" sz="2800" dirty="0" smtClean="0">
                <a:ea typeface="+mj-ea"/>
                <a:cs typeface="+mj-cs"/>
              </a:rPr>
              <a:t>					Mapping/Coaching</a:t>
            </a:r>
            <a:endParaRPr lang="en-US" sz="2800" dirty="0">
              <a:ea typeface="+mj-ea"/>
              <a:cs typeface="+mj-cs"/>
            </a:endParaRPr>
          </a:p>
        </p:txBody>
      </p:sp>
      <p:pic>
        <p:nvPicPr>
          <p:cNvPr id="21507" name="Picture 5" descr="KEF 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51838" y="5516563"/>
            <a:ext cx="558800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 descr="IMG_264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94" y="188640"/>
            <a:ext cx="3461897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8" descr="IMG_121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17325" y="3009976"/>
            <a:ext cx="4001312" cy="265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" descr="BTE logo (1)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732463"/>
            <a:ext cx="15240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2"/>
          <p:cNvSpPr>
            <a:spLocks noGrp="1"/>
          </p:cNvSpPr>
          <p:nvPr>
            <p:ph idx="1"/>
          </p:nvPr>
        </p:nvSpPr>
        <p:spPr>
          <a:xfrm>
            <a:off x="19050" y="981075"/>
            <a:ext cx="9144000" cy="5876925"/>
          </a:xfrm>
        </p:spPr>
        <p:txBody>
          <a:bodyPr/>
          <a:lstStyle/>
          <a:p>
            <a:pPr marL="109538" indent="0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2000" smtClean="0">
                <a:ea typeface="ＭＳ Ｐゴシック"/>
                <a:cs typeface="ＭＳ Ｐゴシック"/>
              </a:rPr>
              <a:t>Visited two places this time – Nairobi Surgical Skills Centre</a:t>
            </a:r>
          </a:p>
          <a:p>
            <a:pPr marL="109538" indent="0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2000" smtClean="0">
              <a:ea typeface="ＭＳ Ｐゴシック"/>
              <a:cs typeface="ＭＳ Ｐゴシック"/>
            </a:endParaRPr>
          </a:p>
          <a:p>
            <a:pPr marL="109538" indent="0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1100" i="1" smtClean="0">
                <a:ea typeface="ＭＳ Ｐゴシック"/>
                <a:cs typeface="ＭＳ Ｐゴシック"/>
              </a:rPr>
              <a:t>                                                                 </a:t>
            </a:r>
          </a:p>
          <a:p>
            <a:pPr marL="109538" indent="0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1100" i="1" smtClean="0">
              <a:ea typeface="ＭＳ Ｐゴシック"/>
              <a:cs typeface="ＭＳ Ｐゴシック"/>
            </a:endParaRPr>
          </a:p>
          <a:p>
            <a:pPr marL="109538" indent="0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1100" i="1" smtClean="0">
                <a:ea typeface="ＭＳ Ｐゴシック"/>
                <a:cs typeface="ＭＳ Ｐゴシック"/>
              </a:rPr>
              <a:t>                                                                                                                                </a:t>
            </a:r>
          </a:p>
          <a:p>
            <a:pPr marL="109538" indent="0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1800" i="1" smtClean="0">
              <a:ea typeface="ＭＳ Ｐゴシック"/>
              <a:cs typeface="ＭＳ Ｐゴシック"/>
            </a:endParaRPr>
          </a:p>
          <a:p>
            <a:pPr marL="109538" indent="0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1800" i="1" smtClean="0">
                <a:ea typeface="ＭＳ Ｐゴシック"/>
                <a:cs typeface="ＭＳ Ｐゴシック"/>
              </a:rPr>
              <a:t>                                                                                                                                                                                   </a:t>
            </a:r>
            <a:r>
              <a:rPr lang="en-GB" sz="3800" i="1" smtClean="0">
                <a:ea typeface="ＭＳ Ｐゴシック"/>
                <a:cs typeface="ＭＳ Ｐゴシック"/>
              </a:rPr>
              <a:t>  </a:t>
            </a:r>
            <a:r>
              <a:rPr lang="en-GB" sz="1800" i="1" smtClean="0">
                <a:ea typeface="ＭＳ Ｐゴシック"/>
                <a:cs typeface="ＭＳ Ｐゴシック"/>
              </a:rPr>
              <a:t>                                                                                          </a:t>
            </a:r>
          </a:p>
          <a:p>
            <a:pPr marL="109538" indent="0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2000" i="1" smtClean="0">
              <a:ea typeface="ＭＳ Ｐゴシック"/>
              <a:cs typeface="ＭＳ Ｐゴシック"/>
            </a:endParaRPr>
          </a:p>
          <a:p>
            <a:pPr marL="109538" indent="0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2000" i="1" smtClean="0">
              <a:ea typeface="ＭＳ Ｐゴシック"/>
              <a:cs typeface="ＭＳ Ｐゴシック"/>
            </a:endParaRPr>
          </a:p>
          <a:p>
            <a:pPr marL="109538" indent="0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2000" i="1" smtClean="0">
                <a:ea typeface="ＭＳ Ｐゴシック"/>
                <a:cs typeface="ＭＳ Ｐゴシック"/>
              </a:rPr>
              <a:t>                               </a:t>
            </a:r>
          </a:p>
          <a:p>
            <a:pPr marL="109538" indent="0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2000" smtClean="0">
                <a:ea typeface="ＭＳ Ｐゴシック"/>
                <a:cs typeface="ＭＳ Ｐゴシック"/>
              </a:rPr>
              <a:t>And Kenyatta National Hospital</a:t>
            </a:r>
          </a:p>
          <a:p>
            <a:pPr marL="109538" indent="0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2000" i="1" smtClean="0">
              <a:ea typeface="ＭＳ Ｐゴシック"/>
              <a:cs typeface="ＭＳ Ｐゴシック"/>
            </a:endParaRPr>
          </a:p>
          <a:p>
            <a:pPr marL="109538" indent="0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2000" i="1" smtClean="0">
              <a:ea typeface="ＭＳ Ｐゴシック"/>
              <a:cs typeface="ＭＳ Ｐゴシック"/>
            </a:endParaRPr>
          </a:p>
          <a:p>
            <a:pPr marL="109538" indent="0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2000" i="1" smtClean="0">
              <a:ea typeface="ＭＳ Ｐゴシック"/>
              <a:cs typeface="ＭＳ Ｐゴシック"/>
            </a:endParaRPr>
          </a:p>
          <a:p>
            <a:pPr marL="109538" indent="0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GB" sz="2000" i="1" smtClean="0">
              <a:ea typeface="ＭＳ Ｐゴシック"/>
              <a:cs typeface="ＭＳ Ｐゴシック"/>
            </a:endParaRPr>
          </a:p>
          <a:p>
            <a:pPr marL="109538" indent="0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2000" i="1" smtClean="0">
                <a:ea typeface="ＭＳ Ｐゴシック"/>
                <a:cs typeface="ＭＳ Ｐゴシック"/>
              </a:rPr>
              <a:t>   </a:t>
            </a:r>
          </a:p>
          <a:p>
            <a:pPr marL="109538" indent="0" eaLnBrk="1" hangingPunct="1">
              <a:lnSpc>
                <a:spcPct val="80000"/>
              </a:lnSpc>
              <a:buFont typeface="Wingdings 3" pitchFamily="18" charset="2"/>
              <a:buNone/>
            </a:pPr>
            <a:r>
              <a:rPr lang="en-GB" sz="3800" i="1" smtClean="0">
                <a:ea typeface="ＭＳ Ｐゴシック"/>
                <a:cs typeface="ＭＳ Ｐゴシック"/>
              </a:rPr>
              <a:t>                                                                                                                                                              KEF                                                                                                                                                                        </a:t>
            </a:r>
            <a:r>
              <a:rPr lang="en-GB" sz="2000" i="1" smtClean="0">
                <a:ea typeface="ＭＳ Ｐゴシック"/>
                <a:cs typeface="ＭＳ Ｐゴシック"/>
              </a:rPr>
              <a:t>KEF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 smtClean="0">
                <a:ea typeface="+mj-ea"/>
                <a:cs typeface="+mj-cs"/>
              </a:rPr>
              <a:t>Job Shadowing</a:t>
            </a:r>
            <a:endParaRPr lang="en-GB" sz="3600" dirty="0">
              <a:ea typeface="+mj-ea"/>
              <a:cs typeface="+mj-cs"/>
            </a:endParaRPr>
          </a:p>
        </p:txBody>
      </p:sp>
      <p:pic>
        <p:nvPicPr>
          <p:cNvPr id="22531" name="Picture 5" descr="KEF 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3888" y="5300663"/>
            <a:ext cx="808037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1" descr="BTE logo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53125"/>
            <a:ext cx="15240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379913" y="6408738"/>
            <a:ext cx="45847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i="1" dirty="0" smtClean="0">
              <a:solidFill>
                <a:srgbClr val="FF0000"/>
              </a:solidFill>
            </a:endParaRPr>
          </a:p>
        </p:txBody>
      </p:sp>
      <p:pic>
        <p:nvPicPr>
          <p:cNvPr id="22534" name="Picture 6" descr="I:\BTE PHOTOS\BTE Comm service and Job shadowing\IMG_236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29250" y="4138613"/>
            <a:ext cx="3622675" cy="2649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8" descr="I:\BTE PHOTOS\BTE Comm service and Job shadowing\IMG_236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4213" y="1484313"/>
            <a:ext cx="27352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9" descr="I:\BTE PHOTOS\BTE Comm service and Job shadowing\IMG_147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0200" y="1484313"/>
            <a:ext cx="2735263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7" name="Picture 10" descr="I:\BTE PHOTOS\BTE Comm service and Job shadowing\IMG_1485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92275" y="4130675"/>
            <a:ext cx="3024188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Content Placeholder 2"/>
          <p:cNvSpPr>
            <a:spLocks noGrp="1"/>
          </p:cNvSpPr>
          <p:nvPr>
            <p:ph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pPr marL="392113" lvl="1" indent="0" eaLnBrk="1" hangingPunct="1">
              <a:buFont typeface="Verdana" pitchFamily="34" charset="0"/>
              <a:buNone/>
            </a:pPr>
            <a:r>
              <a:rPr lang="en-GB" sz="2000" smtClean="0">
                <a:ea typeface="ＭＳ Ｐゴシック"/>
              </a:rPr>
              <a:t>To develop the sense of giving back and empower their communities and portray their schools as a good neighbour.</a:t>
            </a:r>
          </a:p>
          <a:p>
            <a:pPr marL="392113" lvl="1" indent="0" eaLnBrk="1" hangingPunct="1">
              <a:buFont typeface="Verdana" pitchFamily="34" charset="0"/>
              <a:buNone/>
            </a:pPr>
            <a:endParaRPr lang="en-GB" sz="2000" smtClean="0">
              <a:ea typeface="ＭＳ Ｐゴシック"/>
            </a:endParaRPr>
          </a:p>
          <a:p>
            <a:pPr marL="392113" lvl="1" indent="0" eaLnBrk="1" hangingPunct="1">
              <a:buFont typeface="Verdana" pitchFamily="34" charset="0"/>
              <a:buNone/>
            </a:pPr>
            <a:r>
              <a:rPr lang="en-GB" smtClean="0">
                <a:ea typeface="ＭＳ Ｐゴシック"/>
              </a:rPr>
              <a:t>Visited two Orphanages : Nyumbani Childrens’ Home </a:t>
            </a:r>
          </a:p>
          <a:p>
            <a:pPr marL="392113" lvl="1" indent="0" eaLnBrk="1" hangingPunct="1">
              <a:buFont typeface="Verdana" pitchFamily="34" charset="0"/>
              <a:buNone/>
            </a:pPr>
            <a:r>
              <a:rPr lang="en-GB" smtClean="0">
                <a:ea typeface="ＭＳ Ｐゴシック"/>
              </a:rPr>
              <a:t>			              St. Thomas Barnado </a:t>
            </a:r>
          </a:p>
          <a:p>
            <a:pPr marL="392113" lvl="1" indent="0" eaLnBrk="1" hangingPunct="1">
              <a:buFont typeface="Verdana" pitchFamily="34" charset="0"/>
              <a:buNone/>
            </a:pPr>
            <a:r>
              <a:rPr lang="en-GB" smtClean="0">
                <a:ea typeface="ＭＳ Ｐゴシック"/>
              </a:rPr>
              <a:t>Helped with  - Cleaning, Food Preparation, Playing,</a:t>
            </a:r>
          </a:p>
          <a:p>
            <a:pPr marL="392113" lvl="1" indent="0" eaLnBrk="1" hangingPunct="1">
              <a:buFont typeface="Verdana" pitchFamily="34" charset="0"/>
              <a:buNone/>
            </a:pPr>
            <a:r>
              <a:rPr lang="en-GB" smtClean="0">
                <a:ea typeface="ＭＳ Ｐゴシック"/>
              </a:rPr>
              <a:t>                        Reading stories, Donations etc. </a:t>
            </a:r>
          </a:p>
          <a:p>
            <a:pPr marL="392113" lvl="1" indent="0" eaLnBrk="1" hangingPunct="1">
              <a:buFont typeface="Verdana" pitchFamily="34" charset="0"/>
              <a:buNone/>
            </a:pPr>
            <a:r>
              <a:rPr lang="en-GB" i="1" smtClean="0">
                <a:ea typeface="ＭＳ Ｐゴシック"/>
              </a:rPr>
              <a:t>                                                                          </a:t>
            </a:r>
          </a:p>
          <a:p>
            <a:pPr marL="392113" lvl="1" indent="0" eaLnBrk="1" hangingPunct="1">
              <a:buFont typeface="Verdana" pitchFamily="34" charset="0"/>
              <a:buNone/>
            </a:pPr>
            <a:r>
              <a:rPr lang="en-GB" i="1" smtClean="0">
                <a:ea typeface="ＭＳ Ｐゴシック"/>
              </a:rPr>
              <a:t>                                                                                 </a:t>
            </a:r>
            <a:r>
              <a:rPr lang="en-GB" smtClean="0">
                <a:ea typeface="ＭＳ Ｐゴシック"/>
              </a:rPr>
              <a:t>                   </a:t>
            </a:r>
          </a:p>
          <a:p>
            <a:pPr eaLnBrk="1" hangingPunct="1">
              <a:buFont typeface="Wingdings" pitchFamily="2" charset="2"/>
              <a:buChar char="§"/>
            </a:pPr>
            <a:endParaRPr lang="en-GB" smtClean="0">
              <a:ea typeface="ＭＳ Ｐゴシック"/>
              <a:cs typeface="ＭＳ Ｐゴシック"/>
            </a:endParaRPr>
          </a:p>
          <a:p>
            <a:pPr eaLnBrk="1" hangingPunct="1">
              <a:buFont typeface="Wingdings" pitchFamily="2" charset="2"/>
              <a:buChar char="§"/>
            </a:pPr>
            <a:endParaRPr lang="en-GB" smtClean="0">
              <a:ea typeface="ＭＳ Ｐゴシック"/>
              <a:cs typeface="ＭＳ Ｐゴシック"/>
            </a:endParaRPr>
          </a:p>
          <a:p>
            <a:pPr eaLnBrk="1" hangingPunct="1">
              <a:buFont typeface="Wingdings 3" pitchFamily="18" charset="2"/>
              <a:buNone/>
            </a:pPr>
            <a:endParaRPr lang="en-GB" smtClean="0">
              <a:ea typeface="ＭＳ Ｐゴシック"/>
              <a:cs typeface="ＭＳ Ｐゴシック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>
                <a:ea typeface="+mj-ea"/>
                <a:cs typeface="+mj-cs"/>
              </a:rPr>
              <a:t>Community Service</a:t>
            </a:r>
            <a:endParaRPr lang="en-GB" sz="4000" dirty="0">
              <a:ea typeface="+mj-ea"/>
              <a:cs typeface="+mj-cs"/>
            </a:endParaRPr>
          </a:p>
        </p:txBody>
      </p:sp>
      <p:pic>
        <p:nvPicPr>
          <p:cNvPr id="23555" name="Picture 5" descr="KEF Logo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64525" y="5516563"/>
            <a:ext cx="715963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1" descr="BTE logo (1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732463"/>
            <a:ext cx="15240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388350" y="6408738"/>
            <a:ext cx="576263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i="1" dirty="0" smtClean="0">
              <a:solidFill>
                <a:srgbClr val="FF0000"/>
              </a:solidFill>
            </a:endParaRPr>
          </a:p>
        </p:txBody>
      </p:sp>
      <p:pic>
        <p:nvPicPr>
          <p:cNvPr id="23558" name="Picture 6" descr="I:\BTE PHOTOS\BTE Comm service and Job shadowing\IMG_129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400" y="3671888"/>
            <a:ext cx="3106738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7" descr="I:\BTE PHOTOS\BTE Comm service and Job shadowing\IMGL186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32138" y="3654425"/>
            <a:ext cx="3240087" cy="250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17" descr="G:\BTE St Ann Community service\634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84925" y="3648075"/>
            <a:ext cx="2759075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1401</TotalTime>
  <Words>311</Words>
  <Application>Microsoft Office PowerPoint</Application>
  <PresentationFormat>On-screen Show (4:3)</PresentationFormat>
  <Paragraphs>147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Concourse</vt:lpstr>
      <vt:lpstr>Document</vt:lpstr>
      <vt:lpstr>Bridge To Employment (BTE)</vt:lpstr>
      <vt:lpstr>NBI BTE - Background</vt:lpstr>
      <vt:lpstr>NBI BTE - Partners</vt:lpstr>
      <vt:lpstr>Major Activities. </vt:lpstr>
      <vt:lpstr>The Holiday Camps</vt:lpstr>
      <vt:lpstr>Prog cont.</vt:lpstr>
      <vt:lpstr>     Career       Mapping/Coaching</vt:lpstr>
      <vt:lpstr>Job Shadowing</vt:lpstr>
      <vt:lpstr>Community Service</vt:lpstr>
      <vt:lpstr>The Camps</vt:lpstr>
      <vt:lpstr>END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Bridge To Employment (BTE)</dc:title>
  <dc:creator>USER</dc:creator>
  <cp:lastModifiedBy>user</cp:lastModifiedBy>
  <cp:revision>113</cp:revision>
  <dcterms:created xsi:type="dcterms:W3CDTF">2013-11-18T11:46:20Z</dcterms:created>
  <dcterms:modified xsi:type="dcterms:W3CDTF">2015-10-02T04:58:52Z</dcterms:modified>
</cp:coreProperties>
</file>