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75" r:id="rId5"/>
    <p:sldId id="260" r:id="rId6"/>
    <p:sldId id="262" r:id="rId7"/>
    <p:sldId id="267" r:id="rId8"/>
    <p:sldId id="279" r:id="rId9"/>
    <p:sldId id="278" r:id="rId10"/>
    <p:sldId id="269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3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1330E24-D5CB-4788-B1C4-CE06E9B6DF85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EC719E3-3D60-4B94-BDF7-D4585C282A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24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730BB30E-265B-4FA5-83BE-61D423E4AEAE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A44A3425-B059-4FA9-8D25-7F12BE6C1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42853-D232-4CED-A3C8-C547E594DB1C}" type="slidenum">
              <a:rPr lang="en-GB" smtClean="0">
                <a:latin typeface="Calibri" pitchFamily="34" charset="0"/>
                <a:ea typeface="ＭＳ Ｐゴシック"/>
                <a:cs typeface="ＭＳ Ｐゴシック"/>
              </a:rPr>
              <a:pPr/>
              <a:t>9</a:t>
            </a:fld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579292-9BA8-4ED5-9519-3021DD6E209C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BA3037-E34E-4092-8A2E-6915D75EF2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A670-F0E2-4363-B34D-1A42DC3046E6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ED25-4ACD-4DE6-AEEB-C3C3C1831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D6FD-20AB-4D89-9441-ADDC4D1965F3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EAD5-E118-4E55-84EA-365BF1FED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4CBA-236B-4A27-A0B4-A51D92377547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F625-F156-4E52-917F-67300EFF3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AA9D-918A-4577-B6C6-F56C16BD764D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3BD5-81B4-49D3-AFC3-56AB42D2F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E2FF-4DB8-442F-AB3C-98912B545B30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97A08-25F2-4F35-B572-DE05821F4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561-0F6A-4F94-B874-5379FED27BC1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57DD-0F40-4213-B514-ED444AEBA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DB77-5B6A-4505-AE2A-E050BB819D54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B331-9599-4BA8-A79C-1DA4EA671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775F-744A-49E5-AC86-DA8EBD9E0E25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41D31-BDA2-4D4E-AB54-665CB0AED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0C64-7AF3-4068-9E6C-DB7189E1F0F4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7EBF5-AEE2-4077-AFDD-EC42C615E9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54C7-2268-4130-BCF8-CFBF0B48742E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23EA-45E4-4FF5-8D49-92BF1C7535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7CBB51D4-1D35-40F3-BD0F-76DB8239BA14}" type="datetimeFigureOut">
              <a:rPr lang="en-GB"/>
              <a:pPr>
                <a:defRPr/>
              </a:pPr>
              <a:t>01/10/2015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CD905D79-F579-459E-9976-19B79B628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4015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ea typeface="+mj-ea"/>
                <a:cs typeface="+mj-cs"/>
              </a:rPr>
              <a:t>Bridge To Employment</a:t>
            </a:r>
            <a:br>
              <a:rPr lang="en-GB" sz="4000" dirty="0" smtClean="0">
                <a:ea typeface="+mj-ea"/>
                <a:cs typeface="+mj-cs"/>
              </a:rPr>
            </a:br>
            <a:r>
              <a:rPr lang="en-GB" sz="4000" dirty="0" smtClean="0">
                <a:ea typeface="+mj-ea"/>
                <a:cs typeface="+mj-cs"/>
              </a:rPr>
              <a:t>(BTE)</a:t>
            </a:r>
            <a:endParaRPr lang="en-GB" sz="4000" dirty="0">
              <a:ea typeface="+mj-ea"/>
              <a:cs typeface="+mj-cs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79388" y="2808288"/>
            <a:ext cx="8964612" cy="414972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GB" sz="2500" i="1" smtClean="0">
                <a:ea typeface="ＭＳ Ｐゴシック"/>
                <a:cs typeface="ＭＳ Ｐゴシック"/>
              </a:rPr>
              <a:t>Dominic M.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GB" sz="2500" i="1" smtClean="0">
                <a:ea typeface="ＭＳ Ｐゴシック"/>
                <a:cs typeface="ＭＳ Ｐゴシック"/>
              </a:rPr>
              <a:t>(Nairobi BTE Coordinator)</a:t>
            </a: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			                                        </a:t>
            </a:r>
            <a:endParaRPr lang="en-GB" sz="2500" i="1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R="0" eaLnBrk="1" hangingPunct="1">
              <a:lnSpc>
                <a:spcPct val="80000"/>
              </a:lnSpc>
            </a:pPr>
            <a:endParaRPr lang="en-GB" sz="2500" i="1" smtClean="0">
              <a:ea typeface="ＭＳ Ｐゴシック"/>
              <a:cs typeface="ＭＳ Ｐゴシック"/>
            </a:endParaRPr>
          </a:p>
        </p:txBody>
      </p:sp>
      <p:pic>
        <p:nvPicPr>
          <p:cNvPr id="15363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373688"/>
            <a:ext cx="11160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" descr="BTE logo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764087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2000" dirty="0">
                <a:latin typeface="Cambria" pitchFamily="18" charset="0"/>
                <a:ea typeface="+mn-ea"/>
                <a:cs typeface="+mn-cs"/>
              </a:rPr>
              <a:t> </a:t>
            </a:r>
            <a:endParaRPr lang="en-US" sz="2000" dirty="0" smtClean="0">
              <a:latin typeface="Cambria" pitchFamily="18" charset="0"/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Opportunities for Speed Coaching  </a:t>
            </a:r>
            <a:endParaRPr lang="en-US" sz="2000" dirty="0">
              <a:latin typeface="Cambria" pitchFamily="18" charset="0"/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Lots </a:t>
            </a:r>
            <a:r>
              <a:rPr lang="en-US" sz="2000" dirty="0">
                <a:latin typeface="Cambria" pitchFamily="18" charset="0"/>
                <a:ea typeface="+mn-ea"/>
                <a:cs typeface="+mn-cs"/>
              </a:rPr>
              <a:t>of </a:t>
            </a: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life skills sessions.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Many </a:t>
            </a:r>
            <a:r>
              <a:rPr lang="en-US" sz="2000" dirty="0">
                <a:latin typeface="Cambria" pitchFamily="18" charset="0"/>
                <a:ea typeface="+mn-ea"/>
                <a:cs typeface="+mn-cs"/>
              </a:rPr>
              <a:t>interactions with university </a:t>
            </a: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students.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Interactions with professionals &amp; volunteers.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Important sessions covered during these camps.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Opportunities for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      feedback after 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ambria" pitchFamily="18" charset="0"/>
                <a:ea typeface="+mn-ea"/>
                <a:cs typeface="+mn-cs"/>
              </a:rPr>
              <a:t>     tours and visits</a:t>
            </a:r>
            <a:endParaRPr lang="en-US" sz="2000" dirty="0">
              <a:latin typeface="Cambria" pitchFamily="18" charset="0"/>
              <a:ea typeface="+mn-ea"/>
              <a:cs typeface="+mn-cs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The Camps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5603" name="Picture 8" descr="C:\Users\Seje\Desktop\BTE Report\IMG_2284.JPG"/>
          <p:cNvPicPr>
            <a:picLocks noChangeAspect="1" noChangeArrowheads="1"/>
          </p:cNvPicPr>
          <p:nvPr/>
        </p:nvPicPr>
        <p:blipFill>
          <a:blip r:embed="rId2" cstate="print"/>
          <a:srcRect t="4893" b="14372"/>
          <a:stretch>
            <a:fillRect/>
          </a:stretch>
        </p:blipFill>
        <p:spPr bwMode="auto">
          <a:xfrm>
            <a:off x="5745163" y="765175"/>
            <a:ext cx="32908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C:\Users\user\Desktop\Fone piccs\WP_20150813_14_27_34_P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216275"/>
            <a:ext cx="6119812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" descr="BTE logo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58324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</a:t>
            </a:r>
            <a:r>
              <a:rPr lang="en-GB" sz="3200" i="1" smtClean="0">
                <a:ea typeface="ＭＳ Ｐゴシック"/>
                <a:cs typeface="ＭＳ Ｐゴシック"/>
              </a:rPr>
              <a:t>Thank you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        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500" i="1" smtClean="0">
                <a:ea typeface="ＭＳ Ｐゴシック"/>
                <a:cs typeface="ＭＳ Ｐゴシック"/>
              </a:rPr>
              <a:t>                                                                           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500" i="1" smtClean="0"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700" dirty="0" smtClean="0">
                <a:ea typeface="+mj-ea"/>
                <a:cs typeface="+mj-cs"/>
              </a:rPr>
              <a:t>END</a:t>
            </a:r>
            <a:r>
              <a:rPr lang="en-GB" dirty="0" smtClean="0">
                <a:ea typeface="+mj-ea"/>
                <a:cs typeface="+mj-cs"/>
              </a:rPr>
              <a:t/>
            </a:r>
            <a:br>
              <a:rPr lang="en-GB" dirty="0" smtClean="0">
                <a:ea typeface="+mj-ea"/>
                <a:cs typeface="+mj-cs"/>
              </a:rPr>
            </a:br>
            <a:endParaRPr lang="en-GB" dirty="0">
              <a:ea typeface="+mj-ea"/>
              <a:cs typeface="+mj-cs"/>
            </a:endParaRPr>
          </a:p>
        </p:txBody>
      </p:sp>
      <p:pic>
        <p:nvPicPr>
          <p:cNvPr id="28675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445125"/>
            <a:ext cx="6111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" descr="BTE logo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i="1" smtClean="0">
                <a:solidFill>
                  <a:srgbClr val="FF0000"/>
                </a:solidFill>
              </a:rPr>
              <a:t>Kenya Education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6451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GB" sz="1100" dirty="0" smtClean="0">
              <a:ea typeface="ＭＳ Ｐゴシック"/>
              <a:cs typeface="ＭＳ Ｐゴシック"/>
            </a:endParaRPr>
          </a:p>
          <a:p>
            <a:pPr eaLnBrk="1" hangingPunct="1"/>
            <a:r>
              <a:rPr lang="en-GB" sz="3000" dirty="0" smtClean="0">
                <a:ea typeface="ＭＳ Ｐゴシック"/>
                <a:cs typeface="ＭＳ Ｐゴシック"/>
              </a:rPr>
              <a:t>Launched in January 2014 </a:t>
            </a:r>
          </a:p>
          <a:p>
            <a:pPr eaLnBrk="1" hangingPunct="1">
              <a:buFont typeface="Wingdings 3" pitchFamily="18" charset="2"/>
              <a:buNone/>
            </a:pPr>
            <a:endParaRPr lang="en-GB" sz="3000" dirty="0" smtClean="0">
              <a:ea typeface="ＭＳ Ｐゴシック"/>
              <a:cs typeface="ＭＳ Ｐゴシック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GB" sz="3000" dirty="0" smtClean="0">
                <a:ea typeface="ＭＳ Ｐゴシック"/>
                <a:cs typeface="ＭＳ Ｐゴシック"/>
              </a:rPr>
              <a:t>    - Working with 2 schools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3000" dirty="0" smtClean="0">
                <a:ea typeface="ＭＳ Ｐゴシック"/>
                <a:cs typeface="ＭＳ Ｐゴシック"/>
              </a:rPr>
              <a:t>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3000" dirty="0" smtClean="0">
                <a:ea typeface="ＭＳ Ｐゴシック"/>
                <a:cs typeface="ＭＳ Ｐゴシック"/>
              </a:rPr>
              <a:t>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z="3000" dirty="0" smtClean="0">
                <a:ea typeface="ＭＳ Ｐゴシック"/>
                <a:cs typeface="ＭＳ Ｐゴシック"/>
              </a:rPr>
              <a:t>              St. Ann </a:t>
            </a:r>
            <a:r>
              <a:rPr lang="en-GB" sz="3000" dirty="0" err="1" smtClean="0">
                <a:ea typeface="ＭＳ Ｐゴシック"/>
                <a:cs typeface="ＭＳ Ｐゴシック"/>
              </a:rPr>
              <a:t>Gichocho</a:t>
            </a:r>
            <a:r>
              <a:rPr lang="en-GB" sz="3000" dirty="0" smtClean="0">
                <a:ea typeface="ＭＳ Ｐゴシック"/>
                <a:cs typeface="ＭＳ Ｐゴシック"/>
              </a:rPr>
              <a:t> – Girls’</a:t>
            </a:r>
          </a:p>
          <a:p>
            <a:pPr eaLnBrk="1" hangingPunct="1">
              <a:buNone/>
            </a:pPr>
            <a:r>
              <a:rPr lang="en-GB" sz="3000" dirty="0" smtClean="0">
                <a:ea typeface="ＭＳ Ｐゴシック"/>
                <a:cs typeface="ＭＳ Ｐゴシック"/>
              </a:rPr>
              <a:t>              </a:t>
            </a:r>
            <a:r>
              <a:rPr lang="en-GB" sz="3000" dirty="0" err="1" smtClean="0">
                <a:solidFill>
                  <a:srgbClr val="FF0000"/>
                </a:solidFill>
                <a:ea typeface="ＭＳ Ｐゴシック"/>
                <a:cs typeface="ＭＳ Ｐゴシック"/>
              </a:rPr>
              <a:t>Tala</a:t>
            </a:r>
            <a:r>
              <a:rPr lang="en-GB" sz="30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High School -Boys’</a:t>
            </a:r>
            <a:r>
              <a:rPr lang="en-GB" sz="11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dirty="0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i="1" dirty="0" smtClean="0">
                <a:ea typeface="ＭＳ Ｐゴシック"/>
                <a:cs typeface="ＭＳ Ｐゴシック"/>
              </a:rPr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i="1" dirty="0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NBI BTE - Background</a:t>
            </a:r>
            <a:endParaRPr lang="en-GB" dirty="0">
              <a:ea typeface="+mj-ea"/>
              <a:cs typeface="+mj-cs"/>
            </a:endParaRPr>
          </a:p>
        </p:txBody>
      </p:sp>
      <p:pic>
        <p:nvPicPr>
          <p:cNvPr id="16387" name="Picture 1" descr="BTE logo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  <p:pic>
        <p:nvPicPr>
          <p:cNvPr id="16389" name="Content Placeholder 3" descr="I:\BTE\BTE Launch\IMG_1888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557338"/>
            <a:ext cx="216058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9769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Phillips Pharma Group –Local Operating Company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University of Nairobi (</a:t>
            </a:r>
            <a:r>
              <a:rPr lang="en-GB" sz="2600" dirty="0" err="1" smtClean="0">
                <a:ea typeface="ＭＳ Ｐゴシック"/>
                <a:cs typeface="ＭＳ Ｐゴシック"/>
              </a:rPr>
              <a:t>UoN</a:t>
            </a:r>
            <a:r>
              <a:rPr lang="en-GB" sz="2600" dirty="0" smtClean="0">
                <a:ea typeface="ＭＳ Ｐゴシック"/>
                <a:cs typeface="ＭＳ Ｐゴシック"/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Africa Nazarene University (ANU)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Kenya Medical Training </a:t>
            </a:r>
            <a:r>
              <a:rPr lang="en-GB" sz="2600" dirty="0" err="1" smtClean="0">
                <a:ea typeface="ＭＳ Ｐゴシック"/>
                <a:cs typeface="ＭＳ Ｐゴシック"/>
              </a:rPr>
              <a:t>Center</a:t>
            </a:r>
            <a:r>
              <a:rPr lang="en-GB" sz="2600" dirty="0" smtClean="0">
                <a:ea typeface="ＭＳ Ｐゴシック"/>
                <a:cs typeface="ＭＳ Ｐゴシック"/>
              </a:rPr>
              <a:t> (KMTC)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St. Ann </a:t>
            </a:r>
            <a:r>
              <a:rPr lang="en-GB" sz="2600" dirty="0" err="1" smtClean="0">
                <a:ea typeface="ＭＳ Ｐゴシック"/>
                <a:cs typeface="ＭＳ Ｐゴシック"/>
              </a:rPr>
              <a:t>Gichocho</a:t>
            </a:r>
            <a:r>
              <a:rPr lang="en-GB" sz="2600" dirty="0" smtClean="0">
                <a:ea typeface="ＭＳ Ｐゴシック"/>
                <a:cs typeface="ＭＳ Ｐゴシック"/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err="1" smtClean="0">
                <a:ea typeface="ＭＳ Ｐゴシック"/>
                <a:cs typeface="ＭＳ Ｐゴシック"/>
              </a:rPr>
              <a:t>Tala</a:t>
            </a:r>
            <a:r>
              <a:rPr lang="en-GB" sz="2600" dirty="0" smtClean="0">
                <a:ea typeface="ＭＳ Ｐゴシック"/>
                <a:cs typeface="ＭＳ Ｐゴシック"/>
              </a:rPr>
              <a:t> Boys’ High School</a:t>
            </a:r>
          </a:p>
          <a:p>
            <a:pPr eaLnBrk="1" hangingPunct="1">
              <a:lnSpc>
                <a:spcPct val="150000"/>
              </a:lnSpc>
            </a:pPr>
            <a:r>
              <a:rPr lang="en-GB" sz="2600" dirty="0" smtClean="0">
                <a:ea typeface="ＭＳ Ｐゴシック"/>
                <a:cs typeface="ＭＳ Ｐゴシック"/>
              </a:rPr>
              <a:t>Kenya Education Fund – Local NGO. </a:t>
            </a:r>
          </a:p>
          <a:p>
            <a:pPr eaLnBrk="1" hangingPunct="1">
              <a:lnSpc>
                <a:spcPct val="150000"/>
              </a:lnSpc>
            </a:pPr>
            <a:endParaRPr lang="en-GB" sz="2600" dirty="0" smtClean="0">
              <a:ea typeface="ＭＳ Ｐゴシック"/>
              <a:cs typeface="ＭＳ Ｐゴシック"/>
            </a:endParaRPr>
          </a:p>
          <a:p>
            <a:pPr eaLnBrk="1" hangingPunct="1">
              <a:buFont typeface="Wingdings 3" pitchFamily="18" charset="2"/>
              <a:buNone/>
            </a:pPr>
            <a:endParaRPr lang="en-GB" dirty="0" smtClean="0">
              <a:ea typeface="ＭＳ Ｐゴシック"/>
              <a:cs typeface="ＭＳ Ｐゴシック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GB" dirty="0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                                                                   					                   		                    </a:t>
            </a:r>
          </a:p>
          <a:p>
            <a:pPr eaLnBrk="1" hangingPunct="1">
              <a:buFont typeface="Wingdings 3" pitchFamily="18" charset="2"/>
              <a:buNone/>
            </a:pPr>
            <a:endParaRPr lang="en-GB" dirty="0" smtClean="0">
              <a:ea typeface="ＭＳ Ｐゴシック"/>
              <a:cs typeface="ＭＳ Ｐゴシック"/>
            </a:endParaRPr>
          </a:p>
          <a:p>
            <a:pPr eaLnBrk="1" hangingPunct="1"/>
            <a:r>
              <a:rPr lang="en-GB" dirty="0" smtClean="0">
                <a:ea typeface="ＭＳ Ｐゴシック"/>
                <a:cs typeface="ＭＳ Ｐゴシック"/>
              </a:rPr>
              <a:t>                                                                    </a:t>
            </a:r>
          </a:p>
          <a:p>
            <a:pPr eaLnBrk="1" hangingPunct="1"/>
            <a:r>
              <a:rPr lang="en-GB" dirty="0" smtClean="0">
                <a:ea typeface="ＭＳ Ｐゴシック"/>
                <a:cs typeface="ＭＳ Ｐゴシック"/>
              </a:rPr>
              <a:t>                                                                           </a:t>
            </a:r>
            <a:endParaRPr lang="en-GB" i="1" dirty="0" smtClean="0">
              <a:ea typeface="ＭＳ Ｐゴシック"/>
              <a:cs typeface="ＭＳ Ｐゴシック"/>
            </a:endParaRPr>
          </a:p>
          <a:p>
            <a:pPr eaLnBrk="1" hangingPunct="1"/>
            <a:endParaRPr lang="en-GB" dirty="0" smtClean="0"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NBI BTE - Partners</a:t>
            </a:r>
            <a:endParaRPr lang="en-GB" dirty="0">
              <a:ea typeface="+mj-ea"/>
              <a:cs typeface="+mj-cs"/>
            </a:endParaRPr>
          </a:p>
        </p:txBody>
      </p:sp>
      <p:pic>
        <p:nvPicPr>
          <p:cNvPr id="17411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337175"/>
            <a:ext cx="7350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" descr="BTE logo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+mj-ea"/>
                <a:cs typeface="+mj-cs"/>
              </a:rPr>
              <a:t>Major Activities. 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395288" y="1484313"/>
            <a:ext cx="6462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>
              <a:lnSpc>
                <a:spcPct val="150000"/>
              </a:lnSpc>
            </a:pPr>
            <a:r>
              <a:rPr lang="en-GB"/>
              <a:t> </a:t>
            </a:r>
          </a:p>
        </p:txBody>
      </p:sp>
      <p:pic>
        <p:nvPicPr>
          <p:cNvPr id="18435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337175"/>
            <a:ext cx="7350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ontent Placeholder 1"/>
          <p:cNvSpPr>
            <a:spLocks noGrp="1"/>
          </p:cNvSpPr>
          <p:nvPr>
            <p:ph idx="1"/>
          </p:nvPr>
        </p:nvSpPr>
        <p:spPr>
          <a:xfrm>
            <a:off x="323850" y="1052513"/>
            <a:ext cx="8362950" cy="49545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/>
              <a:cs typeface="ＭＳ Ｐゴシック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Health Clubs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Community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Job shadowing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Academic Enrichment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Higher Education Exposure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Life skills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/>
                <a:cs typeface="ＭＳ Ｐゴシック"/>
              </a:rPr>
              <a:t>Holiday Camps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641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ea typeface="ＭＳ Ｐゴシック"/>
                <a:cs typeface="ＭＳ Ｐゴシック"/>
              </a:rPr>
              <a:t>One week full board residential camps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ea typeface="ＭＳ Ｐゴシック"/>
                <a:cs typeface="ＭＳ Ｐゴシック"/>
              </a:rPr>
              <a:t>All partners come together for planning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ea typeface="ＭＳ Ｐゴシック"/>
                <a:cs typeface="ＭＳ Ｐゴシック"/>
              </a:rPr>
              <a:t>Usually agree on a theme guided by:                                                         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 smtClean="0">
                <a:ea typeface="ＭＳ Ｐゴシック"/>
                <a:cs typeface="ＭＳ Ｐゴシック"/>
              </a:rPr>
              <a:t>The </a:t>
            </a:r>
            <a:r>
              <a:rPr lang="en-GB" dirty="0" smtClean="0">
                <a:ea typeface="ＭＳ Ｐゴシック"/>
                <a:cs typeface="ＭＳ Ｐゴシック"/>
              </a:rPr>
              <a:t>evaluation report,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ea typeface="ＭＳ Ｐゴシック"/>
              </a:rPr>
              <a:t>F</a:t>
            </a:r>
            <a:r>
              <a:rPr lang="en-GB" dirty="0" smtClean="0">
                <a:ea typeface="ＭＳ Ｐゴシック"/>
                <a:cs typeface="ＭＳ Ｐゴシック"/>
              </a:rPr>
              <a:t>eedback </a:t>
            </a:r>
            <a:r>
              <a:rPr lang="en-GB" dirty="0" smtClean="0">
                <a:ea typeface="ＭＳ Ｐゴシック"/>
                <a:cs typeface="ＭＳ Ｐゴシック"/>
              </a:rPr>
              <a:t>from previous </a:t>
            </a:r>
            <a:r>
              <a:rPr lang="en-GB" dirty="0" smtClean="0">
                <a:ea typeface="ＭＳ Ｐゴシック"/>
                <a:cs typeface="ＭＳ Ｐゴシック"/>
              </a:rPr>
              <a:t>camps </a:t>
            </a:r>
            <a:r>
              <a:rPr lang="en-GB" dirty="0" smtClean="0">
                <a:ea typeface="ＭＳ Ｐゴシック"/>
                <a:cs typeface="ＭＳ Ｐゴシック"/>
              </a:rPr>
              <a:t>and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dirty="0">
                <a:ea typeface="ＭＳ Ｐゴシック"/>
              </a:rPr>
              <a:t>A</a:t>
            </a:r>
            <a:r>
              <a:rPr lang="en-GB" dirty="0" smtClean="0">
                <a:ea typeface="ＭＳ Ｐゴシック"/>
                <a:cs typeface="ＭＳ Ｐゴシック"/>
              </a:rPr>
              <a:t>nnual </a:t>
            </a:r>
            <a:r>
              <a:rPr lang="en-GB" dirty="0" err="1" smtClean="0">
                <a:ea typeface="ＭＳ Ｐゴシック"/>
                <a:cs typeface="ＭＳ Ｐゴシック"/>
              </a:rPr>
              <a:t>workplan</a:t>
            </a:r>
            <a:r>
              <a:rPr lang="en-GB" dirty="0" smtClean="0">
                <a:ea typeface="ＭＳ Ｐゴシック"/>
                <a:cs typeface="ＭＳ Ｐゴシック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a typeface="ＭＳ Ｐゴシック"/>
                <a:cs typeface="ＭＳ Ｐゴシック"/>
              </a:rPr>
              <a:t>Last camp focused on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ea typeface="ＭＳ Ｐゴシック"/>
                <a:cs typeface="ＭＳ Ｐゴシック"/>
              </a:rPr>
              <a:t>Career Mapping/Coaching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100" dirty="0" smtClean="0">
                <a:ea typeface="ＭＳ Ｐゴシック"/>
                <a:cs typeface="ＭＳ Ｐゴシック"/>
              </a:rPr>
              <a:t>Job shadowing </a:t>
            </a:r>
            <a:endParaRPr lang="en-GB" dirty="0" smtClean="0">
              <a:ea typeface="ＭＳ Ｐゴシック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100" dirty="0" smtClean="0">
                <a:ea typeface="ＭＳ Ｐゴシック"/>
                <a:cs typeface="ＭＳ Ｐゴシック"/>
              </a:rPr>
              <a:t> Community Service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ea typeface="ＭＳ Ｐゴシック"/>
                <a:cs typeface="ＭＳ Ｐゴシック"/>
              </a:rPr>
              <a:t>Others issues covered included Leadership, effective communication among others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ea typeface="ＭＳ Ｐゴシック"/>
                <a:cs typeface="ＭＳ Ｐゴシック"/>
              </a:rPr>
              <a:t>Fun.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GB" dirty="0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a typeface="ＭＳ Ｐゴシック"/>
                <a:cs typeface="ＭＳ Ｐゴシック"/>
              </a:rPr>
              <a:t>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a typeface="ＭＳ Ｐゴシック"/>
                <a:cs typeface="ＭＳ Ｐゴシック"/>
              </a:rPr>
              <a:t>                                                                       </a:t>
            </a:r>
            <a:endParaRPr lang="en-GB" i="1" dirty="0" smtClean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GB" dirty="0" smtClean="0"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solidFill>
                  <a:schemeClr val="tx1"/>
                </a:solidFill>
                <a:ea typeface="+mj-ea"/>
                <a:cs typeface="+mj-cs"/>
              </a:rPr>
              <a:t>The Holiday Camps</a:t>
            </a:r>
            <a:endParaRPr lang="en-GB" sz="28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19459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445125"/>
            <a:ext cx="7429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" descr="BTE logo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514350" indent="-514350" eaLnBrk="1" hangingPunct="1">
              <a:buFont typeface="Wingdings 3" pitchFamily="18" charset="2"/>
              <a:buAutoNum type="arabicPeriod"/>
            </a:pPr>
            <a:endParaRPr lang="en-GB" smtClean="0">
              <a:ea typeface="ＭＳ Ｐゴシック"/>
              <a:cs typeface="ＭＳ Ｐゴシック"/>
            </a:endParaRPr>
          </a:p>
          <a:p>
            <a:pPr marL="514350" indent="-514350" eaLnBrk="1" hangingPunct="1">
              <a:buFont typeface="Wingdings 3" pitchFamily="18" charset="2"/>
              <a:buAutoNum type="arabicPeriod"/>
            </a:pPr>
            <a:endParaRPr lang="en-GB" smtClean="0">
              <a:ea typeface="ＭＳ Ｐゴシック"/>
              <a:cs typeface="ＭＳ Ｐゴシック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r>
              <a:rPr lang="en-GB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      </a:t>
            </a:r>
          </a:p>
          <a:p>
            <a:pPr marL="514350" indent="-514350" eaLnBrk="1" hangingPunct="1">
              <a:buFont typeface="Wingdings 3" pitchFamily="18" charset="2"/>
              <a:buNone/>
            </a:pPr>
            <a:r>
              <a:rPr lang="en-GB" smtClean="0">
                <a:ea typeface="ＭＳ Ｐゴシック"/>
                <a:cs typeface="ＭＳ Ｐゴシック"/>
              </a:rPr>
              <a:t>                                                                       </a:t>
            </a:r>
          </a:p>
          <a:p>
            <a:pPr marL="514350" indent="-514350" eaLnBrk="1" hangingPunct="1">
              <a:buFont typeface="Wingdings 3" pitchFamily="18" charset="2"/>
              <a:buNone/>
            </a:pPr>
            <a:r>
              <a:rPr lang="en-GB" smtClean="0">
                <a:ea typeface="ＭＳ Ｐゴシック"/>
                <a:cs typeface="ＭＳ Ｐゴシック"/>
              </a:rPr>
              <a:t>                                                                        </a:t>
            </a:r>
            <a:endParaRPr lang="en-GB" i="1" smtClean="0"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ea typeface="+mj-ea"/>
                <a:cs typeface="+mj-cs"/>
              </a:rPr>
              <a:t>Prog</a:t>
            </a:r>
            <a:r>
              <a:rPr lang="en-GB" dirty="0" smtClean="0">
                <a:ea typeface="+mj-ea"/>
                <a:cs typeface="+mj-cs"/>
              </a:rPr>
              <a:t> cont.</a:t>
            </a:r>
            <a:endParaRPr lang="en-GB" dirty="0">
              <a:ea typeface="+mj-ea"/>
              <a:cs typeface="+mj-cs"/>
            </a:endParaRPr>
          </a:p>
        </p:txBody>
      </p:sp>
      <p:pic>
        <p:nvPicPr>
          <p:cNvPr id="20493" name="Picture 5" descr="KEF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326063"/>
            <a:ext cx="82708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" descr="BTE logo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116013" y="692150"/>
          <a:ext cx="7812087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Document" r:id="rId5" imgW="10159740" imgH="6169717" progId="Word.Document.8">
                  <p:embed/>
                </p:oleObj>
              </mc:Choice>
              <mc:Fallback>
                <p:oleObj name="Document" r:id="rId5" imgW="10159740" imgH="6169717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92150"/>
                        <a:ext cx="7812087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en-US" dirty="0" smtClean="0">
              <a:latin typeface="Cambria" pitchFamily="18" charset="0"/>
              <a:ea typeface="ＭＳ Ｐゴシック"/>
              <a:cs typeface="ＭＳ Ｐゴシック"/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  <a:ea typeface="ＭＳ Ｐゴシック"/>
              <a:cs typeface="ＭＳ Ｐゴシック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  <a:cs typeface="ＭＳ Ｐゴシック"/>
              </a:rPr>
              <a:t>Achieved by inviting career and Human Resource experts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  <a:cs typeface="ＭＳ Ｐゴシック"/>
              </a:rPr>
              <a:t>Had four 2-hour sessions</a:t>
            </a:r>
          </a:p>
          <a:p>
            <a:pPr lvl="4"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</a:rPr>
              <a:t>Presentations</a:t>
            </a:r>
          </a:p>
          <a:p>
            <a:pPr lvl="4"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</a:rPr>
              <a:t>Group activities</a:t>
            </a:r>
          </a:p>
          <a:p>
            <a:pPr lvl="4"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</a:rPr>
              <a:t>Scenarios</a:t>
            </a:r>
          </a:p>
          <a:p>
            <a:pPr lvl="4" algn="just" eaLnBrk="1" hangingPunct="1">
              <a:buFont typeface="Wingdings" pitchFamily="2" charset="2"/>
              <a:buChar char="§"/>
            </a:pPr>
            <a:r>
              <a:rPr lang="en-US" dirty="0" smtClean="0">
                <a:latin typeface="Cambria" pitchFamily="18" charset="0"/>
                <a:ea typeface="ＭＳ Ｐゴシック"/>
              </a:rPr>
              <a:t>Talks by </a:t>
            </a:r>
            <a:r>
              <a:rPr lang="en-US" dirty="0" err="1" smtClean="0">
                <a:latin typeface="Cambria" pitchFamily="18" charset="0"/>
                <a:ea typeface="ＭＳ Ｐゴシック"/>
              </a:rPr>
              <a:t>practioners</a:t>
            </a:r>
            <a:endParaRPr lang="en-US" dirty="0" smtClean="0">
              <a:latin typeface="Cambria" pitchFamily="18" charset="0"/>
              <a:ea typeface="ＭＳ Ｐゴシック"/>
            </a:endParaRPr>
          </a:p>
          <a:p>
            <a:pPr lvl="4" algn="just" eaLnBrk="1" hangingPunct="1">
              <a:buFont typeface="Wingdings 2" pitchFamily="18" charset="2"/>
              <a:buNone/>
            </a:pPr>
            <a:endParaRPr lang="en-US" dirty="0" smtClean="0">
              <a:latin typeface="Cambria" pitchFamily="18" charset="0"/>
              <a:ea typeface="ＭＳ Ｐゴシック"/>
            </a:endParaRPr>
          </a:p>
          <a:p>
            <a:pPr lvl="4" algn="just" eaLnBrk="1" hangingPunct="1">
              <a:buFont typeface="Wingdings 2" pitchFamily="18" charset="2"/>
              <a:buNone/>
            </a:pPr>
            <a:endParaRPr lang="en-US" dirty="0" smtClean="0">
              <a:latin typeface="Cambria" pitchFamily="18" charset="0"/>
              <a:ea typeface="ＭＳ Ｐゴシック"/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  <a:ea typeface="ＭＳ Ｐゴシック"/>
              <a:cs typeface="ＭＳ Ｐゴシック"/>
            </a:endParaRPr>
          </a:p>
          <a:p>
            <a:endParaRPr lang="en-US" dirty="0" smtClean="0">
              <a:ea typeface="ＭＳ Ｐゴシック"/>
              <a:cs typeface="ＭＳ Ｐゴシック"/>
            </a:endParaRPr>
          </a:p>
          <a:p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j-ea"/>
                <a:cs typeface="+mj-cs"/>
              </a:rPr>
              <a:t>					Career </a:t>
            </a:r>
            <a:br>
              <a:rPr lang="en-US" sz="2800" dirty="0" smtClean="0">
                <a:ea typeface="+mj-ea"/>
                <a:cs typeface="+mj-cs"/>
              </a:rPr>
            </a:br>
            <a:r>
              <a:rPr lang="en-US" sz="2800" dirty="0" smtClean="0">
                <a:ea typeface="+mj-ea"/>
                <a:cs typeface="+mj-cs"/>
              </a:rPr>
              <a:t>					Mapping/Coaching</a:t>
            </a:r>
            <a:endParaRPr lang="en-US" sz="2800" dirty="0">
              <a:ea typeface="+mj-ea"/>
              <a:cs typeface="+mj-cs"/>
            </a:endParaRPr>
          </a:p>
        </p:txBody>
      </p:sp>
      <p:pic>
        <p:nvPicPr>
          <p:cNvPr id="21507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838" y="5516563"/>
            <a:ext cx="5588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IMG_26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94" y="188640"/>
            <a:ext cx="34618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IMG_12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7325" y="3009976"/>
            <a:ext cx="4001312" cy="26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BTE logo (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19050" y="981075"/>
            <a:ext cx="9144000" cy="5876925"/>
          </a:xfrm>
        </p:spPr>
        <p:txBody>
          <a:bodyPr/>
          <a:lstStyle/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smtClean="0">
                <a:ea typeface="ＭＳ Ｐゴシック"/>
                <a:cs typeface="ＭＳ Ｐゴシック"/>
              </a:rPr>
              <a:t>Visited two places this time – Nairobi Surgical Skills Centre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i="1" smtClean="0">
                <a:ea typeface="ＭＳ Ｐゴシック"/>
                <a:cs typeface="ＭＳ Ｐゴシック"/>
              </a:rPr>
              <a:t>                        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1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100" i="1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18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1800" i="1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en-GB" sz="3800" i="1" smtClean="0">
                <a:ea typeface="ＭＳ Ｐゴシック"/>
                <a:cs typeface="ＭＳ Ｐゴシック"/>
              </a:rPr>
              <a:t>  </a:t>
            </a:r>
            <a:r>
              <a:rPr lang="en-GB" sz="1800" i="1" smtClean="0">
                <a:ea typeface="ＭＳ Ｐゴシック"/>
                <a:cs typeface="ＭＳ Ｐゴシック"/>
              </a:rPr>
              <a:t>                                                 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i="1" smtClean="0">
                <a:ea typeface="ＭＳ Ｐゴシック"/>
                <a:cs typeface="ＭＳ Ｐゴシック"/>
              </a:rPr>
              <a:t>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smtClean="0">
                <a:ea typeface="ＭＳ Ｐゴシック"/>
                <a:cs typeface="ＭＳ Ｐゴシック"/>
              </a:rPr>
              <a:t>And Kenyatta National Hospital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GB" sz="2000" i="1" smtClean="0">
              <a:ea typeface="ＭＳ Ｐゴシック"/>
              <a:cs typeface="ＭＳ Ｐゴシック"/>
            </a:endParaRP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2000" i="1" smtClean="0">
                <a:ea typeface="ＭＳ Ｐゴシック"/>
                <a:cs typeface="ＭＳ Ｐゴシック"/>
              </a:rPr>
              <a:t>   </a:t>
            </a:r>
          </a:p>
          <a:p>
            <a:pPr marL="109538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GB" sz="3800" i="1" smtClean="0">
                <a:ea typeface="ＭＳ Ｐゴシック"/>
                <a:cs typeface="ＭＳ Ｐゴシック"/>
              </a:rPr>
              <a:t>                                                                                                                                                              KEF                                                                                                                                                                        </a:t>
            </a:r>
            <a:r>
              <a:rPr lang="en-GB" sz="2000" i="1" smtClean="0">
                <a:ea typeface="ＭＳ Ｐゴシック"/>
                <a:cs typeface="ＭＳ Ｐゴシック"/>
              </a:rPr>
              <a:t>KEF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Job Shadowing</a:t>
            </a:r>
            <a:endParaRPr lang="en-GB" sz="3600" dirty="0">
              <a:ea typeface="+mj-ea"/>
              <a:cs typeface="+mj-cs"/>
            </a:endParaRPr>
          </a:p>
        </p:txBody>
      </p:sp>
      <p:pic>
        <p:nvPicPr>
          <p:cNvPr id="22531" name="Picture 5" descr="KEF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5300663"/>
            <a:ext cx="8080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" descr="BTE logo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53125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79913" y="6408738"/>
            <a:ext cx="45847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  <p:pic>
        <p:nvPicPr>
          <p:cNvPr id="22534" name="Picture 6" descr="I:\BTE PHOTOS\BTE Comm service and Job shadowing\IMG_23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4138613"/>
            <a:ext cx="3622675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8" descr="I:\BTE PHOTOS\BTE Comm service and Job shadowing\IMG_23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1484313"/>
            <a:ext cx="27352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 descr="I:\BTE PHOTOS\BTE Comm service and Job shadowing\IMG_14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484313"/>
            <a:ext cx="27352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 descr="I:\BTE PHOTOS\BTE Comm service and Job shadowing\IMG_14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2275" y="4130675"/>
            <a:ext cx="302418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marL="392113" lvl="1" indent="0" eaLnBrk="1" hangingPunct="1">
              <a:buFont typeface="Verdana" pitchFamily="34" charset="0"/>
              <a:buNone/>
            </a:pPr>
            <a:r>
              <a:rPr lang="en-GB" sz="2000" smtClean="0">
                <a:ea typeface="ＭＳ Ｐゴシック"/>
              </a:rPr>
              <a:t>To develop the sense of giving back and empower their communities and portray their schools as a good neighbour.</a:t>
            </a:r>
          </a:p>
          <a:p>
            <a:pPr marL="392113" lvl="1" indent="0" eaLnBrk="1" hangingPunct="1">
              <a:buFont typeface="Verdana" pitchFamily="34" charset="0"/>
              <a:buNone/>
            </a:pPr>
            <a:endParaRPr lang="en-GB" sz="2000" smtClean="0">
              <a:ea typeface="ＭＳ Ｐゴシック"/>
            </a:endParaRP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smtClean="0">
                <a:ea typeface="ＭＳ Ｐゴシック"/>
              </a:rPr>
              <a:t>Visited two Orphanages : Nyumbani Childrens’ Home </a:t>
            </a: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smtClean="0">
                <a:ea typeface="ＭＳ Ｐゴシック"/>
              </a:rPr>
              <a:t>			              St. Thomas Barnado </a:t>
            </a: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smtClean="0">
                <a:ea typeface="ＭＳ Ｐゴシック"/>
              </a:rPr>
              <a:t>Helped with  - Cleaning, Food Preparation, Playing,</a:t>
            </a: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smtClean="0">
                <a:ea typeface="ＭＳ Ｐゴシック"/>
              </a:rPr>
              <a:t>                        Reading stories, Donations etc. </a:t>
            </a: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i="1" smtClean="0">
                <a:ea typeface="ＭＳ Ｐゴシック"/>
              </a:rPr>
              <a:t>                                                                          </a:t>
            </a:r>
          </a:p>
          <a:p>
            <a:pPr marL="392113" lvl="1" indent="0" eaLnBrk="1" hangingPunct="1">
              <a:buFont typeface="Verdana" pitchFamily="34" charset="0"/>
              <a:buNone/>
            </a:pPr>
            <a:r>
              <a:rPr lang="en-GB" i="1" smtClean="0">
                <a:ea typeface="ＭＳ Ｐゴシック"/>
              </a:rPr>
              <a:t>                                                                                 </a:t>
            </a:r>
            <a:r>
              <a:rPr lang="en-GB" smtClean="0">
                <a:ea typeface="ＭＳ Ｐゴシック"/>
              </a:rPr>
              <a:t>                   </a:t>
            </a:r>
          </a:p>
          <a:p>
            <a:pPr eaLnBrk="1" hangingPunct="1">
              <a:buFont typeface="Wingdings" pitchFamily="2" charset="2"/>
              <a:buChar char="§"/>
            </a:pPr>
            <a:endParaRPr lang="en-GB" smtClean="0">
              <a:ea typeface="ＭＳ Ｐゴシック"/>
              <a:cs typeface="ＭＳ Ｐゴシック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GB" smtClean="0">
              <a:ea typeface="ＭＳ Ｐゴシック"/>
              <a:cs typeface="ＭＳ Ｐゴシック"/>
            </a:endParaRPr>
          </a:p>
          <a:p>
            <a:pPr eaLnBrk="1" hangingPunct="1">
              <a:buFont typeface="Wingdings 3" pitchFamily="18" charset="2"/>
              <a:buNone/>
            </a:pPr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ea typeface="+mj-ea"/>
                <a:cs typeface="+mj-cs"/>
              </a:rPr>
              <a:t>Community Service</a:t>
            </a:r>
            <a:endParaRPr lang="en-GB" sz="4000" dirty="0">
              <a:ea typeface="+mj-ea"/>
              <a:cs typeface="+mj-cs"/>
            </a:endParaRPr>
          </a:p>
        </p:txBody>
      </p:sp>
      <p:pic>
        <p:nvPicPr>
          <p:cNvPr id="23555" name="Picture 5" descr="KEF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4525" y="5516563"/>
            <a:ext cx="71596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" descr="BTE logo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32463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388350" y="6408738"/>
            <a:ext cx="576263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i="1" dirty="0" smtClean="0">
              <a:solidFill>
                <a:srgbClr val="FF0000"/>
              </a:solidFill>
            </a:endParaRPr>
          </a:p>
        </p:txBody>
      </p:sp>
      <p:pic>
        <p:nvPicPr>
          <p:cNvPr id="23558" name="Picture 6" descr="I:\BTE PHOTOS\BTE Comm service and Job shadowing\IMG_12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0" y="3671888"/>
            <a:ext cx="310673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I:\BTE PHOTOS\BTE Comm service and Job shadowing\IMGL18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3654425"/>
            <a:ext cx="3240087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7" descr="G:\BTE St Ann Community service\634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4925" y="3648075"/>
            <a:ext cx="27590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1401</TotalTime>
  <Words>311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Document</vt:lpstr>
      <vt:lpstr>Bridge To Employment (BTE)</vt:lpstr>
      <vt:lpstr>NBI BTE - Background</vt:lpstr>
      <vt:lpstr>NBI BTE - Partners</vt:lpstr>
      <vt:lpstr>Major Activities. </vt:lpstr>
      <vt:lpstr>The Holiday Camps</vt:lpstr>
      <vt:lpstr>Prog cont.</vt:lpstr>
      <vt:lpstr>     Career       Mapping/Coaching</vt:lpstr>
      <vt:lpstr>Job Shadowing</vt:lpstr>
      <vt:lpstr>Community Service</vt:lpstr>
      <vt:lpstr>The Camps</vt:lpstr>
      <vt:lpstr>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To Employment (BTE)</dc:title>
  <dc:creator>USER</dc:creator>
  <cp:lastModifiedBy>user</cp:lastModifiedBy>
  <cp:revision>113</cp:revision>
  <dcterms:created xsi:type="dcterms:W3CDTF">2013-11-18T11:46:20Z</dcterms:created>
  <dcterms:modified xsi:type="dcterms:W3CDTF">2015-10-02T04:58:52Z</dcterms:modified>
</cp:coreProperties>
</file>