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5" r:id="rId2"/>
    <p:sldId id="356" r:id="rId3"/>
    <p:sldId id="360" r:id="rId4"/>
    <p:sldId id="366" r:id="rId5"/>
    <p:sldId id="367" r:id="rId6"/>
    <p:sldId id="361" r:id="rId7"/>
    <p:sldId id="368" r:id="rId8"/>
    <p:sldId id="312" r:id="rId9"/>
    <p:sldId id="311" r:id="rId10"/>
    <p:sldId id="362" r:id="rId11"/>
    <p:sldId id="365" r:id="rId12"/>
    <p:sldId id="32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99FF"/>
    <a:srgbClr val="FF9933"/>
    <a:srgbClr val="CC0000"/>
    <a:srgbClr val="66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7BE862-89E7-4F0A-B1A2-CA277F411A1A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39F8A3-4B38-4FA5-9F12-616F9ACF0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2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3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4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5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6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7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8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9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98697" indent="-268730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74918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504885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934851" indent="-21498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364818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794785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224752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654719" indent="-214984" algn="ctr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AED2-2D9A-4774-B4C0-58852118147B}" type="slidenum">
              <a:rPr lang="en-US" altLang="en-US" sz="1100"/>
              <a:pPr eaLnBrk="1" hangingPunct="1"/>
              <a:t>10</a:t>
            </a:fld>
            <a:endParaRPr lang="en-US" altLang="en-US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0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90A8-04B3-45FD-9A96-A096FBAA8EF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5201-A314-4319-B100-3AD5F7275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tranapoli.it/?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2.png"/><Relationship Id="rId10" Type="http://schemas.openxmlformats.org/officeDocument/2006/relationships/image" Target="../media/image39.jpe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BTE\Video%20saluto%20gruppo%20BTE%20napoli.mp4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tranapoli.it/?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url=http://www.cerco-auto-usate.it/&amp;rct=j&amp;frm=1&amp;q=&amp;esrc=s&amp;sa=U&amp;ei=qZ86VKv6LKWUjALj44HYBw&amp;ved=0CBgQ9QEwATg8&amp;usg=AFQjCNFc3UsWLVfpGcDX2be25vTklGHuyQ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url=http://www.cerco-auto-usate.it/&amp;rct=j&amp;frm=1&amp;q=&amp;esrc=s&amp;sa=U&amp;ei=qZ86VKv6LKWUjALj44HYBw&amp;ved=0CBgQ9QEwATg8&amp;usg=AFQjCNFc3UsWLVfpGcDX2be25vTklGHuyQ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url=http://www.cerco-auto-usate.it/&amp;rct=j&amp;frm=1&amp;q=&amp;esrc=s&amp;sa=U&amp;ei=qZ86VKv6LKWUjALj44HYBw&amp;ved=0CBgQ9QEwATg8&amp;usg=AFQjCNFc3UsWLVfpGcDX2be25vTklGHuyQ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tranapoli.it/?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url=http://www.cerco-auto-usate.it/&amp;rct=j&amp;frm=1&amp;q=&amp;esrc=s&amp;sa=U&amp;ei=qZ86VKv6LKWUjALj44HYBw&amp;ved=0CBgQ9QEwATg8&amp;usg=AFQjCNFc3UsWLVfpGcDX2be25vTklGHuyQ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tranapoli.it/?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.png"/><Relationship Id="rId10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jpe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6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2.png"/><Relationship Id="rId14" Type="http://schemas.openxmlformats.org/officeDocument/2006/relationships/hyperlink" Target="file:///D:\BTE\Video%20BTE%20al%20Dynamo%20Camp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60032" y="4293096"/>
            <a:ext cx="4283968" cy="2594136"/>
            <a:chOff x="0" y="0"/>
            <a:chExt cx="9180513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5949950"/>
              <a:ext cx="9144000" cy="9080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pic>
          <p:nvPicPr>
            <p:cNvPr id="4100" name="Picture 4" descr="C:\Users\dfaro.EU.000\Desktop\Fondazione img mani\Fond_mani_color bianc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0513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1" descr="C:\Users\dfaro.EU.000\Desktop\Logo nuovo total\preferred\fondazione_jnj_logo_horizontal_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6021388"/>
              <a:ext cx="4321175" cy="836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 bwMode="auto">
          <a:xfrm>
            <a:off x="-36512" y="0"/>
            <a:ext cx="5040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0"/>
            <a:ext cx="4139952" cy="4293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content-a-ams.xx.fbcdn.net/hphotos-xap1/v/t1.0-9/10294373_248041832063865_7006313625262261465_n.jpg?oh=a13c84e9f3cde46af59d48beb39093b7&amp;oe=54BC9A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6186488"/>
            <a:ext cx="9144001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383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Clinica Mediterranea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1032" name="Picture 8" descr="Altra Napol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45725"/>
            <a:ext cx="5640562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45" y="2224459"/>
            <a:ext cx="1765962" cy="11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32" y="947738"/>
            <a:ext cx="1500354" cy="10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bsaba\AppData\Local\Microsoft\Windows\Temporary Internet Files\Content.Outlook\TCGGITZ3\IMG_02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36" y="982416"/>
            <a:ext cx="1829565" cy="20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saba\AppData\Local\Microsoft\Windows\Temporary Internet Files\Content.Outlook\TCGGITZ3\IMG_02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52" y="991432"/>
            <a:ext cx="1820549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saba\AppData\Local\Microsoft\Windows\Temporary Internet Files\Content.Outlook\TCGGITZ3\IMG_026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652134" cy="19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saba\AppData\Local\Microsoft\Windows\Temporary Internet Files\Content.Outlook\TCGGITZ3\IMG_0266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64" y="3140968"/>
            <a:ext cx="2652134" cy="19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saba\AppData\Local\Microsoft\Windows\Temporary Internet Files\Content.Outlook\TCGGITZ3\IMG_0267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96" y="3573016"/>
            <a:ext cx="3332889" cy="23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7504" y="991432"/>
            <a:ext cx="2809360" cy="2031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Hospital Visit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HCS overview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Surgeons &amp; Nurses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Cardiologists &amp; Electrophisiology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Maternity Dept Visit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60032" y="4293096"/>
            <a:ext cx="4283968" cy="2594136"/>
            <a:chOff x="0" y="0"/>
            <a:chExt cx="9180513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5949950"/>
              <a:ext cx="9144000" cy="9080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pic>
          <p:nvPicPr>
            <p:cNvPr id="4100" name="Picture 4" descr="C:\Users\dfaro.EU.000\Desktop\Fondazione img mani\Fond_mani_color bianc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0513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1" descr="C:\Users\dfaro.EU.000\Desktop\Logo nuovo total\preferred\fondazione_jnj_logo_horizontal_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6021388"/>
              <a:ext cx="4321175" cy="836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 bwMode="auto">
          <a:xfrm>
            <a:off x="-36512" y="0"/>
            <a:ext cx="5040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0"/>
            <a:ext cx="4139952" cy="4293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scontent-a-ams.xx.fbcdn.net/hphotos-xap1/v/t1.0-9/10294373_248041832063865_7006313625262261465_n.jpg?oh=a13c84e9f3cde46af59d48beb39093b7&amp;oe=54BC9A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6186488"/>
            <a:ext cx="9144001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383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en-US" smtClean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80513" cy="6858000"/>
            <a:chOff x="0" y="0"/>
            <a:chExt cx="9180513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5949950"/>
              <a:ext cx="9144000" cy="9080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C:\Users\dfaro.EU.000\Desktop\Fondazione img mani\Fond_mani_color bianc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0513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1" descr="C:\Users\dfaro.EU.000\Desktop\Logo nuovo total\preferred\fondazione_jnj_logo_horizontal_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6021388"/>
              <a:ext cx="4321175" cy="836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627784" y="515719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Thanks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Naples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2" name="Picture 2" descr="https://encrypted-tbn1.gstatic.com/images?q=tbn:ANd9GcRDYo9pmnbDe5zwIxw38G4RXdmsNwmZsYESWkyAMoaWWIUj3J7A8Hkgka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5097"/>
            <a:ext cx="2343017" cy="27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740352" y="2564904"/>
            <a:ext cx="144288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Altra Napol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45725"/>
            <a:ext cx="5640562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7" y="1196752"/>
            <a:ext cx="59766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BTE Program – Napoli - Italy 2013-2016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2 schools w/ very different Social 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Ist. «Caracciolo» –Professional high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Liceo Sc. Mercalli-Scientific focused High school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Challenges linked to create a unique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Challenges related to the unlikelihood that everybody can afford University costs to become a «doctor» or to get a Scientific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Challenges linked to students’ school abandonment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Need to be more inclusive in offering a broader range of healthcare careers requiring more affordable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47" y="4411015"/>
            <a:ext cx="2242544" cy="16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7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Naples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2" name="Picture 2" descr="https://encrypted-tbn1.gstatic.com/images?q=tbn:ANd9GcRDYo9pmnbDe5zwIxw38G4RXdmsNwmZsYESWkyAMoaWWIUj3J7A8Hkgka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5097"/>
            <a:ext cx="2343017" cy="27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740352" y="2564904"/>
            <a:ext cx="144288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174" y="857708"/>
            <a:ext cx="59766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BTE Program – Napoli - Italy 2013-2016</a:t>
            </a:r>
          </a:p>
          <a:p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lvl="1"/>
            <a:r>
              <a:rPr lang="it-IT" dirty="0" smtClean="0"/>
              <a:t>Activities included in Naples Program:</a:t>
            </a:r>
            <a:endParaRPr lang="it-IT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Laboratory of self-confidence based on theatre techniques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Meet the experts : Biologist, Gynecologist, Urologist, Pharmacist explaining roles and studies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Meet the Jobs: J&amp;J people explaining their roles in the Companies ( RA/Sales/Professional Education/HR)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Offsite visits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First Aid Course w/ Red Cross     </a:t>
            </a:r>
          </a:p>
          <a:p>
            <a:pPr lvl="2"/>
            <a:endParaRPr lang="it-IT" dirty="0" smtClean="0"/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52" y="4509120"/>
            <a:ext cx="2128847" cy="160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555776" y="4725144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835424" y="4725144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131840" y="4725144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707904" y="4725144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419872" y="4725144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411760" y="278092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2691408" y="278092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2987824" y="278092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3275856" y="278092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211960" y="494116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4491608" y="494116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4788024" y="494116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5076056" y="4941168"/>
            <a:ext cx="216024" cy="1440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8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Naples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2" name="Picture 2" descr="https://encrypted-tbn1.gstatic.com/images?q=tbn:ANd9GcRDYo9pmnbDe5zwIxw38G4RXdmsNwmZsYESWkyAMoaWWIUj3J7A8Hkgka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95098"/>
            <a:ext cx="1440160" cy="16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174" y="947738"/>
            <a:ext cx="59766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BTE Program – Napoli - Italy 2013-2016</a:t>
            </a:r>
          </a:p>
          <a:p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lvl="1"/>
            <a:r>
              <a:rPr lang="it-IT" b="1" dirty="0" smtClean="0"/>
              <a:t>Our Students like Non-School Conventional Experiences best</a:t>
            </a:r>
            <a:endParaRPr lang="it-IT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Laboratory of self-confidence based on theatre techniques – Team Building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Offsite visits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 smtClean="0"/>
              <a:t>National Research Center Avellino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 smtClean="0"/>
              <a:t>Dynamo Camp Summer Camp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 smtClean="0"/>
              <a:t>J&amp;J Consumer Plant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 smtClean="0"/>
              <a:t>J&amp;J Medical Warehouse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dirty="0" smtClean="0"/>
              <a:t>Clinica Mediterranea Hospital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smtClean="0"/>
              <a:t>First Aid Course w/ Red Cross     </a:t>
            </a:r>
          </a:p>
          <a:p>
            <a:pPr lvl="2"/>
            <a:endParaRPr lang="it-IT" dirty="0" smtClean="0"/>
          </a:p>
          <a:p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55811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Employment: Team Building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27127" y="947738"/>
            <a:ext cx="240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BTE students Activities: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41964" y="971436"/>
            <a:ext cx="297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BTE students Achieved </a:t>
            </a:r>
            <a:r>
              <a:rPr lang="it-IT" b="1" dirty="0"/>
              <a:t>Goals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3257302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Team Building Labs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Body awareness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Breathing exercises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Body Language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Self confidence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Overcome social barriers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1" y="1399088"/>
            <a:ext cx="349188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Collaboration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Partecipation</a:t>
            </a:r>
            <a:r>
              <a:rPr lang="it-IT" dirty="0"/>
              <a:t> </a:t>
            </a:r>
            <a:r>
              <a:rPr lang="it-IT" dirty="0" smtClean="0"/>
              <a:t>as a GROUP and not as individuals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Go beyond personal limits &amp; fears</a:t>
            </a:r>
          </a:p>
          <a:p>
            <a:endParaRPr lang="it-IT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" y="3875357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ltranapoli.it/images/progetti/P2-5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58" y="4291861"/>
            <a:ext cx="2630061" cy="17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Data Folder Pratica_2\Fondazione\BTE\2° anno\IMG_17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74663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:\Data Folder Pratica_2\Fondazione\BTE\2° anno\Foto Radio Dynamo\IMG_1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58" y="1440586"/>
            <a:ext cx="2003229" cy="11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:\Data Folder Pratica_2\Fondazione\BTE\1° anno\FOTO\Foto lezioni\Foto lezioni\foto low\P100049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58" y="2708920"/>
            <a:ext cx="2003229" cy="15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9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Offsites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2" name="Picture 2" descr="https://encrypted-tbn1.gstatic.com/images?q=tbn:ANd9GcRDYo9pmnbDe5zwIxw38G4RXdmsNwmZsYESWkyAMoaWWIUj3J7A8Hkgka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40" y="995097"/>
            <a:ext cx="914769" cy="10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tra Napol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45725"/>
            <a:ext cx="5640562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4" y="1028461"/>
            <a:ext cx="2387166" cy="31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4437112"/>
            <a:ext cx="2368265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National Research Center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3575" y="4420235"/>
            <a:ext cx="283210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J&amp;J Consumer Production Plant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19905"/>
            <a:ext cx="2857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28461"/>
            <a:ext cx="2797175" cy="15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56176" y="4420235"/>
            <a:ext cx="283210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J&amp;J Medical Warehouse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8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Italy- Italian Red Cross Partnership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1032" name="Picture 8" descr="Altra Napol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45725"/>
            <a:ext cx="5640562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7504" y="991432"/>
            <a:ext cx="2868352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Red Cross Activities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First Aid Activities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How to react to specific situation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smtClean="0"/>
              <a:t>Health Risk assessment</a:t>
            </a:r>
          </a:p>
        </p:txBody>
      </p:sp>
      <p:pic>
        <p:nvPicPr>
          <p:cNvPr id="1026" name="Picture 2" descr="https://tse1.mm.bing.net/th?&amp;id=OIP.Ma32df8a388bd571f2ce31d7ec3d404d3o0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62" y="947738"/>
            <a:ext cx="1059356" cy="10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Data Folder Pratica_2\Fondazione\BTE\1° anno\FOTO\Foto lezioni\foto low\P10005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51" y="947738"/>
            <a:ext cx="3108325" cy="2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Data Folder Pratica_2\Fondazione\BTE\1° anno\FOTO\Foto lezioni\Foto lezioni\2° lezione\P10005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14206"/>
            <a:ext cx="3444155" cy="24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Data Folder Pratica_2\Fondazione\BTE\1° anno\FOTO\Foto lezioni\Foto lezioni\2° lezione\P10005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51" y="3284984"/>
            <a:ext cx="3108325" cy="23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9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Employment: Dynamo Camp Experience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27127" y="947738"/>
            <a:ext cx="240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BTE students Activities: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41964" y="971436"/>
            <a:ext cx="297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BTE students Achieved </a:t>
            </a:r>
            <a:r>
              <a:rPr lang="it-IT" b="1" dirty="0"/>
              <a:t>Goals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2254913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Team building Labs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Archery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Climbing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Pet Teraphy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Chocolate Labs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Percussion Labs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Theatre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Video 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Photograpies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Auto – assesment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1" y="1399088"/>
            <a:ext cx="3491880" cy="42473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Collaborate and partecipate </a:t>
            </a:r>
          </a:p>
          <a:p>
            <a:r>
              <a:rPr lang="it-IT" dirty="0" smtClean="0"/>
              <a:t>as a GROUP and not as individuals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Test and go beyond personal  </a:t>
            </a:r>
          </a:p>
          <a:p>
            <a:r>
              <a:rPr lang="it-IT" dirty="0" smtClean="0"/>
              <a:t>Limits &amp; fears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Understand the «special place» </a:t>
            </a:r>
          </a:p>
          <a:p>
            <a:r>
              <a:rPr lang="it-IT" dirty="0" smtClean="0"/>
              <a:t>In which they have been hosted </a:t>
            </a:r>
          </a:p>
          <a:p>
            <a:r>
              <a:rPr lang="it-IT" dirty="0" smtClean="0"/>
              <a:t>And the dimension of the illness </a:t>
            </a:r>
          </a:p>
          <a:p>
            <a:r>
              <a:rPr lang="it-IT" dirty="0" smtClean="0"/>
              <a:t>During the childhood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Understand the importance of </a:t>
            </a:r>
          </a:p>
          <a:p>
            <a:r>
              <a:rPr lang="it-IT" dirty="0" smtClean="0"/>
              <a:t>being a Volunteer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Establish new friendships, that will facilitate and stimulate the begin of year 2</a:t>
            </a:r>
          </a:p>
          <a:p>
            <a:endParaRPr lang="it-IT" dirty="0" smtClean="0"/>
          </a:p>
          <a:p>
            <a:endParaRPr lang="en-US" dirty="0"/>
          </a:p>
        </p:txBody>
      </p:sp>
      <p:pic>
        <p:nvPicPr>
          <p:cNvPr id="2050" name="Picture 2" descr="L:\Data Folder Pratica_2\Fondazione\BTE\Dynamo Camp\FOTO\Dynamo Camp_Diana\Low\DSC_35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r="28129"/>
          <a:stretch/>
        </p:blipFill>
        <p:spPr bwMode="auto">
          <a:xfrm>
            <a:off x="2483768" y="940557"/>
            <a:ext cx="3036207" cy="243898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Data Folder Pratica_2\Fondazione\BTE\Dynamo Camp\FOTO\Dynamo Camp_Diana\Low\DSC_218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7" t="4636" r="2777" b="10669"/>
          <a:stretch/>
        </p:blipFill>
        <p:spPr bwMode="auto">
          <a:xfrm>
            <a:off x="2690167" y="2795427"/>
            <a:ext cx="2601913" cy="33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2-Point Star 3"/>
          <p:cNvSpPr/>
          <p:nvPr/>
        </p:nvSpPr>
        <p:spPr>
          <a:xfrm>
            <a:off x="7956376" y="0"/>
            <a:ext cx="1058416" cy="914400"/>
          </a:xfrm>
          <a:prstGeom prst="star12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N°1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1523"/>
            <a:ext cx="16167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57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bsaba\AppData\Local\Microsoft\Windows\Temporary Internet Files\Content.Outlook\TCGGITZ3\DSC_3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" y="116632"/>
            <a:ext cx="2949717" cy="19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:\Data Folder Pratica_2\Fondazione\BTE\Dynamo Camp\FOTO\Dynamo Camp_Diana\Low\DSC_3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5" y="743367"/>
            <a:ext cx="3467523" cy="23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Data Folder Pratica_2\Fondazione\BTE\Dynamo Camp\FOTO\Dynamo Camp_Diana\Low\DSC_3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67" y="3717032"/>
            <a:ext cx="3167260" cy="23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saba\AppData\Local\Microsoft\Windows\Temporary Internet Files\Content.Outlook\TCGGITZ3\8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6712" r="5445" b="4932"/>
          <a:stretch/>
        </p:blipFill>
        <p:spPr bwMode="auto">
          <a:xfrm>
            <a:off x="-1" y="4053990"/>
            <a:ext cx="3303706" cy="24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187450" y="115888"/>
            <a:ext cx="6624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Why Project Together</a:t>
            </a:r>
          </a:p>
          <a:p>
            <a:pPr eaLnBrk="1" hangingPunct="1"/>
            <a:r>
              <a:rPr lang="it-IT" altLang="en-US" sz="2400">
                <a:solidFill>
                  <a:schemeClr val="bg1"/>
                </a:solidFill>
              </a:rPr>
              <a:t>Expected Benefits &amp; Outcomes</a:t>
            </a:r>
          </a:p>
        </p:txBody>
      </p:sp>
      <p:sp>
        <p:nvSpPr>
          <p:cNvPr id="15363" name="Rectangle 1026"/>
          <p:cNvSpPr>
            <a:spLocks noChangeArrowheads="1"/>
          </p:cNvSpPr>
          <p:nvPr/>
        </p:nvSpPr>
        <p:spPr bwMode="blackWhite">
          <a:xfrm>
            <a:off x="0" y="6092825"/>
            <a:ext cx="9144000" cy="765175"/>
          </a:xfrm>
          <a:prstGeom prst="rect">
            <a:avLst/>
          </a:prstGeom>
          <a:solidFill>
            <a:srgbClr val="BE0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1027" descr="Logo_pp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07138"/>
            <a:ext cx="129698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28" descr="Logo_pp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7138"/>
            <a:ext cx="14636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en-US" sz="32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it-IT" altLang="en-US" sz="2800" dirty="0" smtClean="0">
                <a:solidFill>
                  <a:schemeClr val="bg1"/>
                </a:solidFill>
                <a:latin typeface="Calibri" pitchFamily="34" charset="0"/>
              </a:rPr>
              <a:t>Bridge To Employment at Dynamo Camp</a:t>
            </a:r>
            <a:endParaRPr lang="it-IT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3" descr="C:\Users\dfaro.EU.000\Desktop\DOC FONDAZIONE\LOGHI\fondazione_jnj_logo_horizontal_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600450" cy="69269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9" name="Picture 5" descr="C:\Users\bsaba\AppData\Local\Microsoft\Windows\Temporary Internet Files\Content.Outlook\TCGGITZ3\DSC_36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269"/>
            <a:ext cx="2949716" cy="19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:\Data Folder Pratica_2\Fondazione\BTE\Dynamo Camp\FOTO\Dynamo Camp_Diana\Low\DSC_189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7" y="3065467"/>
            <a:ext cx="1751373" cy="30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:\Data Folder Pratica_2\Fondazione\BTE\Dynamo Camp\FOTO\Dynamo Camp_Diana\Low\DSC_250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3944" b="-9787"/>
          <a:stretch/>
        </p:blipFill>
        <p:spPr bwMode="auto">
          <a:xfrm>
            <a:off x="2574144" y="836712"/>
            <a:ext cx="3748178" cy="15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Data Folder Pratica_2\Fondazione\BTE\Dynamo Camp\FOTO\Dynamo Camp_Diana\Low\DSC_253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1" y="3028139"/>
            <a:ext cx="2078955" cy="30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Data Folder Pratica_2\Fondazione\BTE\Dynamo Camp\FOTO\Dynamo Camp_Diana\Low\DSC_2485.JPG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44" y="2102408"/>
            <a:ext cx="3353379" cy="20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494</Words>
  <Application>Microsoft Office PowerPoint</Application>
  <PresentationFormat>On-screen Show (4:3)</PresentationFormat>
  <Paragraphs>123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Faro, Diana [ETHIT]</dc:creator>
  <cp:lastModifiedBy>Saba, Barbara [ETHIT]</cp:lastModifiedBy>
  <cp:revision>204</cp:revision>
  <cp:lastPrinted>2014-07-18T16:05:27Z</cp:lastPrinted>
  <dcterms:created xsi:type="dcterms:W3CDTF">2014-04-10T15:04:27Z</dcterms:created>
  <dcterms:modified xsi:type="dcterms:W3CDTF">2015-09-29T16:28:03Z</dcterms:modified>
</cp:coreProperties>
</file>